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3"/>
  </p:notesMasterIdLst>
  <p:sldIdLst>
    <p:sldId id="259" r:id="rId3"/>
    <p:sldId id="288" r:id="rId4"/>
    <p:sldId id="294" r:id="rId5"/>
    <p:sldId id="295" r:id="rId6"/>
    <p:sldId id="298" r:id="rId7"/>
    <p:sldId id="315" r:id="rId8"/>
    <p:sldId id="314" r:id="rId9"/>
    <p:sldId id="299" r:id="rId10"/>
    <p:sldId id="304" r:id="rId11"/>
    <p:sldId id="301" r:id="rId12"/>
    <p:sldId id="302" r:id="rId13"/>
    <p:sldId id="303" r:id="rId14"/>
    <p:sldId id="305" r:id="rId15"/>
    <p:sldId id="306" r:id="rId16"/>
    <p:sldId id="307" r:id="rId17"/>
    <p:sldId id="308" r:id="rId18"/>
    <p:sldId id="309" r:id="rId19"/>
    <p:sldId id="310" r:id="rId20"/>
    <p:sldId id="311" r:id="rId21"/>
    <p:sldId id="312" r:id="rId22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\\gvvrdesktops01\gvvrdesktops01\BaloghAtt.v2\Desktop\AKG2_Minden%20megye_2017.02.09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'ha igénylés'!$B$2</c:f>
              <c:strCache>
                <c:ptCount val="1"/>
                <c:pt idx="0">
                  <c:v>Szántó (ha)</c:v>
                </c:pt>
              </c:strCache>
            </c:strRef>
          </c:tx>
          <c:invertIfNegative val="0"/>
          <c:cat>
            <c:strRef>
              <c:f>'ha igénylés'!$A$3:$A$21</c:f>
              <c:strCache>
                <c:ptCount val="19"/>
                <c:pt idx="0">
                  <c:v>Bács-Kiskun</c:v>
                </c:pt>
                <c:pt idx="1">
                  <c:v>Szabolcs-Szatmár-Bereg</c:v>
                </c:pt>
                <c:pt idx="2">
                  <c:v>Baranya</c:v>
                </c:pt>
                <c:pt idx="3">
                  <c:v>Borsod-Abaúj-Zemplén</c:v>
                </c:pt>
                <c:pt idx="4">
                  <c:v>Győr-Moson-Sopron</c:v>
                </c:pt>
                <c:pt idx="5">
                  <c:v>Pest</c:v>
                </c:pt>
                <c:pt idx="6">
                  <c:v>Fejér</c:v>
                </c:pt>
                <c:pt idx="7">
                  <c:v>Hajdú-Bihar</c:v>
                </c:pt>
                <c:pt idx="8">
                  <c:v>Heves</c:v>
                </c:pt>
                <c:pt idx="9">
                  <c:v>Veszprém</c:v>
                </c:pt>
                <c:pt idx="10">
                  <c:v>Somogy</c:v>
                </c:pt>
                <c:pt idx="11">
                  <c:v>Csongrád</c:v>
                </c:pt>
                <c:pt idx="12">
                  <c:v>Tolna</c:v>
                </c:pt>
                <c:pt idx="13">
                  <c:v>Békés</c:v>
                </c:pt>
                <c:pt idx="14">
                  <c:v>Zala</c:v>
                </c:pt>
                <c:pt idx="15">
                  <c:v>Vas</c:v>
                </c:pt>
                <c:pt idx="16">
                  <c:v>Jász-Nagykun-Szolnok</c:v>
                </c:pt>
                <c:pt idx="17">
                  <c:v>Komárom-Esztergom</c:v>
                </c:pt>
                <c:pt idx="18">
                  <c:v>Nógrád</c:v>
                </c:pt>
              </c:strCache>
            </c:strRef>
          </c:cat>
          <c:val>
            <c:numRef>
              <c:f>'ha igénylés'!$B$3:$B$21</c:f>
              <c:numCache>
                <c:formatCode>#,##0</c:formatCode>
                <c:ptCount val="19"/>
                <c:pt idx="0">
                  <c:v>12696.9912</c:v>
                </c:pt>
                <c:pt idx="1">
                  <c:v>18470.0481</c:v>
                </c:pt>
                <c:pt idx="2">
                  <c:v>15541.477999999999</c:v>
                </c:pt>
                <c:pt idx="3">
                  <c:v>13972.1134</c:v>
                </c:pt>
                <c:pt idx="4">
                  <c:v>13550.6281</c:v>
                </c:pt>
                <c:pt idx="5">
                  <c:v>12544.5869</c:v>
                </c:pt>
                <c:pt idx="6">
                  <c:v>11530.353800000001</c:v>
                </c:pt>
                <c:pt idx="7">
                  <c:v>12559.714</c:v>
                </c:pt>
                <c:pt idx="8">
                  <c:v>8548.2839000000004</c:v>
                </c:pt>
                <c:pt idx="9">
                  <c:v>11619.3259</c:v>
                </c:pt>
                <c:pt idx="10">
                  <c:v>9874.7549999999992</c:v>
                </c:pt>
                <c:pt idx="11">
                  <c:v>9592.8680999999997</c:v>
                </c:pt>
                <c:pt idx="12">
                  <c:v>8492.7070999999996</c:v>
                </c:pt>
                <c:pt idx="13">
                  <c:v>8710.2828000000009</c:v>
                </c:pt>
                <c:pt idx="14">
                  <c:v>7891.1050999999998</c:v>
                </c:pt>
                <c:pt idx="15">
                  <c:v>7608.0658999999996</c:v>
                </c:pt>
                <c:pt idx="16">
                  <c:v>7115.7730000000001</c:v>
                </c:pt>
                <c:pt idx="17">
                  <c:v>3683.7111</c:v>
                </c:pt>
                <c:pt idx="18">
                  <c:v>3100.1907000000001</c:v>
                </c:pt>
              </c:numCache>
            </c:numRef>
          </c:val>
        </c:ser>
        <c:ser>
          <c:idx val="1"/>
          <c:order val="1"/>
          <c:tx>
            <c:strRef>
              <c:f>'ha igénylés'!$C$2</c:f>
              <c:strCache>
                <c:ptCount val="1"/>
                <c:pt idx="0">
                  <c:v>Ültetvény (ha)</c:v>
                </c:pt>
              </c:strCache>
            </c:strRef>
          </c:tx>
          <c:invertIfNegative val="0"/>
          <c:cat>
            <c:strRef>
              <c:f>'ha igénylés'!$A$3:$A$21</c:f>
              <c:strCache>
                <c:ptCount val="19"/>
                <c:pt idx="0">
                  <c:v>Bács-Kiskun</c:v>
                </c:pt>
                <c:pt idx="1">
                  <c:v>Szabolcs-Szatmár-Bereg</c:v>
                </c:pt>
                <c:pt idx="2">
                  <c:v>Baranya</c:v>
                </c:pt>
                <c:pt idx="3">
                  <c:v>Borsod-Abaúj-Zemplén</c:v>
                </c:pt>
                <c:pt idx="4">
                  <c:v>Győr-Moson-Sopron</c:v>
                </c:pt>
                <c:pt idx="5">
                  <c:v>Pest</c:v>
                </c:pt>
                <c:pt idx="6">
                  <c:v>Fejér</c:v>
                </c:pt>
                <c:pt idx="7">
                  <c:v>Hajdú-Bihar</c:v>
                </c:pt>
                <c:pt idx="8">
                  <c:v>Heves</c:v>
                </c:pt>
                <c:pt idx="9">
                  <c:v>Veszprém</c:v>
                </c:pt>
                <c:pt idx="10">
                  <c:v>Somogy</c:v>
                </c:pt>
                <c:pt idx="11">
                  <c:v>Csongrád</c:v>
                </c:pt>
                <c:pt idx="12">
                  <c:v>Tolna</c:v>
                </c:pt>
                <c:pt idx="13">
                  <c:v>Békés</c:v>
                </c:pt>
                <c:pt idx="14">
                  <c:v>Zala</c:v>
                </c:pt>
                <c:pt idx="15">
                  <c:v>Vas</c:v>
                </c:pt>
                <c:pt idx="16">
                  <c:v>Jász-Nagykun-Szolnok</c:v>
                </c:pt>
                <c:pt idx="17">
                  <c:v>Komárom-Esztergom</c:v>
                </c:pt>
                <c:pt idx="18">
                  <c:v>Nógrád</c:v>
                </c:pt>
              </c:strCache>
            </c:strRef>
          </c:cat>
          <c:val>
            <c:numRef>
              <c:f>'ha igénylés'!$C$3:$C$21</c:f>
              <c:numCache>
                <c:formatCode>#,##0</c:formatCode>
                <c:ptCount val="19"/>
                <c:pt idx="0">
                  <c:v>12304</c:v>
                </c:pt>
                <c:pt idx="1">
                  <c:v>1860.2285999999999</c:v>
                </c:pt>
                <c:pt idx="2">
                  <c:v>499.87529999999998</c:v>
                </c:pt>
                <c:pt idx="3">
                  <c:v>1591.4884999999999</c:v>
                </c:pt>
                <c:pt idx="4">
                  <c:v>1276.3726999999999</c:v>
                </c:pt>
                <c:pt idx="5">
                  <c:v>1370.0283999999999</c:v>
                </c:pt>
                <c:pt idx="6">
                  <c:v>1433.2701</c:v>
                </c:pt>
                <c:pt idx="7">
                  <c:v>237.7773</c:v>
                </c:pt>
                <c:pt idx="8">
                  <c:v>3926.9422</c:v>
                </c:pt>
                <c:pt idx="9">
                  <c:v>453.09059999999999</c:v>
                </c:pt>
                <c:pt idx="10">
                  <c:v>963.75729999999999</c:v>
                </c:pt>
                <c:pt idx="11">
                  <c:v>762.07799999999997</c:v>
                </c:pt>
                <c:pt idx="12">
                  <c:v>1479.8585</c:v>
                </c:pt>
                <c:pt idx="13">
                  <c:v>94.267499999999998</c:v>
                </c:pt>
                <c:pt idx="14">
                  <c:v>337.80880000000002</c:v>
                </c:pt>
                <c:pt idx="15">
                  <c:v>201.48050000000001</c:v>
                </c:pt>
                <c:pt idx="16">
                  <c:v>90.124399999999994</c:v>
                </c:pt>
                <c:pt idx="17">
                  <c:v>649.02300000000002</c:v>
                </c:pt>
                <c:pt idx="18">
                  <c:v>147.31620000000001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2729984"/>
        <c:axId val="31658496"/>
        <c:axId val="0"/>
      </c:bar3DChart>
      <c:catAx>
        <c:axId val="427299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hu-HU"/>
          </a:p>
        </c:txPr>
        <c:crossAx val="31658496"/>
        <c:crosses val="autoZero"/>
        <c:auto val="1"/>
        <c:lblAlgn val="ctr"/>
        <c:lblOffset val="100"/>
        <c:noMultiLvlLbl val="0"/>
      </c:catAx>
      <c:valAx>
        <c:axId val="31658496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42729984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'Ft igénylés'!$G$1</c:f>
              <c:strCache>
                <c:ptCount val="1"/>
                <c:pt idx="0">
                  <c:v>Szántó (milliárd Ft)</c:v>
                </c:pt>
              </c:strCache>
            </c:strRef>
          </c:tx>
          <c:invertIfNegative val="0"/>
          <c:cat>
            <c:strRef>
              <c:f>'Ft igénylés'!$F$2:$F$20</c:f>
              <c:strCache>
                <c:ptCount val="19"/>
                <c:pt idx="0">
                  <c:v>Bács-Kiskun</c:v>
                </c:pt>
                <c:pt idx="1">
                  <c:v>Szabolcs-Szatmár-Bereg</c:v>
                </c:pt>
                <c:pt idx="2">
                  <c:v>Heves</c:v>
                </c:pt>
                <c:pt idx="3">
                  <c:v>Borsod-Abaúj-Zemplén</c:v>
                </c:pt>
                <c:pt idx="4">
                  <c:v>Baranya</c:v>
                </c:pt>
                <c:pt idx="5">
                  <c:v>Győr-Moson-Sopron</c:v>
                </c:pt>
                <c:pt idx="6">
                  <c:v>Pest</c:v>
                </c:pt>
                <c:pt idx="7">
                  <c:v>Fejér</c:v>
                </c:pt>
                <c:pt idx="8">
                  <c:v>Hajdú-Bihar</c:v>
                </c:pt>
                <c:pt idx="9">
                  <c:v>Veszprém</c:v>
                </c:pt>
                <c:pt idx="10">
                  <c:v>Somogy</c:v>
                </c:pt>
                <c:pt idx="11">
                  <c:v>Tolna</c:v>
                </c:pt>
                <c:pt idx="12">
                  <c:v>Csongrád</c:v>
                </c:pt>
                <c:pt idx="13">
                  <c:v>Békés</c:v>
                </c:pt>
                <c:pt idx="14">
                  <c:v>Zala</c:v>
                </c:pt>
                <c:pt idx="15">
                  <c:v>Vas</c:v>
                </c:pt>
                <c:pt idx="16">
                  <c:v>Jász-Nagykun-Szolnok</c:v>
                </c:pt>
                <c:pt idx="17">
                  <c:v>Komárom-Esztergom</c:v>
                </c:pt>
                <c:pt idx="18">
                  <c:v>Nógrád</c:v>
                </c:pt>
              </c:strCache>
            </c:strRef>
          </c:cat>
          <c:val>
            <c:numRef>
              <c:f>'Ft igénylés'!$G$2:$G$20</c:f>
              <c:numCache>
                <c:formatCode>#,##0.0</c:formatCode>
                <c:ptCount val="19"/>
                <c:pt idx="0">
                  <c:v>5.3107768577196008</c:v>
                </c:pt>
                <c:pt idx="1">
                  <c:v>7.7254762538110491</c:v>
                </c:pt>
                <c:pt idx="2">
                  <c:v>3.5754949809949497</c:v>
                </c:pt>
                <c:pt idx="3">
                  <c:v>5.8441228578746998</c:v>
                </c:pt>
                <c:pt idx="4">
                  <c:v>6.5005417737989992</c:v>
                </c:pt>
                <c:pt idx="5">
                  <c:v>5.66782799070105</c:v>
                </c:pt>
                <c:pt idx="6">
                  <c:v>5.2470306349564497</c:v>
                </c:pt>
                <c:pt idx="7">
                  <c:v>4.8228068491028999</c:v>
                </c:pt>
                <c:pt idx="8">
                  <c:v>5.2533578546369988</c:v>
                </c:pt>
                <c:pt idx="9">
                  <c:v>4.8600212538559493</c:v>
                </c:pt>
                <c:pt idx="10">
                  <c:v>4.1303187112274991</c:v>
                </c:pt>
                <c:pt idx="11">
                  <c:v>3.5522488450705501</c:v>
                </c:pt>
                <c:pt idx="12">
                  <c:v>4.0124137366210499</c:v>
                </c:pt>
                <c:pt idx="13">
                  <c:v>3.6432543418973999</c:v>
                </c:pt>
                <c:pt idx="14">
                  <c:v>3.3006164757295493</c:v>
                </c:pt>
                <c:pt idx="15">
                  <c:v>3.1822295280259496</c:v>
                </c:pt>
                <c:pt idx="16">
                  <c:v>2.9763179305964997</c:v>
                </c:pt>
                <c:pt idx="17">
                  <c:v>1.54078768365255</c:v>
                </c:pt>
                <c:pt idx="18">
                  <c:v>1.2967183141843499</c:v>
                </c:pt>
              </c:numCache>
            </c:numRef>
          </c:val>
        </c:ser>
        <c:ser>
          <c:idx val="1"/>
          <c:order val="1"/>
          <c:tx>
            <c:strRef>
              <c:f>'Ft igénylés'!$H$1</c:f>
              <c:strCache>
                <c:ptCount val="1"/>
                <c:pt idx="0">
                  <c:v>Ültetvény (milliárd Ft)</c:v>
                </c:pt>
              </c:strCache>
            </c:strRef>
          </c:tx>
          <c:invertIfNegative val="0"/>
          <c:cat>
            <c:strRef>
              <c:f>'Ft igénylés'!$F$2:$F$20</c:f>
              <c:strCache>
                <c:ptCount val="19"/>
                <c:pt idx="0">
                  <c:v>Bács-Kiskun</c:v>
                </c:pt>
                <c:pt idx="1">
                  <c:v>Szabolcs-Szatmár-Bereg</c:v>
                </c:pt>
                <c:pt idx="2">
                  <c:v>Heves</c:v>
                </c:pt>
                <c:pt idx="3">
                  <c:v>Borsod-Abaúj-Zemplén</c:v>
                </c:pt>
                <c:pt idx="4">
                  <c:v>Baranya</c:v>
                </c:pt>
                <c:pt idx="5">
                  <c:v>Győr-Moson-Sopron</c:v>
                </c:pt>
                <c:pt idx="6">
                  <c:v>Pest</c:v>
                </c:pt>
                <c:pt idx="7">
                  <c:v>Fejér</c:v>
                </c:pt>
                <c:pt idx="8">
                  <c:v>Hajdú-Bihar</c:v>
                </c:pt>
                <c:pt idx="9">
                  <c:v>Veszprém</c:v>
                </c:pt>
                <c:pt idx="10">
                  <c:v>Somogy</c:v>
                </c:pt>
                <c:pt idx="11">
                  <c:v>Tolna</c:v>
                </c:pt>
                <c:pt idx="12">
                  <c:v>Csongrád</c:v>
                </c:pt>
                <c:pt idx="13">
                  <c:v>Békés</c:v>
                </c:pt>
                <c:pt idx="14">
                  <c:v>Zala</c:v>
                </c:pt>
                <c:pt idx="15">
                  <c:v>Vas</c:v>
                </c:pt>
                <c:pt idx="16">
                  <c:v>Jász-Nagykun-Szolnok</c:v>
                </c:pt>
                <c:pt idx="17">
                  <c:v>Komárom-Esztergom</c:v>
                </c:pt>
                <c:pt idx="18">
                  <c:v>Nógrád</c:v>
                </c:pt>
              </c:strCache>
            </c:strRef>
          </c:cat>
          <c:val>
            <c:numRef>
              <c:f>'Ft igénylés'!$H$2:$H$20</c:f>
              <c:numCache>
                <c:formatCode>#,##0.0</c:formatCode>
                <c:ptCount val="19"/>
                <c:pt idx="0">
                  <c:v>11.84856221048411</c:v>
                </c:pt>
                <c:pt idx="1">
                  <c:v>1.5392530126281099</c:v>
                </c:pt>
                <c:pt idx="2">
                  <c:v>3.8036193752195699</c:v>
                </c:pt>
                <c:pt idx="3">
                  <c:v>1.4388645444549499</c:v>
                </c:pt>
                <c:pt idx="4">
                  <c:v>0.48185073474877993</c:v>
                </c:pt>
                <c:pt idx="5">
                  <c:v>1.12495803647592</c:v>
                </c:pt>
                <c:pt idx="6">
                  <c:v>1.1674293946917398</c:v>
                </c:pt>
                <c:pt idx="7">
                  <c:v>1.3387057699916101</c:v>
                </c:pt>
                <c:pt idx="8">
                  <c:v>0.19670034409352999</c:v>
                </c:pt>
                <c:pt idx="9">
                  <c:v>0.41662898410006</c:v>
                </c:pt>
                <c:pt idx="10">
                  <c:v>0.89743107845522996</c:v>
                </c:pt>
                <c:pt idx="11">
                  <c:v>1.4409220821087498</c:v>
                </c:pt>
                <c:pt idx="12">
                  <c:v>0.697982142581</c:v>
                </c:pt>
                <c:pt idx="13">
                  <c:v>7.798242173174999E-2</c:v>
                </c:pt>
                <c:pt idx="14">
                  <c:v>0.28948275779742999</c:v>
                </c:pt>
                <c:pt idx="15">
                  <c:v>0.18769888222754999</c:v>
                </c:pt>
                <c:pt idx="16">
                  <c:v>8.1674948716539977E-2</c:v>
                </c:pt>
                <c:pt idx="17">
                  <c:v>0.63436645894260002</c:v>
                </c:pt>
                <c:pt idx="18">
                  <c:v>0.12466758723211999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2786304"/>
        <c:axId val="39478400"/>
        <c:axId val="0"/>
      </c:bar3DChart>
      <c:catAx>
        <c:axId val="4278630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hu-HU"/>
          </a:p>
        </c:txPr>
        <c:crossAx val="39478400"/>
        <c:crosses val="autoZero"/>
        <c:auto val="1"/>
        <c:lblAlgn val="ctr"/>
        <c:lblOffset val="100"/>
        <c:noMultiLvlLbl val="0"/>
      </c:catAx>
      <c:valAx>
        <c:axId val="39478400"/>
        <c:scaling>
          <c:orientation val="minMax"/>
        </c:scaling>
        <c:delete val="0"/>
        <c:axPos val="l"/>
        <c:majorGridlines/>
        <c:numFmt formatCode="#,##0.0" sourceLinked="1"/>
        <c:majorTickMark val="out"/>
        <c:minorTickMark val="none"/>
        <c:tickLblPos val="nextTo"/>
        <c:crossAx val="42786304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2">
    <c:autoUpdate val="0"/>
  </c:externalData>
  <c:userShapes r:id="rId3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12CC37-CC32-4E40-AEF0-92F0D1722B59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EE7FD045-D0EE-413E-A923-87A84C356AC7}">
      <dgm:prSet phldrT="[Szöveg]" custT="1"/>
      <dgm:spPr/>
      <dgm:t>
        <a:bodyPr/>
        <a:lstStyle/>
        <a:p>
          <a:pPr algn="ctr"/>
          <a:r>
            <a:rPr lang="hu-HU" altLang="hu-HU" sz="1400" b="1" u="none" dirty="0" smtClean="0">
              <a:solidFill>
                <a:schemeClr val="tx1"/>
              </a:solidFill>
              <a:latin typeface="Franklin Gothic Medium (Szövegtörzs)"/>
              <a:ea typeface="+mn-ea"/>
              <a:cs typeface="Times New Roman" pitchFamily="18" charset="0"/>
            </a:rPr>
            <a:t>Támogatási kérelmek benyújtása: </a:t>
          </a:r>
          <a:r>
            <a:rPr lang="hu-HU" altLang="hu-HU" sz="1400" dirty="0" smtClean="0">
              <a:solidFill>
                <a:schemeClr val="tx1"/>
              </a:solidFill>
              <a:latin typeface="Franklin Gothic Medium (Szövegtörzs)"/>
              <a:cs typeface="Times New Roman" pitchFamily="18" charset="0"/>
            </a:rPr>
            <a:t>2017. január 6. - 2019. január 7.</a:t>
          </a:r>
          <a:endParaRPr lang="hu-HU" sz="1400" b="0" u="none" dirty="0">
            <a:solidFill>
              <a:schemeClr val="tx1"/>
            </a:solidFill>
            <a:latin typeface="Franklin Gothic Medium (Szövegtörzs)"/>
          </a:endParaRPr>
        </a:p>
      </dgm:t>
    </dgm:pt>
    <dgm:pt modelId="{8F3151E8-2C5E-4BB5-B01B-596AF2EFDF88}" type="parTrans" cxnId="{185F6A02-4AFE-4A72-9589-CE84CE6382E3}">
      <dgm:prSet/>
      <dgm:spPr/>
      <dgm:t>
        <a:bodyPr/>
        <a:lstStyle/>
        <a:p>
          <a:endParaRPr lang="hu-HU"/>
        </a:p>
      </dgm:t>
    </dgm:pt>
    <dgm:pt modelId="{3482757A-07D8-441F-A383-DE52E0E021AA}" type="sibTrans" cxnId="{185F6A02-4AFE-4A72-9589-CE84CE6382E3}">
      <dgm:prSet/>
      <dgm:spPr/>
      <dgm:t>
        <a:bodyPr/>
        <a:lstStyle/>
        <a:p>
          <a:endParaRPr lang="hu-HU"/>
        </a:p>
      </dgm:t>
    </dgm:pt>
    <dgm:pt modelId="{9E0CD2B1-E3AC-4675-81EE-72FC873ABFD1}">
      <dgm:prSet phldrT="[Szöveg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 defTabSz="711200">
            <a:lnSpc>
              <a:spcPct val="90000"/>
            </a:lnSpc>
            <a:spcAft>
              <a:spcPts val="0"/>
            </a:spcAft>
            <a:tabLst>
              <a:tab pos="252000" algn="l"/>
            </a:tabLst>
          </a:pPr>
          <a:endParaRPr lang="hu-HU" sz="1400" b="0" dirty="0">
            <a:solidFill>
              <a:schemeClr val="tx1"/>
            </a:solidFill>
            <a:latin typeface="+mj-lt"/>
          </a:endParaRPr>
        </a:p>
      </dgm:t>
    </dgm:pt>
    <dgm:pt modelId="{72D4F30B-2879-4969-9EFD-E430495C81AF}" type="parTrans" cxnId="{72E91038-3E68-4D08-8EB8-C4CBABD950AA}">
      <dgm:prSet/>
      <dgm:spPr/>
      <dgm:t>
        <a:bodyPr/>
        <a:lstStyle/>
        <a:p>
          <a:endParaRPr lang="hu-HU"/>
        </a:p>
      </dgm:t>
    </dgm:pt>
    <dgm:pt modelId="{09A167C8-80E0-45E6-8496-0412D7841E47}" type="sibTrans" cxnId="{72E91038-3E68-4D08-8EB8-C4CBABD950AA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hu-HU"/>
        </a:p>
      </dgm:t>
    </dgm:pt>
    <dgm:pt modelId="{4B18DD70-ADF6-4905-ABF3-1B7718CDFD6D}">
      <dgm:prSet phldrT="[Szöveg]" custT="1"/>
      <dgm:spPr/>
      <dgm:t>
        <a:bodyPr/>
        <a:lstStyle/>
        <a:p>
          <a:pPr algn="l"/>
          <a:r>
            <a:rPr lang="hu-HU" sz="1400" b="1" dirty="0" smtClean="0">
              <a:solidFill>
                <a:schemeClr val="tx1"/>
              </a:solidFill>
              <a:latin typeface="Franklin Gothic Medium (Szövegtörzs)"/>
            </a:rPr>
            <a:t>Kötelezően benyújtandó </a:t>
          </a:r>
          <a:r>
            <a:rPr lang="hu-HU" sz="1400" b="0" dirty="0" smtClean="0">
              <a:solidFill>
                <a:schemeClr val="tx1"/>
              </a:solidFill>
              <a:latin typeface="Franklin Gothic Medium (Szövegtörzs)"/>
            </a:rPr>
            <a:t>három,  </a:t>
          </a:r>
          <a:r>
            <a:rPr lang="hu-HU" sz="1400" b="1" dirty="0" smtClean="0">
              <a:latin typeface="Franklin Gothic Medium (Szövegtörzs)"/>
            </a:rPr>
            <a:t>azonos műszaki paraméterekkel </a:t>
          </a:r>
          <a:r>
            <a:rPr lang="hu-HU" sz="1400" b="0" dirty="0" smtClean="0">
              <a:latin typeface="Franklin Gothic Medium (Szövegtörzs)"/>
            </a:rPr>
            <a:t>rendelkező gépre vonatkozó, magyar nyelvű árajánlat.</a:t>
          </a:r>
          <a:endParaRPr lang="hu-HU" sz="1400" b="0" dirty="0">
            <a:solidFill>
              <a:schemeClr val="tx1"/>
            </a:solidFill>
            <a:latin typeface="Franklin Gothic Medium (Szövegtörzs)"/>
          </a:endParaRPr>
        </a:p>
      </dgm:t>
    </dgm:pt>
    <dgm:pt modelId="{25AA6869-1F34-4306-B76B-A76E3FE436B3}" type="parTrans" cxnId="{1FD40F59-134D-447E-A13A-706377528EF5}">
      <dgm:prSet/>
      <dgm:spPr/>
      <dgm:t>
        <a:bodyPr/>
        <a:lstStyle/>
        <a:p>
          <a:endParaRPr lang="hu-HU"/>
        </a:p>
      </dgm:t>
    </dgm:pt>
    <dgm:pt modelId="{FFA7D623-2A47-4B8E-945F-04A4664E9A7F}" type="sibTrans" cxnId="{1FD40F59-134D-447E-A13A-706377528EF5}">
      <dgm:prSet/>
      <dgm:spPr/>
      <dgm:t>
        <a:bodyPr/>
        <a:lstStyle/>
        <a:p>
          <a:endParaRPr lang="hu-HU"/>
        </a:p>
      </dgm:t>
    </dgm:pt>
    <dgm:pt modelId="{A90AFBC9-34D3-468D-A1B6-54A2BCC55FBE}">
      <dgm:prSet phldrT="[Szöveg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hu-HU" altLang="hu-HU" sz="1600" b="1" u="sng" dirty="0" smtClean="0">
            <a:solidFill>
              <a:schemeClr val="tx1"/>
            </a:solidFill>
            <a:latin typeface="+mj-lt"/>
            <a:ea typeface="+mn-ea"/>
            <a:cs typeface="Times New Roman" pitchFamily="18" charset="0"/>
          </a:endParaRPr>
        </a:p>
        <a:p>
          <a:r>
            <a:rPr lang="hu-HU" altLang="hu-HU" sz="1500" b="1" u="sng" dirty="0" smtClean="0">
              <a:solidFill>
                <a:schemeClr val="tx1"/>
              </a:solidFill>
              <a:latin typeface="Franklin Gothic Medium (Szövegtörzs)"/>
              <a:ea typeface="+mn-ea"/>
              <a:cs typeface="Times New Roman" pitchFamily="18" charset="0"/>
            </a:rPr>
            <a:t>Max. támogatási összeg :</a:t>
          </a:r>
          <a:endParaRPr lang="hu-HU" altLang="hu-HU" sz="1500" b="1" u="sng" dirty="0" smtClean="0">
            <a:solidFill>
              <a:srgbClr val="A69765"/>
            </a:solidFill>
            <a:latin typeface="Franklin Gothic Medium (Szövegtörzs)"/>
            <a:ea typeface="+mn-ea"/>
            <a:cs typeface="Times New Roman" pitchFamily="18" charset="0"/>
          </a:endParaRPr>
        </a:p>
        <a:p>
          <a:r>
            <a:rPr lang="hu-HU" altLang="hu-HU" sz="1500" dirty="0" smtClean="0">
              <a:solidFill>
                <a:schemeClr val="tx1"/>
              </a:solidFill>
              <a:latin typeface="Franklin Gothic Medium (Szövegtörzs)"/>
              <a:cs typeface="Times New Roman" pitchFamily="18" charset="0"/>
            </a:rPr>
            <a:t>10 millió Ft (közös beruházás: 20 millió Ft)</a:t>
          </a:r>
        </a:p>
        <a:p>
          <a:r>
            <a:rPr lang="hu-HU" altLang="hu-HU" sz="1500" dirty="0" smtClean="0">
              <a:solidFill>
                <a:schemeClr val="tx1"/>
              </a:solidFill>
              <a:latin typeface="Franklin Gothic Medium (Szövegtörzs)"/>
              <a:cs typeface="Times New Roman" pitchFamily="18" charset="0"/>
            </a:rPr>
            <a:t>Traktor esetében: 5 M Ft</a:t>
          </a:r>
        </a:p>
        <a:p>
          <a:endParaRPr lang="hu-HU" sz="1400" dirty="0">
            <a:solidFill>
              <a:schemeClr val="tx1"/>
            </a:solidFill>
            <a:latin typeface="+mj-lt"/>
          </a:endParaRPr>
        </a:p>
      </dgm:t>
    </dgm:pt>
    <dgm:pt modelId="{46C815A6-525D-41F5-8706-322C1270FED0}" type="parTrans" cxnId="{F9239371-7F94-453B-AB16-48B6796A34C8}">
      <dgm:prSet/>
      <dgm:spPr/>
      <dgm:t>
        <a:bodyPr/>
        <a:lstStyle/>
        <a:p>
          <a:endParaRPr lang="hu-HU"/>
        </a:p>
      </dgm:t>
    </dgm:pt>
    <dgm:pt modelId="{161F2B33-A0F8-410E-84DC-31CF8AC7CC91}" type="sibTrans" cxnId="{F9239371-7F94-453B-AB16-48B6796A34C8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hu-HU"/>
        </a:p>
      </dgm:t>
    </dgm:pt>
    <dgm:pt modelId="{B5C8F30F-3ECC-4B66-B987-6DA9766164EF}">
      <dgm:prSet phldrT="[Szöveg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hu-HU" altLang="hu-HU" sz="1600" b="1" u="sng" dirty="0" smtClean="0">
              <a:solidFill>
                <a:schemeClr val="tx1"/>
              </a:solidFill>
              <a:latin typeface="Franklin Gothic Medium (Szövegtörzs)"/>
              <a:ea typeface="+mn-ea"/>
              <a:cs typeface="Times New Roman" pitchFamily="18" charset="0"/>
            </a:rPr>
            <a:t>Támogatási keret:</a:t>
          </a:r>
        </a:p>
        <a:p>
          <a:r>
            <a:rPr lang="hu-HU" altLang="hu-HU" sz="1600" b="1" u="none" dirty="0" smtClean="0">
              <a:solidFill>
                <a:schemeClr val="tx1"/>
              </a:solidFill>
              <a:latin typeface="Franklin Gothic Medium (Szövegtörzs)"/>
              <a:ea typeface="+mn-ea"/>
              <a:cs typeface="Times New Roman" pitchFamily="18" charset="0"/>
            </a:rPr>
            <a:t>18,08 milliárd Ft</a:t>
          </a:r>
          <a:endParaRPr lang="hu-HU" altLang="hu-HU" sz="1600" b="1" u="none" dirty="0" smtClean="0">
            <a:solidFill>
              <a:srgbClr val="FF0000"/>
            </a:solidFill>
            <a:latin typeface="Franklin Gothic Medium (Szövegtörzs)"/>
            <a:ea typeface="+mn-ea"/>
            <a:cs typeface="Times New Roman" pitchFamily="18" charset="0"/>
          </a:endParaRPr>
        </a:p>
      </dgm:t>
    </dgm:pt>
    <dgm:pt modelId="{CEE9692C-B55D-4439-95CD-7542638B6EDE}" type="sibTrans" cxnId="{E709E171-628C-40E9-BF2E-66D868A5EA7F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hu-HU"/>
        </a:p>
      </dgm:t>
    </dgm:pt>
    <dgm:pt modelId="{546687E2-8F4B-4A7F-B714-499463AADEDB}" type="parTrans" cxnId="{E709E171-628C-40E9-BF2E-66D868A5EA7F}">
      <dgm:prSet/>
      <dgm:spPr/>
      <dgm:t>
        <a:bodyPr/>
        <a:lstStyle/>
        <a:p>
          <a:endParaRPr lang="hu-HU"/>
        </a:p>
      </dgm:t>
    </dgm:pt>
    <dgm:pt modelId="{27DA86C9-CFE7-462F-8C82-6427F4ECCC7A}" type="pres">
      <dgm:prSet presAssocID="{5812CC37-CC32-4E40-AEF0-92F0D1722B59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hu-HU"/>
        </a:p>
      </dgm:t>
    </dgm:pt>
    <dgm:pt modelId="{9B44B0DF-7B06-4AB4-988A-DC865977C56C}" type="pres">
      <dgm:prSet presAssocID="{B5C8F30F-3ECC-4B66-B987-6DA9766164EF}" presName="composite" presStyleCnt="0"/>
      <dgm:spPr/>
    </dgm:pt>
    <dgm:pt modelId="{1B381727-0FE1-4669-9B4F-335F3DEA6B5F}" type="pres">
      <dgm:prSet presAssocID="{B5C8F30F-3ECC-4B66-B987-6DA9766164EF}" presName="Parent1" presStyleLbl="node1" presStyleIdx="0" presStyleCnt="6" custScaleX="132925" custScaleY="48858" custLinFactNeighborX="49431" custLinFactNeighborY="-2423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C1BDF0AE-823A-4F3B-87A2-EEA6A47B12CE}" type="pres">
      <dgm:prSet presAssocID="{B5C8F30F-3ECC-4B66-B987-6DA9766164EF}" presName="Childtext1" presStyleLbl="revTx" presStyleIdx="0" presStyleCnt="3" custScaleX="274825" custScaleY="27472" custLinFactX="-65492" custLinFactY="100000" custLinFactNeighborX="-100000" custLinFactNeighborY="18596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07F3C430-C38E-4166-B711-5987F93F456A}" type="pres">
      <dgm:prSet presAssocID="{B5C8F30F-3ECC-4B66-B987-6DA9766164EF}" presName="BalanceSpacing" presStyleCnt="0"/>
      <dgm:spPr/>
    </dgm:pt>
    <dgm:pt modelId="{A00CA5CB-147B-49FE-B9B4-1054E000C2F1}" type="pres">
      <dgm:prSet presAssocID="{B5C8F30F-3ECC-4B66-B987-6DA9766164EF}" presName="BalanceSpacing1" presStyleCnt="0"/>
      <dgm:spPr/>
    </dgm:pt>
    <dgm:pt modelId="{40C9185B-660D-46EC-A0FE-0EB8F2DCE0D0}" type="pres">
      <dgm:prSet presAssocID="{CEE9692C-B55D-4439-95CD-7542638B6EDE}" presName="Accent1Text" presStyleLbl="node1" presStyleIdx="1" presStyleCnt="6" custScaleX="27066" custScaleY="37228" custLinFactNeighborX="89320" custLinFactNeighborY="-24230"/>
      <dgm:spPr/>
      <dgm:t>
        <a:bodyPr/>
        <a:lstStyle/>
        <a:p>
          <a:endParaRPr lang="hu-HU"/>
        </a:p>
      </dgm:t>
    </dgm:pt>
    <dgm:pt modelId="{6C4BE685-D9EC-449B-A71E-16301B48881C}" type="pres">
      <dgm:prSet presAssocID="{CEE9692C-B55D-4439-95CD-7542638B6EDE}" presName="spaceBetweenRectangles" presStyleCnt="0"/>
      <dgm:spPr/>
    </dgm:pt>
    <dgm:pt modelId="{E7D6587C-D243-4B80-8026-BFD4BE426AD5}" type="pres">
      <dgm:prSet presAssocID="{9E0CD2B1-E3AC-4675-81EE-72FC873ABFD1}" presName="composite" presStyleCnt="0"/>
      <dgm:spPr/>
    </dgm:pt>
    <dgm:pt modelId="{BFF643F1-32BC-4399-85EF-AC820C292CF1}" type="pres">
      <dgm:prSet presAssocID="{9E0CD2B1-E3AC-4675-81EE-72FC873ABFD1}" presName="Parent1" presStyleLbl="node1" presStyleIdx="2" presStyleCnt="6" custScaleX="203399" custScaleY="77902" custLinFactNeighborX="-74040" custLinFactNeighborY="-1200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F3CAD661-2F89-47ED-9284-CD1D720CCC78}" type="pres">
      <dgm:prSet presAssocID="{9E0CD2B1-E3AC-4675-81EE-72FC873ABFD1}" presName="Childtext1" presStyleLbl="revTx" presStyleIdx="1" presStyleCnt="3" custScaleX="145358" custScaleY="85494" custLinFactX="94564" custLinFactNeighborX="100000" custLinFactNeighborY="-6318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221B550D-3A32-447A-82B4-F9E59818B0EF}" type="pres">
      <dgm:prSet presAssocID="{9E0CD2B1-E3AC-4675-81EE-72FC873ABFD1}" presName="BalanceSpacing" presStyleCnt="0"/>
      <dgm:spPr/>
    </dgm:pt>
    <dgm:pt modelId="{DD274C82-0F54-43F6-8D3B-CFF0DB474EF0}" type="pres">
      <dgm:prSet presAssocID="{9E0CD2B1-E3AC-4675-81EE-72FC873ABFD1}" presName="BalanceSpacing1" presStyleCnt="0"/>
      <dgm:spPr/>
    </dgm:pt>
    <dgm:pt modelId="{78A60E00-D02A-4D03-8F8D-9D88C8F9F085}" type="pres">
      <dgm:prSet presAssocID="{09A167C8-80E0-45E6-8496-0412D7841E47}" presName="Accent1Text" presStyleLbl="node1" presStyleIdx="3" presStyleCnt="6" custScaleX="54312" custScaleY="47999" custLinFactX="-100000" custLinFactNeighborX="-192747" custLinFactNeighborY="-13056"/>
      <dgm:spPr/>
      <dgm:t>
        <a:bodyPr/>
        <a:lstStyle/>
        <a:p>
          <a:endParaRPr lang="hu-HU"/>
        </a:p>
      </dgm:t>
    </dgm:pt>
    <dgm:pt modelId="{43D14373-E3C6-4324-8B40-97F5A003DB1C}" type="pres">
      <dgm:prSet presAssocID="{09A167C8-80E0-45E6-8496-0412D7841E47}" presName="spaceBetweenRectangles" presStyleCnt="0"/>
      <dgm:spPr/>
    </dgm:pt>
    <dgm:pt modelId="{2AFB1086-E588-4194-8287-A333C3E37067}" type="pres">
      <dgm:prSet presAssocID="{A90AFBC9-34D3-468D-A1B6-54A2BCC55FBE}" presName="composite" presStyleCnt="0"/>
      <dgm:spPr/>
    </dgm:pt>
    <dgm:pt modelId="{8AA150DB-13EF-4774-B09A-B46E80DFC381}" type="pres">
      <dgm:prSet presAssocID="{A90AFBC9-34D3-468D-A1B6-54A2BCC55FBE}" presName="Parent1" presStyleLbl="node1" presStyleIdx="4" presStyleCnt="6" custScaleX="207193" custScaleY="58952" custLinFactX="-9872" custLinFactNeighborX="-100000" custLinFactNeighborY="-2473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23C78F0B-085C-4F3B-9C87-19A9281A930A}" type="pres">
      <dgm:prSet presAssocID="{A90AFBC9-34D3-468D-A1B6-54A2BCC55FBE}" presName="Childtext1" presStyleLbl="revTx" presStyleIdx="2" presStyleCnt="3" custScaleX="106415" custScaleY="93167" custLinFactX="-100000" custLinFactY="-100000" custLinFactNeighborX="-128892" custLinFactNeighborY="-18120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9F70F49-6CDB-4C92-8DAB-8679EF990F55}" type="pres">
      <dgm:prSet presAssocID="{A90AFBC9-34D3-468D-A1B6-54A2BCC55FBE}" presName="BalanceSpacing" presStyleCnt="0"/>
      <dgm:spPr/>
    </dgm:pt>
    <dgm:pt modelId="{6D1A1D6E-52CB-4CC7-A426-D71C75090DE0}" type="pres">
      <dgm:prSet presAssocID="{A90AFBC9-34D3-468D-A1B6-54A2BCC55FBE}" presName="BalanceSpacing1" presStyleCnt="0"/>
      <dgm:spPr/>
    </dgm:pt>
    <dgm:pt modelId="{2F1AD1D2-01D4-4697-B6ED-1A406E25D7F5}" type="pres">
      <dgm:prSet presAssocID="{161F2B33-A0F8-410E-84DC-31CF8AC7CC91}" presName="Accent1Text" presStyleLbl="node1" presStyleIdx="5" presStyleCnt="6" custScaleX="51334" custScaleY="50501" custLinFactX="-13244" custLinFactNeighborX="-100000" custLinFactNeighborY="-26017"/>
      <dgm:spPr/>
      <dgm:t>
        <a:bodyPr/>
        <a:lstStyle/>
        <a:p>
          <a:endParaRPr lang="hu-HU"/>
        </a:p>
      </dgm:t>
    </dgm:pt>
  </dgm:ptLst>
  <dgm:cxnLst>
    <dgm:cxn modelId="{E709E171-628C-40E9-BF2E-66D868A5EA7F}" srcId="{5812CC37-CC32-4E40-AEF0-92F0D1722B59}" destId="{B5C8F30F-3ECC-4B66-B987-6DA9766164EF}" srcOrd="0" destOrd="0" parTransId="{546687E2-8F4B-4A7F-B714-499463AADEDB}" sibTransId="{CEE9692C-B55D-4439-95CD-7542638B6EDE}"/>
    <dgm:cxn modelId="{72E91038-3E68-4D08-8EB8-C4CBABD950AA}" srcId="{5812CC37-CC32-4E40-AEF0-92F0D1722B59}" destId="{9E0CD2B1-E3AC-4675-81EE-72FC873ABFD1}" srcOrd="1" destOrd="0" parTransId="{72D4F30B-2879-4969-9EFD-E430495C81AF}" sibTransId="{09A167C8-80E0-45E6-8496-0412D7841E47}"/>
    <dgm:cxn modelId="{7FC1E265-18B5-41CC-90BC-B854A02AC25A}" type="presOf" srcId="{4B18DD70-ADF6-4905-ABF3-1B7718CDFD6D}" destId="{F3CAD661-2F89-47ED-9284-CD1D720CCC78}" srcOrd="0" destOrd="0" presId="urn:microsoft.com/office/officeart/2008/layout/AlternatingHexagons"/>
    <dgm:cxn modelId="{D4CA6BA4-CFAF-4318-8F61-BD7708691DA6}" type="presOf" srcId="{161F2B33-A0F8-410E-84DC-31CF8AC7CC91}" destId="{2F1AD1D2-01D4-4697-B6ED-1A406E25D7F5}" srcOrd="0" destOrd="0" presId="urn:microsoft.com/office/officeart/2008/layout/AlternatingHexagons"/>
    <dgm:cxn modelId="{ABF00222-1699-4E5D-A539-15F5D9F8B235}" type="presOf" srcId="{9E0CD2B1-E3AC-4675-81EE-72FC873ABFD1}" destId="{BFF643F1-32BC-4399-85EF-AC820C292CF1}" srcOrd="0" destOrd="0" presId="urn:microsoft.com/office/officeart/2008/layout/AlternatingHexagons"/>
    <dgm:cxn modelId="{DBCE9954-7CFE-4169-9546-2F6B3B957825}" type="presOf" srcId="{5812CC37-CC32-4E40-AEF0-92F0D1722B59}" destId="{27DA86C9-CFE7-462F-8C82-6427F4ECCC7A}" srcOrd="0" destOrd="0" presId="urn:microsoft.com/office/officeart/2008/layout/AlternatingHexagons"/>
    <dgm:cxn modelId="{05D51A46-9824-4BDA-862B-AA2D06FD4F9E}" type="presOf" srcId="{09A167C8-80E0-45E6-8496-0412D7841E47}" destId="{78A60E00-D02A-4D03-8F8D-9D88C8F9F085}" srcOrd="0" destOrd="0" presId="urn:microsoft.com/office/officeart/2008/layout/AlternatingHexagons"/>
    <dgm:cxn modelId="{1FD40F59-134D-447E-A13A-706377528EF5}" srcId="{9E0CD2B1-E3AC-4675-81EE-72FC873ABFD1}" destId="{4B18DD70-ADF6-4905-ABF3-1B7718CDFD6D}" srcOrd="0" destOrd="0" parTransId="{25AA6869-1F34-4306-B76B-A76E3FE436B3}" sibTransId="{FFA7D623-2A47-4B8E-945F-04A4664E9A7F}"/>
    <dgm:cxn modelId="{A3BA7AB2-F611-4B92-8C19-F0048A5AD3DA}" type="presOf" srcId="{A90AFBC9-34D3-468D-A1B6-54A2BCC55FBE}" destId="{8AA150DB-13EF-4774-B09A-B46E80DFC381}" srcOrd="0" destOrd="0" presId="urn:microsoft.com/office/officeart/2008/layout/AlternatingHexagons"/>
    <dgm:cxn modelId="{185F6A02-4AFE-4A72-9589-CE84CE6382E3}" srcId="{B5C8F30F-3ECC-4B66-B987-6DA9766164EF}" destId="{EE7FD045-D0EE-413E-A923-87A84C356AC7}" srcOrd="0" destOrd="0" parTransId="{8F3151E8-2C5E-4BB5-B01B-596AF2EFDF88}" sibTransId="{3482757A-07D8-441F-A383-DE52E0E021AA}"/>
    <dgm:cxn modelId="{F9239371-7F94-453B-AB16-48B6796A34C8}" srcId="{5812CC37-CC32-4E40-AEF0-92F0D1722B59}" destId="{A90AFBC9-34D3-468D-A1B6-54A2BCC55FBE}" srcOrd="2" destOrd="0" parTransId="{46C815A6-525D-41F5-8706-322C1270FED0}" sibTransId="{161F2B33-A0F8-410E-84DC-31CF8AC7CC91}"/>
    <dgm:cxn modelId="{AD8E8B08-3795-4766-968F-21F61D270E98}" type="presOf" srcId="{B5C8F30F-3ECC-4B66-B987-6DA9766164EF}" destId="{1B381727-0FE1-4669-9B4F-335F3DEA6B5F}" srcOrd="0" destOrd="0" presId="urn:microsoft.com/office/officeart/2008/layout/AlternatingHexagons"/>
    <dgm:cxn modelId="{D116CC05-50EB-4023-B47F-415035AF00A7}" type="presOf" srcId="{EE7FD045-D0EE-413E-A923-87A84C356AC7}" destId="{C1BDF0AE-823A-4F3B-87A2-EEA6A47B12CE}" srcOrd="0" destOrd="0" presId="urn:microsoft.com/office/officeart/2008/layout/AlternatingHexagons"/>
    <dgm:cxn modelId="{E65540CE-9193-435C-B9BA-A6076BE44345}" type="presOf" srcId="{CEE9692C-B55D-4439-95CD-7542638B6EDE}" destId="{40C9185B-660D-46EC-A0FE-0EB8F2DCE0D0}" srcOrd="0" destOrd="0" presId="urn:microsoft.com/office/officeart/2008/layout/AlternatingHexagons"/>
    <dgm:cxn modelId="{3902FE77-779C-4E2D-B29A-4F0577AE96A8}" type="presParOf" srcId="{27DA86C9-CFE7-462F-8C82-6427F4ECCC7A}" destId="{9B44B0DF-7B06-4AB4-988A-DC865977C56C}" srcOrd="0" destOrd="0" presId="urn:microsoft.com/office/officeart/2008/layout/AlternatingHexagons"/>
    <dgm:cxn modelId="{B28EB84B-6991-4ECD-A2A2-F68B360F4E08}" type="presParOf" srcId="{9B44B0DF-7B06-4AB4-988A-DC865977C56C}" destId="{1B381727-0FE1-4669-9B4F-335F3DEA6B5F}" srcOrd="0" destOrd="0" presId="urn:microsoft.com/office/officeart/2008/layout/AlternatingHexagons"/>
    <dgm:cxn modelId="{E9346B44-F9CB-45A0-9125-5375BAD53DF3}" type="presParOf" srcId="{9B44B0DF-7B06-4AB4-988A-DC865977C56C}" destId="{C1BDF0AE-823A-4F3B-87A2-EEA6A47B12CE}" srcOrd="1" destOrd="0" presId="urn:microsoft.com/office/officeart/2008/layout/AlternatingHexagons"/>
    <dgm:cxn modelId="{16CB3E60-B44F-4AFD-B4A8-77E6F010E79D}" type="presParOf" srcId="{9B44B0DF-7B06-4AB4-988A-DC865977C56C}" destId="{07F3C430-C38E-4166-B711-5987F93F456A}" srcOrd="2" destOrd="0" presId="urn:microsoft.com/office/officeart/2008/layout/AlternatingHexagons"/>
    <dgm:cxn modelId="{F531C241-471E-448A-A8BB-817B1BE79973}" type="presParOf" srcId="{9B44B0DF-7B06-4AB4-988A-DC865977C56C}" destId="{A00CA5CB-147B-49FE-B9B4-1054E000C2F1}" srcOrd="3" destOrd="0" presId="urn:microsoft.com/office/officeart/2008/layout/AlternatingHexagons"/>
    <dgm:cxn modelId="{D75913D4-CAE0-474B-9DCA-DA91E44E73B5}" type="presParOf" srcId="{9B44B0DF-7B06-4AB4-988A-DC865977C56C}" destId="{40C9185B-660D-46EC-A0FE-0EB8F2DCE0D0}" srcOrd="4" destOrd="0" presId="urn:microsoft.com/office/officeart/2008/layout/AlternatingHexagons"/>
    <dgm:cxn modelId="{D10011DB-1A12-4450-A087-6084E929D1A2}" type="presParOf" srcId="{27DA86C9-CFE7-462F-8C82-6427F4ECCC7A}" destId="{6C4BE685-D9EC-449B-A71E-16301B48881C}" srcOrd="1" destOrd="0" presId="urn:microsoft.com/office/officeart/2008/layout/AlternatingHexagons"/>
    <dgm:cxn modelId="{3AEB190A-D510-44C4-838C-89B6AF786DDE}" type="presParOf" srcId="{27DA86C9-CFE7-462F-8C82-6427F4ECCC7A}" destId="{E7D6587C-D243-4B80-8026-BFD4BE426AD5}" srcOrd="2" destOrd="0" presId="urn:microsoft.com/office/officeart/2008/layout/AlternatingHexagons"/>
    <dgm:cxn modelId="{940B4B47-88E3-41B1-9B0E-DE2F94A394D4}" type="presParOf" srcId="{E7D6587C-D243-4B80-8026-BFD4BE426AD5}" destId="{BFF643F1-32BC-4399-85EF-AC820C292CF1}" srcOrd="0" destOrd="0" presId="urn:microsoft.com/office/officeart/2008/layout/AlternatingHexagons"/>
    <dgm:cxn modelId="{72F83924-F14C-45D0-9843-E5F2E3FDF649}" type="presParOf" srcId="{E7D6587C-D243-4B80-8026-BFD4BE426AD5}" destId="{F3CAD661-2F89-47ED-9284-CD1D720CCC78}" srcOrd="1" destOrd="0" presId="urn:microsoft.com/office/officeart/2008/layout/AlternatingHexagons"/>
    <dgm:cxn modelId="{32192B82-5805-47CB-B237-4FA756614B40}" type="presParOf" srcId="{E7D6587C-D243-4B80-8026-BFD4BE426AD5}" destId="{221B550D-3A32-447A-82B4-F9E59818B0EF}" srcOrd="2" destOrd="0" presId="urn:microsoft.com/office/officeart/2008/layout/AlternatingHexagons"/>
    <dgm:cxn modelId="{7E4F93CB-72E5-4DC2-8E2B-80885EF7DCD7}" type="presParOf" srcId="{E7D6587C-D243-4B80-8026-BFD4BE426AD5}" destId="{DD274C82-0F54-43F6-8D3B-CFF0DB474EF0}" srcOrd="3" destOrd="0" presId="urn:microsoft.com/office/officeart/2008/layout/AlternatingHexagons"/>
    <dgm:cxn modelId="{93AA35B4-D0E2-4E08-9EE1-864F69F392F3}" type="presParOf" srcId="{E7D6587C-D243-4B80-8026-BFD4BE426AD5}" destId="{78A60E00-D02A-4D03-8F8D-9D88C8F9F085}" srcOrd="4" destOrd="0" presId="urn:microsoft.com/office/officeart/2008/layout/AlternatingHexagons"/>
    <dgm:cxn modelId="{E019B165-2273-4F64-A4A7-D7B0A569E43E}" type="presParOf" srcId="{27DA86C9-CFE7-462F-8C82-6427F4ECCC7A}" destId="{43D14373-E3C6-4324-8B40-97F5A003DB1C}" srcOrd="3" destOrd="0" presId="urn:microsoft.com/office/officeart/2008/layout/AlternatingHexagons"/>
    <dgm:cxn modelId="{B1DF1146-6812-4D78-8A28-D96B3D8387F3}" type="presParOf" srcId="{27DA86C9-CFE7-462F-8C82-6427F4ECCC7A}" destId="{2AFB1086-E588-4194-8287-A333C3E37067}" srcOrd="4" destOrd="0" presId="urn:microsoft.com/office/officeart/2008/layout/AlternatingHexagons"/>
    <dgm:cxn modelId="{1D962236-8107-4F0D-8A4A-DC6C364CD793}" type="presParOf" srcId="{2AFB1086-E588-4194-8287-A333C3E37067}" destId="{8AA150DB-13EF-4774-B09A-B46E80DFC381}" srcOrd="0" destOrd="0" presId="urn:microsoft.com/office/officeart/2008/layout/AlternatingHexagons"/>
    <dgm:cxn modelId="{FB6B8C6C-3CC8-4668-852C-3AC9F351D29B}" type="presParOf" srcId="{2AFB1086-E588-4194-8287-A333C3E37067}" destId="{23C78F0B-085C-4F3B-9C87-19A9281A930A}" srcOrd="1" destOrd="0" presId="urn:microsoft.com/office/officeart/2008/layout/AlternatingHexagons"/>
    <dgm:cxn modelId="{5BA024C1-4484-4C10-8623-4E185452123E}" type="presParOf" srcId="{2AFB1086-E588-4194-8287-A333C3E37067}" destId="{99F70F49-6CDB-4C92-8DAB-8679EF990F55}" srcOrd="2" destOrd="0" presId="urn:microsoft.com/office/officeart/2008/layout/AlternatingHexagons"/>
    <dgm:cxn modelId="{B0165B53-A447-46A5-96E4-166804F6845E}" type="presParOf" srcId="{2AFB1086-E588-4194-8287-A333C3E37067}" destId="{6D1A1D6E-52CB-4CC7-A426-D71C75090DE0}" srcOrd="3" destOrd="0" presId="urn:microsoft.com/office/officeart/2008/layout/AlternatingHexagons"/>
    <dgm:cxn modelId="{5D46E9A8-D66F-45B8-A055-4703C9CD4075}" type="presParOf" srcId="{2AFB1086-E588-4194-8287-A333C3E37067}" destId="{2F1AD1D2-01D4-4697-B6ED-1A406E25D7F5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812CC37-CC32-4E40-AEF0-92F0D1722B59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B5C8F30F-3ECC-4B66-B987-6DA9766164EF}">
      <dgm:prSet phldrT="[Szöveg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hu-HU" altLang="hu-HU" sz="1800" b="1" u="sng" dirty="0" smtClean="0">
              <a:solidFill>
                <a:schemeClr val="tx1"/>
              </a:solidFill>
              <a:latin typeface="Franklin Gothic Medium (Szövegtörzs)"/>
              <a:ea typeface="+mn-ea"/>
              <a:cs typeface="Times New Roman" pitchFamily="18" charset="0"/>
            </a:rPr>
            <a:t>Támogatási keret:</a:t>
          </a:r>
        </a:p>
        <a:p>
          <a:r>
            <a:rPr lang="hu-HU" altLang="hu-HU" sz="1800" b="1" u="none" dirty="0" smtClean="0">
              <a:solidFill>
                <a:schemeClr val="tx1"/>
              </a:solidFill>
              <a:latin typeface="Franklin Gothic Medium (Szövegtörzs)"/>
              <a:ea typeface="+mn-ea"/>
              <a:cs typeface="Times New Roman" pitchFamily="18" charset="0"/>
            </a:rPr>
            <a:t>4,72 milliárd Ft</a:t>
          </a:r>
        </a:p>
      </dgm:t>
    </dgm:pt>
    <dgm:pt modelId="{546687E2-8F4B-4A7F-B714-499463AADEDB}" type="parTrans" cxnId="{E709E171-628C-40E9-BF2E-66D868A5EA7F}">
      <dgm:prSet/>
      <dgm:spPr/>
      <dgm:t>
        <a:bodyPr/>
        <a:lstStyle/>
        <a:p>
          <a:endParaRPr lang="hu-HU"/>
        </a:p>
      </dgm:t>
    </dgm:pt>
    <dgm:pt modelId="{CEE9692C-B55D-4439-95CD-7542638B6EDE}" type="sibTrans" cxnId="{E709E171-628C-40E9-BF2E-66D868A5EA7F}">
      <dgm:prSet/>
      <dgm:spPr>
        <a:noFill/>
      </dgm:spPr>
      <dgm:t>
        <a:bodyPr/>
        <a:lstStyle/>
        <a:p>
          <a:endParaRPr lang="hu-HU"/>
        </a:p>
      </dgm:t>
    </dgm:pt>
    <dgm:pt modelId="{EE7FD045-D0EE-413E-A923-87A84C356AC7}">
      <dgm:prSet phldrT="[Szöveg]" custT="1"/>
      <dgm:spPr/>
      <dgm:t>
        <a:bodyPr/>
        <a:lstStyle/>
        <a:p>
          <a:pPr algn="ctr"/>
          <a:endParaRPr lang="hu-HU" sz="1800" b="0" dirty="0">
            <a:solidFill>
              <a:schemeClr val="tx1"/>
            </a:solidFill>
            <a:latin typeface="+mj-lt"/>
          </a:endParaRPr>
        </a:p>
      </dgm:t>
    </dgm:pt>
    <dgm:pt modelId="{8F3151E8-2C5E-4BB5-B01B-596AF2EFDF88}" type="parTrans" cxnId="{185F6A02-4AFE-4A72-9589-CE84CE6382E3}">
      <dgm:prSet/>
      <dgm:spPr/>
      <dgm:t>
        <a:bodyPr/>
        <a:lstStyle/>
        <a:p>
          <a:endParaRPr lang="hu-HU"/>
        </a:p>
      </dgm:t>
    </dgm:pt>
    <dgm:pt modelId="{3482757A-07D8-441F-A383-DE52E0E021AA}" type="sibTrans" cxnId="{185F6A02-4AFE-4A72-9589-CE84CE6382E3}">
      <dgm:prSet/>
      <dgm:spPr/>
      <dgm:t>
        <a:bodyPr/>
        <a:lstStyle/>
        <a:p>
          <a:endParaRPr lang="hu-HU"/>
        </a:p>
      </dgm:t>
    </dgm:pt>
    <dgm:pt modelId="{A90AFBC9-34D3-468D-A1B6-54A2BCC55FBE}">
      <dgm:prSet phldrT="[Szöveg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hu-HU" altLang="hu-HU" sz="1600" b="1" u="sng" dirty="0" smtClean="0">
              <a:solidFill>
                <a:schemeClr val="tx1"/>
              </a:solidFill>
              <a:latin typeface="Franklin Gothic Medium (Szövegtörzs)"/>
              <a:ea typeface="+mn-ea"/>
              <a:cs typeface="Times New Roman" pitchFamily="18" charset="0"/>
            </a:rPr>
            <a:t>Támogatási összeg:</a:t>
          </a:r>
          <a:endParaRPr lang="hu-HU" altLang="hu-HU" sz="1600" b="1" u="sng" dirty="0" smtClean="0">
            <a:solidFill>
              <a:srgbClr val="A69765"/>
            </a:solidFill>
            <a:latin typeface="Franklin Gothic Medium (Szövegtörzs)"/>
            <a:ea typeface="+mn-ea"/>
            <a:cs typeface="Times New Roman" pitchFamily="18" charset="0"/>
          </a:endParaRPr>
        </a:p>
        <a:p>
          <a:r>
            <a:rPr lang="hu-HU" altLang="hu-HU" sz="1400" dirty="0" smtClean="0">
              <a:solidFill>
                <a:schemeClr val="tx1"/>
              </a:solidFill>
              <a:latin typeface="Franklin Gothic Medium (Szövegtörzs)"/>
              <a:cs typeface="Times New Roman" pitchFamily="18" charset="0"/>
            </a:rPr>
            <a:t>egyéni projekt: max. 20 millió kollektív projekt: max. 100 millió Ft</a:t>
          </a:r>
          <a:endParaRPr lang="hu-HU" sz="1400" dirty="0">
            <a:solidFill>
              <a:schemeClr val="tx1"/>
            </a:solidFill>
            <a:latin typeface="Franklin Gothic Medium (Szövegtörzs)"/>
          </a:endParaRPr>
        </a:p>
      </dgm:t>
    </dgm:pt>
    <dgm:pt modelId="{46C815A6-525D-41F5-8706-322C1270FED0}" type="parTrans" cxnId="{F9239371-7F94-453B-AB16-48B6796A34C8}">
      <dgm:prSet/>
      <dgm:spPr/>
      <dgm:t>
        <a:bodyPr/>
        <a:lstStyle/>
        <a:p>
          <a:endParaRPr lang="hu-HU"/>
        </a:p>
      </dgm:t>
    </dgm:pt>
    <dgm:pt modelId="{161F2B33-A0F8-410E-84DC-31CF8AC7CC91}" type="sibTrans" cxnId="{F9239371-7F94-453B-AB16-48B6796A34C8}">
      <dgm:prSet/>
      <dgm:spPr>
        <a:noFill/>
      </dgm:spPr>
      <dgm:t>
        <a:bodyPr/>
        <a:lstStyle/>
        <a:p>
          <a:endParaRPr lang="hu-HU"/>
        </a:p>
      </dgm:t>
    </dgm:pt>
    <dgm:pt modelId="{9E0CD2B1-E3AC-4675-81EE-72FC873ABFD1}">
      <dgm:prSet phldrT="[Szöveg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 defTabSz="711200">
            <a:lnSpc>
              <a:spcPct val="90000"/>
            </a:lnSpc>
            <a:spcAft>
              <a:spcPts val="0"/>
            </a:spcAft>
            <a:tabLst>
              <a:tab pos="252000" algn="l"/>
            </a:tabLst>
          </a:pPr>
          <a:endParaRPr lang="hu-HU" sz="1400" b="0" dirty="0">
            <a:solidFill>
              <a:schemeClr val="tx1"/>
            </a:solidFill>
            <a:latin typeface="+mj-lt"/>
          </a:endParaRPr>
        </a:p>
      </dgm:t>
    </dgm:pt>
    <dgm:pt modelId="{09A167C8-80E0-45E6-8496-0412D7841E47}" type="sibTrans" cxnId="{72E91038-3E68-4D08-8EB8-C4CBABD950AA}">
      <dgm:prSet/>
      <dgm:spPr>
        <a:noFill/>
      </dgm:spPr>
      <dgm:t>
        <a:bodyPr/>
        <a:lstStyle/>
        <a:p>
          <a:endParaRPr lang="hu-HU"/>
        </a:p>
      </dgm:t>
    </dgm:pt>
    <dgm:pt modelId="{72D4F30B-2879-4969-9EFD-E430495C81AF}" type="parTrans" cxnId="{72E91038-3E68-4D08-8EB8-C4CBABD950AA}">
      <dgm:prSet/>
      <dgm:spPr/>
      <dgm:t>
        <a:bodyPr/>
        <a:lstStyle/>
        <a:p>
          <a:endParaRPr lang="hu-HU"/>
        </a:p>
      </dgm:t>
    </dgm:pt>
    <dgm:pt modelId="{27DA86C9-CFE7-462F-8C82-6427F4ECCC7A}" type="pres">
      <dgm:prSet presAssocID="{5812CC37-CC32-4E40-AEF0-92F0D1722B59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hu-HU"/>
        </a:p>
      </dgm:t>
    </dgm:pt>
    <dgm:pt modelId="{9B44B0DF-7B06-4AB4-988A-DC865977C56C}" type="pres">
      <dgm:prSet presAssocID="{B5C8F30F-3ECC-4B66-B987-6DA9766164EF}" presName="composite" presStyleCnt="0"/>
      <dgm:spPr/>
    </dgm:pt>
    <dgm:pt modelId="{1B381727-0FE1-4669-9B4F-335F3DEA6B5F}" type="pres">
      <dgm:prSet presAssocID="{B5C8F30F-3ECC-4B66-B987-6DA9766164EF}" presName="Parent1" presStyleLbl="node1" presStyleIdx="0" presStyleCnt="6" custScaleX="176875" custScaleY="48858" custLinFactNeighborX="33052" custLinFactNeighborY="-635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C1BDF0AE-823A-4F3B-87A2-EEA6A47B12CE}" type="pres">
      <dgm:prSet presAssocID="{B5C8F30F-3ECC-4B66-B987-6DA9766164EF}" presName="Childtext1" presStyleLbl="revTx" presStyleIdx="0" presStyleCnt="3" custScaleX="123654" custScaleY="76761" custLinFactNeighborX="7851" custLinFactNeighborY="3979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07F3C430-C38E-4166-B711-5987F93F456A}" type="pres">
      <dgm:prSet presAssocID="{B5C8F30F-3ECC-4B66-B987-6DA9766164EF}" presName="BalanceSpacing" presStyleCnt="0"/>
      <dgm:spPr/>
    </dgm:pt>
    <dgm:pt modelId="{A00CA5CB-147B-49FE-B9B4-1054E000C2F1}" type="pres">
      <dgm:prSet presAssocID="{B5C8F30F-3ECC-4B66-B987-6DA9766164EF}" presName="BalanceSpacing1" presStyleCnt="0"/>
      <dgm:spPr/>
    </dgm:pt>
    <dgm:pt modelId="{40C9185B-660D-46EC-A0FE-0EB8F2DCE0D0}" type="pres">
      <dgm:prSet presAssocID="{CEE9692C-B55D-4439-95CD-7542638B6EDE}" presName="Accent1Text" presStyleLbl="node1" presStyleIdx="1" presStyleCnt="6" custFlipVert="1" custFlipHor="1" custScaleX="14395" custScaleY="10419" custLinFactX="-15993" custLinFactY="78340" custLinFactNeighborX="-100000" custLinFactNeighborY="100000"/>
      <dgm:spPr/>
      <dgm:t>
        <a:bodyPr/>
        <a:lstStyle/>
        <a:p>
          <a:endParaRPr lang="hu-HU"/>
        </a:p>
      </dgm:t>
    </dgm:pt>
    <dgm:pt modelId="{6C4BE685-D9EC-449B-A71E-16301B48881C}" type="pres">
      <dgm:prSet presAssocID="{CEE9692C-B55D-4439-95CD-7542638B6EDE}" presName="spaceBetweenRectangles" presStyleCnt="0"/>
      <dgm:spPr/>
    </dgm:pt>
    <dgm:pt modelId="{E7D6587C-D243-4B80-8026-BFD4BE426AD5}" type="pres">
      <dgm:prSet presAssocID="{9E0CD2B1-E3AC-4675-81EE-72FC873ABFD1}" presName="composite" presStyleCnt="0"/>
      <dgm:spPr/>
    </dgm:pt>
    <dgm:pt modelId="{BFF643F1-32BC-4399-85EF-AC820C292CF1}" type="pres">
      <dgm:prSet presAssocID="{9E0CD2B1-E3AC-4675-81EE-72FC873ABFD1}" presName="Parent1" presStyleLbl="node1" presStyleIdx="2" presStyleCnt="6" custScaleX="201874" custScaleY="72960" custLinFactNeighborX="91788" custLinFactNeighborY="-816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F3CAD661-2F89-47ED-9284-CD1D720CCC78}" type="pres">
      <dgm:prSet presAssocID="{9E0CD2B1-E3AC-4675-81EE-72FC873ABFD1}" presName="Childtext1" presStyleLbl="revTx" presStyleIdx="1" presStyleCnt="3" custScaleX="122720" custScaleY="86428" custLinFactX="100000" custLinFactNeighborX="100109" custLinFactNeighborY="98075">
        <dgm:presLayoutVars>
          <dgm:chMax val="0"/>
          <dgm:chPref val="0"/>
          <dgm:bulletEnabled val="1"/>
        </dgm:presLayoutVars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hu-HU"/>
        </a:p>
      </dgm:t>
    </dgm:pt>
    <dgm:pt modelId="{221B550D-3A32-447A-82B4-F9E59818B0EF}" type="pres">
      <dgm:prSet presAssocID="{9E0CD2B1-E3AC-4675-81EE-72FC873ABFD1}" presName="BalanceSpacing" presStyleCnt="0"/>
      <dgm:spPr/>
    </dgm:pt>
    <dgm:pt modelId="{DD274C82-0F54-43F6-8D3B-CFF0DB474EF0}" type="pres">
      <dgm:prSet presAssocID="{9E0CD2B1-E3AC-4675-81EE-72FC873ABFD1}" presName="BalanceSpacing1" presStyleCnt="0"/>
      <dgm:spPr/>
    </dgm:pt>
    <dgm:pt modelId="{78A60E00-D02A-4D03-8F8D-9D88C8F9F085}" type="pres">
      <dgm:prSet presAssocID="{09A167C8-80E0-45E6-8496-0412D7841E47}" presName="Accent1Text" presStyleLbl="node1" presStyleIdx="3" presStyleCnt="6" custScaleX="13592" custScaleY="8614" custLinFactX="-111445" custLinFactY="15840" custLinFactNeighborX="-200000" custLinFactNeighborY="100000"/>
      <dgm:spPr/>
      <dgm:t>
        <a:bodyPr/>
        <a:lstStyle/>
        <a:p>
          <a:endParaRPr lang="hu-HU"/>
        </a:p>
      </dgm:t>
    </dgm:pt>
    <dgm:pt modelId="{43D14373-E3C6-4324-8B40-97F5A003DB1C}" type="pres">
      <dgm:prSet presAssocID="{09A167C8-80E0-45E6-8496-0412D7841E47}" presName="spaceBetweenRectangles" presStyleCnt="0"/>
      <dgm:spPr/>
    </dgm:pt>
    <dgm:pt modelId="{2AFB1086-E588-4194-8287-A333C3E37067}" type="pres">
      <dgm:prSet presAssocID="{A90AFBC9-34D3-468D-A1B6-54A2BCC55FBE}" presName="composite" presStyleCnt="0"/>
      <dgm:spPr/>
    </dgm:pt>
    <dgm:pt modelId="{8AA150DB-13EF-4774-B09A-B46E80DFC381}" type="pres">
      <dgm:prSet presAssocID="{A90AFBC9-34D3-468D-A1B6-54A2BCC55FBE}" presName="Parent1" presStyleLbl="node1" presStyleIdx="4" presStyleCnt="6" custScaleX="225921" custScaleY="65378" custLinFactNeighborX="-78218" custLinFactNeighborY="-4093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23C78F0B-085C-4F3B-9C87-19A9281A930A}" type="pres">
      <dgm:prSet presAssocID="{A90AFBC9-34D3-468D-A1B6-54A2BCC55FBE}" presName="Childtext1" presStyleLbl="revTx" presStyleIdx="2" presStyleCnt="3" custScaleX="226250" custScaleY="93167" custLinFactX="-100000" custLinFactY="-191882" custLinFactNeighborX="-187481" custLinFactNeighborY="-2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9F70F49-6CDB-4C92-8DAB-8679EF990F55}" type="pres">
      <dgm:prSet presAssocID="{A90AFBC9-34D3-468D-A1B6-54A2BCC55FBE}" presName="BalanceSpacing" presStyleCnt="0"/>
      <dgm:spPr/>
    </dgm:pt>
    <dgm:pt modelId="{6D1A1D6E-52CB-4CC7-A426-D71C75090DE0}" type="pres">
      <dgm:prSet presAssocID="{A90AFBC9-34D3-468D-A1B6-54A2BCC55FBE}" presName="BalanceSpacing1" presStyleCnt="0"/>
      <dgm:spPr/>
    </dgm:pt>
    <dgm:pt modelId="{2F1AD1D2-01D4-4697-B6ED-1A406E25D7F5}" type="pres">
      <dgm:prSet presAssocID="{161F2B33-A0F8-410E-84DC-31CF8AC7CC91}" presName="Accent1Text" presStyleLbl="node1" presStyleIdx="5" presStyleCnt="6" custFlipVert="1" custFlipHor="1" custScaleX="11028" custScaleY="15139" custLinFactNeighborX="-62648" custLinFactNeighborY="30940"/>
      <dgm:spPr/>
      <dgm:t>
        <a:bodyPr/>
        <a:lstStyle/>
        <a:p>
          <a:endParaRPr lang="hu-HU"/>
        </a:p>
      </dgm:t>
    </dgm:pt>
  </dgm:ptLst>
  <dgm:cxnLst>
    <dgm:cxn modelId="{E709E171-628C-40E9-BF2E-66D868A5EA7F}" srcId="{5812CC37-CC32-4E40-AEF0-92F0D1722B59}" destId="{B5C8F30F-3ECC-4B66-B987-6DA9766164EF}" srcOrd="0" destOrd="0" parTransId="{546687E2-8F4B-4A7F-B714-499463AADEDB}" sibTransId="{CEE9692C-B55D-4439-95CD-7542638B6EDE}"/>
    <dgm:cxn modelId="{72E91038-3E68-4D08-8EB8-C4CBABD950AA}" srcId="{5812CC37-CC32-4E40-AEF0-92F0D1722B59}" destId="{9E0CD2B1-E3AC-4675-81EE-72FC873ABFD1}" srcOrd="1" destOrd="0" parTransId="{72D4F30B-2879-4969-9EFD-E430495C81AF}" sibTransId="{09A167C8-80E0-45E6-8496-0412D7841E47}"/>
    <dgm:cxn modelId="{CBC62A99-9253-4D0A-8D18-EF206419950A}" type="presOf" srcId="{09A167C8-80E0-45E6-8496-0412D7841E47}" destId="{78A60E00-D02A-4D03-8F8D-9D88C8F9F085}" srcOrd="0" destOrd="0" presId="urn:microsoft.com/office/officeart/2008/layout/AlternatingHexagons"/>
    <dgm:cxn modelId="{8FF5CE4C-DDEF-47F4-86B3-04FFD193ED84}" type="presOf" srcId="{CEE9692C-B55D-4439-95CD-7542638B6EDE}" destId="{40C9185B-660D-46EC-A0FE-0EB8F2DCE0D0}" srcOrd="0" destOrd="0" presId="urn:microsoft.com/office/officeart/2008/layout/AlternatingHexagons"/>
    <dgm:cxn modelId="{CE901F78-6DB2-4FCE-8512-7D92A6CC2A36}" type="presOf" srcId="{EE7FD045-D0EE-413E-A923-87A84C356AC7}" destId="{C1BDF0AE-823A-4F3B-87A2-EEA6A47B12CE}" srcOrd="0" destOrd="0" presId="urn:microsoft.com/office/officeart/2008/layout/AlternatingHexagons"/>
    <dgm:cxn modelId="{48EC14CF-201F-40F3-9B6B-94544FE0AA25}" type="presOf" srcId="{A90AFBC9-34D3-468D-A1B6-54A2BCC55FBE}" destId="{8AA150DB-13EF-4774-B09A-B46E80DFC381}" srcOrd="0" destOrd="0" presId="urn:microsoft.com/office/officeart/2008/layout/AlternatingHexagons"/>
    <dgm:cxn modelId="{185F6A02-4AFE-4A72-9589-CE84CE6382E3}" srcId="{B5C8F30F-3ECC-4B66-B987-6DA9766164EF}" destId="{EE7FD045-D0EE-413E-A923-87A84C356AC7}" srcOrd="0" destOrd="0" parTransId="{8F3151E8-2C5E-4BB5-B01B-596AF2EFDF88}" sibTransId="{3482757A-07D8-441F-A383-DE52E0E021AA}"/>
    <dgm:cxn modelId="{083D5870-5233-4737-ADE2-3DFB94133147}" type="presOf" srcId="{B5C8F30F-3ECC-4B66-B987-6DA9766164EF}" destId="{1B381727-0FE1-4669-9B4F-335F3DEA6B5F}" srcOrd="0" destOrd="0" presId="urn:microsoft.com/office/officeart/2008/layout/AlternatingHexagons"/>
    <dgm:cxn modelId="{A211A600-DE18-4763-8802-F2B5EE20AE35}" type="presOf" srcId="{5812CC37-CC32-4E40-AEF0-92F0D1722B59}" destId="{27DA86C9-CFE7-462F-8C82-6427F4ECCC7A}" srcOrd="0" destOrd="0" presId="urn:microsoft.com/office/officeart/2008/layout/AlternatingHexagons"/>
    <dgm:cxn modelId="{D70E1FFC-5D48-4EF5-A57E-8321BB53C7A3}" type="presOf" srcId="{9E0CD2B1-E3AC-4675-81EE-72FC873ABFD1}" destId="{BFF643F1-32BC-4399-85EF-AC820C292CF1}" srcOrd="0" destOrd="0" presId="urn:microsoft.com/office/officeart/2008/layout/AlternatingHexagons"/>
    <dgm:cxn modelId="{F9239371-7F94-453B-AB16-48B6796A34C8}" srcId="{5812CC37-CC32-4E40-AEF0-92F0D1722B59}" destId="{A90AFBC9-34D3-468D-A1B6-54A2BCC55FBE}" srcOrd="2" destOrd="0" parTransId="{46C815A6-525D-41F5-8706-322C1270FED0}" sibTransId="{161F2B33-A0F8-410E-84DC-31CF8AC7CC91}"/>
    <dgm:cxn modelId="{50318467-6B7E-49CB-B76A-A111700BCA60}" type="presOf" srcId="{161F2B33-A0F8-410E-84DC-31CF8AC7CC91}" destId="{2F1AD1D2-01D4-4697-B6ED-1A406E25D7F5}" srcOrd="0" destOrd="0" presId="urn:microsoft.com/office/officeart/2008/layout/AlternatingHexagons"/>
    <dgm:cxn modelId="{9481C783-2A77-439B-97BE-8371C68F0895}" type="presParOf" srcId="{27DA86C9-CFE7-462F-8C82-6427F4ECCC7A}" destId="{9B44B0DF-7B06-4AB4-988A-DC865977C56C}" srcOrd="0" destOrd="0" presId="urn:microsoft.com/office/officeart/2008/layout/AlternatingHexagons"/>
    <dgm:cxn modelId="{4E102E36-658B-421F-A050-0E97B1C3EA1B}" type="presParOf" srcId="{9B44B0DF-7B06-4AB4-988A-DC865977C56C}" destId="{1B381727-0FE1-4669-9B4F-335F3DEA6B5F}" srcOrd="0" destOrd="0" presId="urn:microsoft.com/office/officeart/2008/layout/AlternatingHexagons"/>
    <dgm:cxn modelId="{E9833B8F-B832-481F-95CE-0AD74F8B588D}" type="presParOf" srcId="{9B44B0DF-7B06-4AB4-988A-DC865977C56C}" destId="{C1BDF0AE-823A-4F3B-87A2-EEA6A47B12CE}" srcOrd="1" destOrd="0" presId="urn:microsoft.com/office/officeart/2008/layout/AlternatingHexagons"/>
    <dgm:cxn modelId="{11500A7D-39FA-40D5-B14D-CAE27069E3E6}" type="presParOf" srcId="{9B44B0DF-7B06-4AB4-988A-DC865977C56C}" destId="{07F3C430-C38E-4166-B711-5987F93F456A}" srcOrd="2" destOrd="0" presId="urn:microsoft.com/office/officeart/2008/layout/AlternatingHexagons"/>
    <dgm:cxn modelId="{90E03314-A65B-49F8-AFDA-472F08EEC4D8}" type="presParOf" srcId="{9B44B0DF-7B06-4AB4-988A-DC865977C56C}" destId="{A00CA5CB-147B-49FE-B9B4-1054E000C2F1}" srcOrd="3" destOrd="0" presId="urn:microsoft.com/office/officeart/2008/layout/AlternatingHexagons"/>
    <dgm:cxn modelId="{50FE7AA6-FDBE-4790-A07E-16B0C6CFFE79}" type="presParOf" srcId="{9B44B0DF-7B06-4AB4-988A-DC865977C56C}" destId="{40C9185B-660D-46EC-A0FE-0EB8F2DCE0D0}" srcOrd="4" destOrd="0" presId="urn:microsoft.com/office/officeart/2008/layout/AlternatingHexagons"/>
    <dgm:cxn modelId="{F02960BC-0C07-4643-8453-D5FEC9CC8214}" type="presParOf" srcId="{27DA86C9-CFE7-462F-8C82-6427F4ECCC7A}" destId="{6C4BE685-D9EC-449B-A71E-16301B48881C}" srcOrd="1" destOrd="0" presId="urn:microsoft.com/office/officeart/2008/layout/AlternatingHexagons"/>
    <dgm:cxn modelId="{D29D5542-D94D-49EB-A710-1BCC4C64128F}" type="presParOf" srcId="{27DA86C9-CFE7-462F-8C82-6427F4ECCC7A}" destId="{E7D6587C-D243-4B80-8026-BFD4BE426AD5}" srcOrd="2" destOrd="0" presId="urn:microsoft.com/office/officeart/2008/layout/AlternatingHexagons"/>
    <dgm:cxn modelId="{53C95B67-8394-41F9-82C9-ABBA5D05185B}" type="presParOf" srcId="{E7D6587C-D243-4B80-8026-BFD4BE426AD5}" destId="{BFF643F1-32BC-4399-85EF-AC820C292CF1}" srcOrd="0" destOrd="0" presId="urn:microsoft.com/office/officeart/2008/layout/AlternatingHexagons"/>
    <dgm:cxn modelId="{A1376545-0798-4DF3-B022-E162E1B098BE}" type="presParOf" srcId="{E7D6587C-D243-4B80-8026-BFD4BE426AD5}" destId="{F3CAD661-2F89-47ED-9284-CD1D720CCC78}" srcOrd="1" destOrd="0" presId="urn:microsoft.com/office/officeart/2008/layout/AlternatingHexagons"/>
    <dgm:cxn modelId="{AFE2F492-6229-40AA-BF16-BEBF87182912}" type="presParOf" srcId="{E7D6587C-D243-4B80-8026-BFD4BE426AD5}" destId="{221B550D-3A32-447A-82B4-F9E59818B0EF}" srcOrd="2" destOrd="0" presId="urn:microsoft.com/office/officeart/2008/layout/AlternatingHexagons"/>
    <dgm:cxn modelId="{AA2C38A0-A614-44E2-B054-2C0C0AD62547}" type="presParOf" srcId="{E7D6587C-D243-4B80-8026-BFD4BE426AD5}" destId="{DD274C82-0F54-43F6-8D3B-CFF0DB474EF0}" srcOrd="3" destOrd="0" presId="urn:microsoft.com/office/officeart/2008/layout/AlternatingHexagons"/>
    <dgm:cxn modelId="{C5F5F5B0-C415-45FA-BDDC-4FEB9C71A395}" type="presParOf" srcId="{E7D6587C-D243-4B80-8026-BFD4BE426AD5}" destId="{78A60E00-D02A-4D03-8F8D-9D88C8F9F085}" srcOrd="4" destOrd="0" presId="urn:microsoft.com/office/officeart/2008/layout/AlternatingHexagons"/>
    <dgm:cxn modelId="{17C70B46-5E62-4953-9FEA-02DA0397CC86}" type="presParOf" srcId="{27DA86C9-CFE7-462F-8C82-6427F4ECCC7A}" destId="{43D14373-E3C6-4324-8B40-97F5A003DB1C}" srcOrd="3" destOrd="0" presId="urn:microsoft.com/office/officeart/2008/layout/AlternatingHexagons"/>
    <dgm:cxn modelId="{3634B408-0541-419E-B028-76C9FC3D5B2E}" type="presParOf" srcId="{27DA86C9-CFE7-462F-8C82-6427F4ECCC7A}" destId="{2AFB1086-E588-4194-8287-A333C3E37067}" srcOrd="4" destOrd="0" presId="urn:microsoft.com/office/officeart/2008/layout/AlternatingHexagons"/>
    <dgm:cxn modelId="{8A61FE35-D759-483C-A0FF-E2677E1AC075}" type="presParOf" srcId="{2AFB1086-E588-4194-8287-A333C3E37067}" destId="{8AA150DB-13EF-4774-B09A-B46E80DFC381}" srcOrd="0" destOrd="0" presId="urn:microsoft.com/office/officeart/2008/layout/AlternatingHexagons"/>
    <dgm:cxn modelId="{96622CD9-6ACC-4436-A561-0227530D40D8}" type="presParOf" srcId="{2AFB1086-E588-4194-8287-A333C3E37067}" destId="{23C78F0B-085C-4F3B-9C87-19A9281A930A}" srcOrd="1" destOrd="0" presId="urn:microsoft.com/office/officeart/2008/layout/AlternatingHexagons"/>
    <dgm:cxn modelId="{60BE37AC-B5C0-4E93-9863-B5F639C20D28}" type="presParOf" srcId="{2AFB1086-E588-4194-8287-A333C3E37067}" destId="{99F70F49-6CDB-4C92-8DAB-8679EF990F55}" srcOrd="2" destOrd="0" presId="urn:microsoft.com/office/officeart/2008/layout/AlternatingHexagons"/>
    <dgm:cxn modelId="{51A8A408-4D69-4C07-90E2-98832403A39B}" type="presParOf" srcId="{2AFB1086-E588-4194-8287-A333C3E37067}" destId="{6D1A1D6E-52CB-4CC7-A426-D71C75090DE0}" srcOrd="3" destOrd="0" presId="urn:microsoft.com/office/officeart/2008/layout/AlternatingHexagons"/>
    <dgm:cxn modelId="{931505DB-4500-4502-9920-5BDDB08E9A3A}" type="presParOf" srcId="{2AFB1086-E588-4194-8287-A333C3E37067}" destId="{2F1AD1D2-01D4-4697-B6ED-1A406E25D7F5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40A6A0B-54EB-4F5A-8286-E5B4404A2C89}" type="doc">
      <dgm:prSet loTypeId="urn:microsoft.com/office/officeart/2009/layout/CircleArrowProcess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212E0799-6BC8-4AD9-8E28-3BEC72F615EA}">
      <dgm:prSet phldrT="[Szöveg]" custT="1"/>
      <dgm:spPr/>
      <dgm:t>
        <a:bodyPr/>
        <a:lstStyle/>
        <a:p>
          <a:r>
            <a:rPr lang="hu-HU" sz="1600" b="0" dirty="0" smtClean="0">
              <a:solidFill>
                <a:schemeClr val="accent6">
                  <a:lumMod val="50000"/>
                </a:schemeClr>
              </a:solidFill>
            </a:rPr>
            <a:t>www.kormany.hu  </a:t>
          </a:r>
          <a:endParaRPr lang="hu-HU" sz="1600" b="0" dirty="0">
            <a:solidFill>
              <a:schemeClr val="accent6">
                <a:lumMod val="50000"/>
              </a:schemeClr>
            </a:solidFill>
          </a:endParaRPr>
        </a:p>
      </dgm:t>
    </dgm:pt>
    <dgm:pt modelId="{E34764E1-F0A0-4EE7-B4E4-6817DBC21D56}" type="sibTrans" cxnId="{7FA4616D-00DA-4AAD-A9FC-9E083935DCDC}">
      <dgm:prSet/>
      <dgm:spPr/>
      <dgm:t>
        <a:bodyPr/>
        <a:lstStyle/>
        <a:p>
          <a:endParaRPr lang="hu-HU"/>
        </a:p>
      </dgm:t>
    </dgm:pt>
    <dgm:pt modelId="{0E9918F7-1DB1-4C20-A699-C3C0FD445B7C}" type="parTrans" cxnId="{7FA4616D-00DA-4AAD-A9FC-9E083935DCDC}">
      <dgm:prSet/>
      <dgm:spPr/>
      <dgm:t>
        <a:bodyPr/>
        <a:lstStyle/>
        <a:p>
          <a:endParaRPr lang="hu-HU"/>
        </a:p>
      </dgm:t>
    </dgm:pt>
    <dgm:pt modelId="{64FC6463-9856-4601-A970-1446D494B3A6}">
      <dgm:prSet phldrT="[Szöveg]" custT="1"/>
      <dgm:spPr/>
      <dgm:t>
        <a:bodyPr/>
        <a:lstStyle/>
        <a:p>
          <a:r>
            <a:rPr lang="hu-HU" sz="1600" dirty="0" smtClean="0">
              <a:solidFill>
                <a:schemeClr val="accent6">
                  <a:lumMod val="50000"/>
                </a:schemeClr>
              </a:solidFill>
            </a:rPr>
            <a:t>www.palyazat.gov.hu</a:t>
          </a:r>
          <a:r>
            <a:rPr lang="hu-HU" sz="1600" dirty="0" smtClean="0"/>
            <a:t>  </a:t>
          </a:r>
          <a:endParaRPr lang="hu-HU" sz="1600" dirty="0"/>
        </a:p>
      </dgm:t>
    </dgm:pt>
    <dgm:pt modelId="{F9807249-E117-44B8-84B5-0D9F6A37A1BD}" type="sibTrans" cxnId="{1AFD9533-308E-4BB8-B0C5-CE533A59F27B}">
      <dgm:prSet/>
      <dgm:spPr/>
      <dgm:t>
        <a:bodyPr/>
        <a:lstStyle/>
        <a:p>
          <a:endParaRPr lang="hu-HU"/>
        </a:p>
      </dgm:t>
    </dgm:pt>
    <dgm:pt modelId="{B8B165FA-BBDE-4077-AD2D-0EE226BA54BF}" type="parTrans" cxnId="{1AFD9533-308E-4BB8-B0C5-CE533A59F27B}">
      <dgm:prSet/>
      <dgm:spPr/>
      <dgm:t>
        <a:bodyPr/>
        <a:lstStyle/>
        <a:p>
          <a:endParaRPr lang="hu-HU"/>
        </a:p>
      </dgm:t>
    </dgm:pt>
    <dgm:pt modelId="{D44DFECD-9FC6-4C3D-A042-B40AA80A983F}" type="pres">
      <dgm:prSet presAssocID="{440A6A0B-54EB-4F5A-8286-E5B4404A2C89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hu-HU"/>
        </a:p>
      </dgm:t>
    </dgm:pt>
    <dgm:pt modelId="{84032506-8CE5-4807-BFD1-42257F7BBA7E}" type="pres">
      <dgm:prSet presAssocID="{64FC6463-9856-4601-A970-1446D494B3A6}" presName="Accent1" presStyleCnt="0"/>
      <dgm:spPr/>
    </dgm:pt>
    <dgm:pt modelId="{72EA5842-1F38-4183-B56E-0214166748B5}" type="pres">
      <dgm:prSet presAssocID="{64FC6463-9856-4601-A970-1446D494B3A6}" presName="Accent" presStyleLbl="node1" presStyleIdx="0" presStyleCnt="2" custLinFactNeighborX="26976" custLinFactNeighborY="-219"/>
      <dgm:spPr/>
    </dgm:pt>
    <dgm:pt modelId="{BEE33738-10AF-4E7F-8E5F-7614834FF675}" type="pres">
      <dgm:prSet presAssocID="{64FC6463-9856-4601-A970-1446D494B3A6}" presName="Parent1" presStyleLbl="revTx" presStyleIdx="0" presStyleCnt="2" custScaleX="131385" custLinFactNeighborX="48383" custLinFactNeighborY="1577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154DA548-047A-4B7A-B107-E779AD0C465B}" type="pres">
      <dgm:prSet presAssocID="{212E0799-6BC8-4AD9-8E28-3BEC72F615EA}" presName="Accent2" presStyleCnt="0"/>
      <dgm:spPr/>
    </dgm:pt>
    <dgm:pt modelId="{B8298679-449D-4269-8C81-99DA76DCFC88}" type="pres">
      <dgm:prSet presAssocID="{212E0799-6BC8-4AD9-8E28-3BEC72F615EA}" presName="Accent" presStyleLbl="node1" presStyleIdx="1" presStyleCnt="2" custLinFactNeighborX="28487" custLinFactNeighborY="-883"/>
      <dgm:spPr/>
    </dgm:pt>
    <dgm:pt modelId="{15594D27-4986-48B6-9933-E3904F863E7B}" type="pres">
      <dgm:prSet presAssocID="{212E0799-6BC8-4AD9-8E28-3BEC72F615EA}" presName="Parent2" presStyleLbl="revTx" presStyleIdx="1" presStyleCnt="2" custLinFactNeighborX="42435" custLinFactNeighborY="-475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7FA4616D-00DA-4AAD-A9FC-9E083935DCDC}" srcId="{440A6A0B-54EB-4F5A-8286-E5B4404A2C89}" destId="{212E0799-6BC8-4AD9-8E28-3BEC72F615EA}" srcOrd="1" destOrd="0" parTransId="{0E9918F7-1DB1-4C20-A699-C3C0FD445B7C}" sibTransId="{E34764E1-F0A0-4EE7-B4E4-6817DBC21D56}"/>
    <dgm:cxn modelId="{06E09DCE-48B6-4FEF-9A6C-B5F82767A237}" type="presOf" srcId="{440A6A0B-54EB-4F5A-8286-E5B4404A2C89}" destId="{D44DFECD-9FC6-4C3D-A042-B40AA80A983F}" srcOrd="0" destOrd="0" presId="urn:microsoft.com/office/officeart/2009/layout/CircleArrowProcess"/>
    <dgm:cxn modelId="{29F9071C-C8BA-4568-864B-4219E8E2E343}" type="presOf" srcId="{212E0799-6BC8-4AD9-8E28-3BEC72F615EA}" destId="{15594D27-4986-48B6-9933-E3904F863E7B}" srcOrd="0" destOrd="0" presId="urn:microsoft.com/office/officeart/2009/layout/CircleArrowProcess"/>
    <dgm:cxn modelId="{05F99A88-5310-42D2-BF7D-B01D214B4BB6}" type="presOf" srcId="{64FC6463-9856-4601-A970-1446D494B3A6}" destId="{BEE33738-10AF-4E7F-8E5F-7614834FF675}" srcOrd="0" destOrd="0" presId="urn:microsoft.com/office/officeart/2009/layout/CircleArrowProcess"/>
    <dgm:cxn modelId="{1AFD9533-308E-4BB8-B0C5-CE533A59F27B}" srcId="{440A6A0B-54EB-4F5A-8286-E5B4404A2C89}" destId="{64FC6463-9856-4601-A970-1446D494B3A6}" srcOrd="0" destOrd="0" parTransId="{B8B165FA-BBDE-4077-AD2D-0EE226BA54BF}" sibTransId="{F9807249-E117-44B8-84B5-0D9F6A37A1BD}"/>
    <dgm:cxn modelId="{6B03C5D9-2593-4738-96B7-44F7FD85382D}" type="presParOf" srcId="{D44DFECD-9FC6-4C3D-A042-B40AA80A983F}" destId="{84032506-8CE5-4807-BFD1-42257F7BBA7E}" srcOrd="0" destOrd="0" presId="urn:microsoft.com/office/officeart/2009/layout/CircleArrowProcess"/>
    <dgm:cxn modelId="{584764F3-6586-429E-89E8-F49A38CEED90}" type="presParOf" srcId="{84032506-8CE5-4807-BFD1-42257F7BBA7E}" destId="{72EA5842-1F38-4183-B56E-0214166748B5}" srcOrd="0" destOrd="0" presId="urn:microsoft.com/office/officeart/2009/layout/CircleArrowProcess"/>
    <dgm:cxn modelId="{24210366-82D3-4C0C-ADCF-7C7A6AEB7EDB}" type="presParOf" srcId="{D44DFECD-9FC6-4C3D-A042-B40AA80A983F}" destId="{BEE33738-10AF-4E7F-8E5F-7614834FF675}" srcOrd="1" destOrd="0" presId="urn:microsoft.com/office/officeart/2009/layout/CircleArrowProcess"/>
    <dgm:cxn modelId="{29FF3E2B-6A7A-4643-B7A9-31457F8A9A91}" type="presParOf" srcId="{D44DFECD-9FC6-4C3D-A042-B40AA80A983F}" destId="{154DA548-047A-4B7A-B107-E779AD0C465B}" srcOrd="2" destOrd="0" presId="urn:microsoft.com/office/officeart/2009/layout/CircleArrowProcess"/>
    <dgm:cxn modelId="{516D6CB6-470A-41C9-922D-A512DE90056D}" type="presParOf" srcId="{154DA548-047A-4B7A-B107-E779AD0C465B}" destId="{B8298679-449D-4269-8C81-99DA76DCFC88}" srcOrd="0" destOrd="0" presId="urn:microsoft.com/office/officeart/2009/layout/CircleArrowProcess"/>
    <dgm:cxn modelId="{3FA4AF60-0DF1-4A48-B3D5-FCEC1CECDB97}" type="presParOf" srcId="{D44DFECD-9FC6-4C3D-A042-B40AA80A983F}" destId="{15594D27-4986-48B6-9933-E3904F863E7B}" srcOrd="3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0.02002</cdr:x>
      <cdr:y>0</cdr:y>
    </cdr:from>
    <cdr:to>
      <cdr:x>0.17623</cdr:x>
      <cdr:y>0.07246</cdr:y>
    </cdr:to>
    <cdr:sp macro="" textlink="">
      <cdr:nvSpPr>
        <cdr:cNvPr id="2" name="Szövegdoboz 1"/>
        <cdr:cNvSpPr txBox="1"/>
      </cdr:nvSpPr>
      <cdr:spPr>
        <a:xfrm xmlns:a="http://schemas.openxmlformats.org/drawingml/2006/main">
          <a:off x="179512" y="0"/>
          <a:ext cx="1400343" cy="3965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hu-HU" sz="1100" dirty="0"/>
            <a:t>hektár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0.16642</cdr:x>
      <cdr:y>0.07143</cdr:y>
    </cdr:to>
    <cdr:sp macro="" textlink="">
      <cdr:nvSpPr>
        <cdr:cNvPr id="2" name="Szövegdoboz 1"/>
        <cdr:cNvSpPr txBox="1"/>
      </cdr:nvSpPr>
      <cdr:spPr>
        <a:xfrm xmlns:a="http://schemas.openxmlformats.org/drawingml/2006/main">
          <a:off x="0" y="0"/>
          <a:ext cx="1066800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hu-HU" sz="1100"/>
            <a:t>milliárd Ft</a:t>
          </a:r>
        </a:p>
      </cdr:txBody>
    </cdr:sp>
  </cdr:relSizeAnchor>
  <cdr:relSizeAnchor xmlns:cdr="http://schemas.openxmlformats.org/drawingml/2006/chartDrawing">
    <cdr:from>
      <cdr:x>0.24859</cdr:x>
      <cdr:y>0.28927</cdr:y>
    </cdr:from>
    <cdr:to>
      <cdr:x>0.65358</cdr:x>
      <cdr:y>0.41538</cdr:y>
    </cdr:to>
    <cdr:sp macro="" textlink="">
      <cdr:nvSpPr>
        <cdr:cNvPr id="3" name="Szövegdoboz 2"/>
        <cdr:cNvSpPr txBox="1"/>
      </cdr:nvSpPr>
      <cdr:spPr>
        <a:xfrm xmlns:a="http://schemas.openxmlformats.org/drawingml/2006/main">
          <a:off x="2178612" y="1584176"/>
          <a:ext cx="3549362" cy="690640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hu-HU" sz="1600" dirty="0" smtClean="0"/>
            <a:t>Csongrád megye</a:t>
          </a:r>
        </a:p>
        <a:p xmlns:a="http://schemas.openxmlformats.org/drawingml/2006/main">
          <a:r>
            <a:rPr lang="hu-HU" sz="1600" dirty="0" smtClean="0"/>
            <a:t>Igényelt támogatási összeg:  </a:t>
          </a:r>
          <a:r>
            <a:rPr lang="hu-HU" sz="1600" b="1" dirty="0" smtClean="0"/>
            <a:t>4,71 Mrd Ft</a:t>
          </a:r>
          <a:endParaRPr lang="hu-HU" sz="1600" b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E4CE61-8F64-42B5-A2C8-F0326D88DACC}" type="datetimeFigureOut">
              <a:rPr lang="hu-HU" smtClean="0"/>
              <a:t>2017.02.10.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DE036A-CCE2-451A-95E8-14E4F39387B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81448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F8C0B-69E9-4D14-AFE1-91966D9014E2}" type="slidenum">
              <a:rPr lang="hu-HU" smtClean="0"/>
              <a:pPr/>
              <a:t>8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419456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sz="1200" b="0" dirty="0" smtClean="0">
              <a:solidFill>
                <a:schemeClr val="tx1"/>
              </a:solidFill>
              <a:latin typeface="Franklin Gothic Medium (Szövegtörzs)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6B8AA-5026-4381-B20F-C6D6684B2A75}" type="slidenum">
              <a:rPr lang="hu-HU" smtClean="0">
                <a:solidFill>
                  <a:prstClr val="black"/>
                </a:solidFill>
              </a:rPr>
              <a:pPr/>
              <a:t>9</a:t>
            </a:fld>
            <a:endParaRPr lang="hu-H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57041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6B8AA-5026-4381-B20F-C6D6684B2A75}" type="slidenum">
              <a:rPr lang="hu-HU" smtClean="0">
                <a:solidFill>
                  <a:prstClr val="black"/>
                </a:solidFill>
              </a:rPr>
              <a:pPr/>
              <a:t>10</a:t>
            </a:fld>
            <a:endParaRPr lang="hu-H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58537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F8C0B-69E9-4D14-AFE1-91966D9014E2}" type="slidenum">
              <a:rPr lang="hu-HU" smtClean="0"/>
              <a:pPr/>
              <a:t>11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98972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F8C0B-69E9-4D14-AFE1-91966D9014E2}" type="slidenum">
              <a:rPr lang="hu-HU" smtClean="0"/>
              <a:pPr/>
              <a:t>12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677918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6B8AA-5026-4381-B20F-C6D6684B2A75}" type="slidenum">
              <a:rPr lang="hu-HU" smtClean="0">
                <a:solidFill>
                  <a:prstClr val="black"/>
                </a:solidFill>
              </a:rPr>
              <a:pPr/>
              <a:t>13</a:t>
            </a:fld>
            <a:endParaRPr lang="hu-H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57041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F8C0B-69E9-4D14-AFE1-91966D9014E2}" type="slidenum">
              <a:rPr lang="hu-HU" smtClean="0">
                <a:solidFill>
                  <a:prstClr val="black"/>
                </a:solidFill>
              </a:rPr>
              <a:pPr/>
              <a:t>15</a:t>
            </a:fld>
            <a:endParaRPr lang="hu-H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1981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>
              <a:defRPr lang="hu-HU" sz="3600" b="1">
                <a:solidFill>
                  <a:srgbClr val="009999"/>
                </a:solidFill>
              </a:defRPr>
            </a:lvl1pPr>
          </a:lstStyle>
          <a:p>
            <a:pPr marL="0" lvl="0" eaLnBrk="0" fontAlgn="base" hangingPunct="0">
              <a:spcAft>
                <a:spcPct val="0"/>
              </a:spcAft>
            </a:pPr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dirty="0" smtClean="0"/>
              <a:t>Alcím mintájának szerkesztése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84E36-9F3D-4C3C-8F8A-D3C3C9F04CC6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2017.02.10.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04361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 sz="2400"/>
            </a:lvl1pPr>
            <a:lvl5pPr>
              <a:defRPr sz="1600"/>
            </a:lvl5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99EE0-A209-43BD-93D2-9F384FA79BE5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2017.02.10.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5134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1268760"/>
            <a:ext cx="2057400" cy="4857403"/>
          </a:xfrm>
        </p:spPr>
        <p:txBody>
          <a:bodyPr vert="eaVert"/>
          <a:lstStyle>
            <a:lvl1pPr>
              <a:defRPr lang="hu-HU" sz="3200" b="1" kern="1200" dirty="0">
                <a:solidFill>
                  <a:srgbClr val="00999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1268760"/>
            <a:ext cx="6019800" cy="4857403"/>
          </a:xfrm>
        </p:spPr>
        <p:txBody>
          <a:bodyPr vert="vert" lIns="91440" tIns="45720" rIns="91440" bIns="45720" rtlCol="0">
            <a:normAutofit/>
          </a:bodyPr>
          <a:lstStyle>
            <a:lvl1pPr>
              <a:defRPr lang="hu-HU" sz="2400" smtClean="0"/>
            </a:lvl1pPr>
            <a:lvl2pPr>
              <a:defRPr lang="hu-HU" sz="2400" smtClean="0"/>
            </a:lvl2pPr>
            <a:lvl3pPr>
              <a:defRPr lang="hu-HU" sz="2000" smtClean="0"/>
            </a:lvl3pPr>
            <a:lvl4pPr>
              <a:defRPr lang="hu-HU" smtClean="0"/>
            </a:lvl4pPr>
            <a:lvl5pPr>
              <a:defRPr lang="hu-HU" sz="1800"/>
            </a:lvl5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83E6B-F64E-4916-90B6-96AF967D5FA3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2017.02.10.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74848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84E36-9F3D-4C3C-8F8A-D3C3C9F04CC6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2017.02.10.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93966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0E18-E975-4860-B6FA-C600022330E8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2017.02.10.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30255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3619B-54B5-4718-B2EA-D551D297FBC5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2017.02.10.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0925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8A66C-DA17-46C1-8C0A-A22ABC222F71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2017.02.10.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0885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576A9-6483-40E5-A459-99C33BBEE938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2017.02.10.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2325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8CC1-7704-41B7-8106-79D341C3909E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2017.02.10.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4712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D0F63-E912-4487-9D62-8742843A75F1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2017.02.10.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21179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D3664-D0C4-4259-A79C-54EA7EFD7A2E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2017.02.10.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640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hu-HU" sz="2000" smtClean="0">
                <a:solidFill>
                  <a:srgbClr val="0F5494"/>
                </a:solidFill>
              </a:defRPr>
            </a:lvl1pPr>
            <a:lvl2pPr>
              <a:defRPr lang="hu-HU" sz="1800" smtClean="0"/>
            </a:lvl2pPr>
            <a:lvl3pPr>
              <a:defRPr lang="hu-HU" sz="1600" smtClean="0"/>
            </a:lvl3pPr>
            <a:lvl4pPr>
              <a:defRPr lang="hu-HU" sz="1400" smtClean="0">
                <a:latin typeface="Arial" pitchFamily="34" charset="0"/>
              </a:defRPr>
            </a:lvl4pPr>
            <a:lvl5pPr>
              <a:defRPr lang="hu-HU" sz="1200">
                <a:latin typeface="Arial" pitchFamily="34" charset="0"/>
              </a:defRPr>
            </a:lvl5pPr>
          </a:lstStyle>
          <a:p>
            <a:pPr marL="0" lvl="0" eaLnBrk="0" fontAlgn="base" hangingPunct="0">
              <a:spcAft>
                <a:spcPct val="0"/>
              </a:spcAft>
              <a:buClr>
                <a:srgbClr val="0F5494"/>
              </a:buClr>
              <a:buSzPct val="120000"/>
            </a:pPr>
            <a:r>
              <a:rPr lang="hu-HU" dirty="0" smtClean="0"/>
              <a:t>Mintaszöveg szerkesztése</a:t>
            </a:r>
          </a:p>
          <a:p>
            <a:pPr marL="830263" lvl="1" indent="-293688" eaLnBrk="0" fontAlgn="base" hangingPunct="0">
              <a:spcAft>
                <a:spcPct val="0"/>
              </a:spcAft>
              <a:buClr>
                <a:srgbClr val="42A62A"/>
              </a:buClr>
              <a:buFont typeface="Symbol" pitchFamily="18" charset="2"/>
              <a:buChar char="-"/>
            </a:pPr>
            <a:r>
              <a:rPr lang="hu-HU" dirty="0" smtClean="0"/>
              <a:t>Második szint</a:t>
            </a:r>
          </a:p>
          <a:p>
            <a:pPr marL="1238250" lvl="2" eaLnBrk="0" fontAlgn="base" hangingPunct="0">
              <a:spcAft>
                <a:spcPct val="0"/>
              </a:spcAft>
              <a:buClr>
                <a:srgbClr val="0F5494"/>
              </a:buClr>
              <a:buFontTx/>
              <a:buChar char="-"/>
            </a:pPr>
            <a:r>
              <a:rPr lang="hu-HU" dirty="0" smtClean="0"/>
              <a:t>Harmadik szint</a:t>
            </a:r>
          </a:p>
          <a:p>
            <a:pPr lvl="3" eaLnBrk="0" fontAlgn="base" hangingPunct="0">
              <a:spcAft>
                <a:spcPct val="0"/>
              </a:spcAft>
            </a:pPr>
            <a:r>
              <a:rPr lang="hu-HU" dirty="0" smtClean="0"/>
              <a:t>Negyedik szint</a:t>
            </a:r>
          </a:p>
          <a:p>
            <a:pPr lvl="4" eaLnBrk="0" fontAlgn="base" hangingPunct="0">
              <a:spcAft>
                <a:spcPct val="0"/>
              </a:spcAft>
            </a:pPr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0E18-E975-4860-B6FA-C600022330E8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2017.02.10.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297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A8947-C156-45AB-AA13-4DC3ACD3151F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2017.02.10.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3862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99EE0-A209-43BD-93D2-9F384FA79BE5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2017.02.10.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1904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83E6B-F64E-4916-90B6-96AF967D5FA3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2017.02.10.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1670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első olda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28736"/>
            <a:ext cx="7772400" cy="1285884"/>
          </a:xfrm>
        </p:spPr>
        <p:txBody>
          <a:bodyPr anchor="t">
            <a:normAutofit/>
          </a:bodyPr>
          <a:lstStyle>
            <a:lvl1pPr>
              <a:defRPr sz="3000">
                <a:solidFill>
                  <a:srgbClr val="A69765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u-H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86058"/>
            <a:ext cx="6400800" cy="71438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3"/>
          </p:nvPr>
        </p:nvSpPr>
        <p:spPr bwMode="auto">
          <a:xfrm>
            <a:off x="785786" y="3571876"/>
            <a:ext cx="7572428" cy="114300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None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9" name="Content Placeholder 4"/>
          <p:cNvSpPr>
            <a:spLocks noGrp="1"/>
          </p:cNvSpPr>
          <p:nvPr>
            <p:ph idx="14"/>
          </p:nvPr>
        </p:nvSpPr>
        <p:spPr bwMode="auto">
          <a:xfrm>
            <a:off x="785786" y="4786322"/>
            <a:ext cx="7572428" cy="1000132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 algn="l">
              <a:buFont typeface="+mj-lt"/>
              <a:buAutoNum type="arabicPeriod"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406BB-324F-4DBA-837D-A97DB8B4A59D}" type="datetimeFigureOut">
              <a:rPr lang="hu-H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2017.02.10.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7038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>
              <a:defRPr lang="hu-HU" sz="3600" b="1">
                <a:solidFill>
                  <a:srgbClr val="009999"/>
                </a:solidFill>
              </a:defRPr>
            </a:lvl1pPr>
          </a:lstStyle>
          <a:p>
            <a:pPr marL="0" lvl="0" eaLnBrk="0" fontAlgn="base" hangingPunct="0">
              <a:spcAft>
                <a:spcPct val="0"/>
              </a:spcAft>
            </a:pPr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3619B-54B5-4718-B2EA-D551D297FBC5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2017.02.10.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2261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hu-HU" sz="3600" b="1" kern="1200" smtClean="0">
                <a:solidFill>
                  <a:srgbClr val="00999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2276872"/>
            <a:ext cx="4038600" cy="3849291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hu-HU" sz="2400" dirty="0" smtClean="0"/>
            </a:lvl1pPr>
            <a:lvl2pPr>
              <a:defRPr lang="hu-HU" sz="2400" dirty="0" smtClean="0"/>
            </a:lvl2pPr>
            <a:lvl3pPr>
              <a:defRPr lang="hu-HU" sz="2000" dirty="0" smtClean="0"/>
            </a:lvl3pPr>
            <a:lvl4pPr>
              <a:defRPr lang="hu-HU" sz="1800" dirty="0" smtClean="0"/>
            </a:lvl4pPr>
            <a:lvl5pPr>
              <a:defRPr lang="hu-HU" sz="1600" dirty="0"/>
            </a:lvl5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2276872"/>
            <a:ext cx="4038600" cy="3849291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hu-HU" sz="2400" dirty="0" smtClean="0"/>
            </a:lvl1pPr>
            <a:lvl2pPr>
              <a:defRPr lang="hu-HU" sz="2400" dirty="0" smtClean="0"/>
            </a:lvl2pPr>
            <a:lvl3pPr>
              <a:defRPr lang="hu-HU" sz="2000" dirty="0" smtClean="0"/>
            </a:lvl3pPr>
            <a:lvl4pPr>
              <a:defRPr lang="hu-HU" dirty="0" smtClean="0"/>
            </a:lvl4pPr>
            <a:lvl5pPr>
              <a:defRPr lang="hu-HU" sz="1600" dirty="0"/>
            </a:lvl5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8A66C-DA17-46C1-8C0A-A22ABC222F71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2017.02.10.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34390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67544" y="2132856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dirty="0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780927"/>
            <a:ext cx="4040188" cy="334523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4008" y="2132856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dirty="0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780927"/>
            <a:ext cx="4041775" cy="334523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576A9-6483-40E5-A459-99C33BBEE938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2017.02.10.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0856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hu-HU" sz="3600" b="1" kern="1200" smtClean="0">
                <a:solidFill>
                  <a:srgbClr val="00999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8CC1-7704-41B7-8106-79D341C3909E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2017.02.10.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3431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D0F63-E912-4487-9D62-8742843A75F1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2017.02.10.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6992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3008313" cy="1080120"/>
          </a:xfrm>
        </p:spPr>
        <p:txBody>
          <a:bodyPr anchor="b"/>
          <a:lstStyle>
            <a:lvl1pPr algn="l">
              <a:defRPr lang="hu-HU" sz="3200" b="1" kern="1200" dirty="0">
                <a:solidFill>
                  <a:srgbClr val="00999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1268760"/>
            <a:ext cx="5111750" cy="4857403"/>
          </a:xfrm>
        </p:spPr>
        <p:txBody>
          <a:bodyPr/>
          <a:lstStyle>
            <a:lvl1pPr>
              <a:defRPr lang="hu-HU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2348880"/>
            <a:ext cx="3008313" cy="37772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D3664-D0C4-4259-A79C-54EA7EFD7A2E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2017.02.10.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2752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1196751"/>
            <a:ext cx="5486400" cy="35308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A8947-C156-45AB-AA13-4DC3ACD3151F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2017.02.10.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3969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3.gif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0"/>
            <a:ext cx="2266583" cy="1988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1137882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lvl="0" eaLnBrk="0" fontAlgn="base" hangingPunct="0">
              <a:spcAft>
                <a:spcPct val="0"/>
              </a:spcAft>
            </a:pPr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2420888"/>
            <a:ext cx="8229600" cy="37052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BFF7C-A80E-4633-B2CE-AAFB79E522F7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2017.02.10.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87339"/>
            <a:ext cx="991092" cy="677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 descr="http://www.umvp.eu/sites/default/files/eu_zaszlo.gif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897" y="92606"/>
            <a:ext cx="1006440" cy="672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8399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r" defTabSz="914400" rtl="0" eaLnBrk="1" latinLnBrk="0" hangingPunct="1">
        <a:spcBef>
          <a:spcPct val="0"/>
        </a:spcBef>
        <a:buNone/>
        <a:defRPr lang="hu-HU" sz="3600" b="1" kern="1200">
          <a:solidFill>
            <a:srgbClr val="002060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BFF7C-A80E-4633-B2CE-AAFB79E522F7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2017.02.10.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0"/>
            <a:ext cx="2266583" cy="1988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87339"/>
            <a:ext cx="991092" cy="677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 descr="http://www.umvp.eu/sites/default/files/eu_zaszlo.gif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897" y="92606"/>
            <a:ext cx="1006440" cy="672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0898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79512" y="2130425"/>
            <a:ext cx="8856984" cy="1154559"/>
          </a:xfrm>
        </p:spPr>
        <p:txBody>
          <a:bodyPr>
            <a:noAutofit/>
          </a:bodyPr>
          <a:lstStyle/>
          <a:p>
            <a:pPr algn="ctr"/>
            <a:r>
              <a:rPr lang="hu-HU" sz="4400" dirty="0" smtClean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A Vidékfejlesztési Program megvalósítása, pályázati lehetőségek</a:t>
            </a:r>
            <a:endParaRPr lang="hu-HU" sz="44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31640" y="4149080"/>
            <a:ext cx="6400800" cy="1198984"/>
          </a:xfrm>
        </p:spPr>
        <p:txBody>
          <a:bodyPr>
            <a:normAutofit/>
          </a:bodyPr>
          <a:lstStyle/>
          <a:p>
            <a:r>
              <a:rPr lang="hu-HU" sz="2000" dirty="0">
                <a:solidFill>
                  <a:schemeClr val="accent1">
                    <a:lumMod val="75000"/>
                  </a:schemeClr>
                </a:solidFill>
              </a:rPr>
              <a:t>Kis Miklós Zsolt</a:t>
            </a:r>
          </a:p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Agrár-vidékfejlesztésért </a:t>
            </a:r>
            <a:r>
              <a:rPr lang="hu-HU" sz="2000" dirty="0">
                <a:solidFill>
                  <a:schemeClr val="accent1">
                    <a:lumMod val="75000"/>
                  </a:schemeClr>
                </a:solidFill>
              </a:rPr>
              <a:t>felelős államtitkár Miniszterelnökség</a:t>
            </a:r>
          </a:p>
        </p:txBody>
      </p:sp>
      <p:sp>
        <p:nvSpPr>
          <p:cNvPr id="4" name="Téglalap 3"/>
          <p:cNvSpPr/>
          <p:nvPr/>
        </p:nvSpPr>
        <p:spPr>
          <a:xfrm>
            <a:off x="1907704" y="6021288"/>
            <a:ext cx="54322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smtClean="0">
                <a:solidFill>
                  <a:schemeClr val="accent1"/>
                </a:solidFill>
              </a:rPr>
              <a:t>Gazdanapi Fórum, Hódmezővásárhely, </a:t>
            </a:r>
            <a:r>
              <a:rPr lang="hu-HU" dirty="0">
                <a:solidFill>
                  <a:schemeClr val="accent1"/>
                </a:solidFill>
              </a:rPr>
              <a:t>2017. február </a:t>
            </a:r>
            <a:r>
              <a:rPr lang="hu-HU" dirty="0" smtClean="0">
                <a:solidFill>
                  <a:schemeClr val="accent1"/>
                </a:solidFill>
              </a:rPr>
              <a:t>11.</a:t>
            </a:r>
            <a:endParaRPr lang="hu-HU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4543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églalap 2"/>
          <p:cNvSpPr/>
          <p:nvPr/>
        </p:nvSpPr>
        <p:spPr>
          <a:xfrm>
            <a:off x="112303" y="537562"/>
            <a:ext cx="5549404" cy="7694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hu-HU" sz="2200" dirty="0">
                <a:solidFill>
                  <a:prstClr val="white"/>
                </a:solidFill>
                <a:latin typeface="Franklin Gothic Medium" panose="020B0603020102020204" pitchFamily="34" charset="0"/>
              </a:rPr>
              <a:t>Borászat termékfejlesztésének és erőforrás-hatékonyságának támogatása</a:t>
            </a:r>
          </a:p>
        </p:txBody>
      </p:sp>
      <p:sp>
        <p:nvSpPr>
          <p:cNvPr id="7" name="Téglalap 6"/>
          <p:cNvSpPr/>
          <p:nvPr/>
        </p:nvSpPr>
        <p:spPr>
          <a:xfrm>
            <a:off x="4815757" y="4611906"/>
            <a:ext cx="4213706" cy="98488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u-HU" sz="1600" b="1" u="sng" dirty="0">
                <a:solidFill>
                  <a:prstClr val="black"/>
                </a:solidFill>
                <a:latin typeface="Franklin Gothic Medium (Szövegtörzs)"/>
              </a:rPr>
              <a:t>Támogatást </a:t>
            </a:r>
            <a:r>
              <a:rPr lang="hu-HU" sz="1600" b="1" u="sng" dirty="0" smtClean="0">
                <a:solidFill>
                  <a:prstClr val="black"/>
                </a:solidFill>
                <a:latin typeface="Franklin Gothic Medium (Szövegtörzs)"/>
              </a:rPr>
              <a:t>igénylők:</a:t>
            </a:r>
            <a:r>
              <a:rPr lang="hu-HU" sz="1600" b="1" dirty="0" smtClean="0">
                <a:solidFill>
                  <a:prstClr val="black"/>
                </a:solidFill>
                <a:latin typeface="Franklin Gothic Medium (Szövegtörzs)"/>
              </a:rPr>
              <a:t>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m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ezőgazdasági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termelő,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termelői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csoport és termelői szervezet,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mezőgazdasági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termelőnek nem minősülő mikro- és kisvállalkozás.</a:t>
            </a:r>
          </a:p>
        </p:txBody>
      </p:sp>
      <p:sp>
        <p:nvSpPr>
          <p:cNvPr id="8" name="Téglalap 7"/>
          <p:cNvSpPr/>
          <p:nvPr/>
        </p:nvSpPr>
        <p:spPr>
          <a:xfrm>
            <a:off x="152881" y="4581128"/>
            <a:ext cx="4443844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u-HU" sz="1600" b="1" u="sng" dirty="0" smtClean="0">
                <a:solidFill>
                  <a:prstClr val="black"/>
                </a:solidFill>
                <a:latin typeface="Franklin Gothic Medium (Szövegtörzs)"/>
              </a:rPr>
              <a:t>Támogatási összeg:</a:t>
            </a:r>
            <a:r>
              <a:rPr lang="hu-HU" sz="1600" b="1" dirty="0" smtClean="0">
                <a:solidFill>
                  <a:prstClr val="black"/>
                </a:solidFill>
                <a:latin typeface="Franklin Gothic Medium (Szövegtörzs)"/>
              </a:rPr>
              <a:t> </a:t>
            </a:r>
          </a:p>
          <a:p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maximum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200 millió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Ft</a:t>
            </a:r>
          </a:p>
          <a:p>
            <a:r>
              <a:rPr lang="hu-HU" sz="1600" b="1" u="sng" dirty="0">
                <a:solidFill>
                  <a:prstClr val="black"/>
                </a:solidFill>
                <a:latin typeface="Franklin Gothic Medium (Szövegtörzs)"/>
              </a:rPr>
              <a:t>Támogatási </a:t>
            </a:r>
            <a:r>
              <a:rPr lang="hu-HU" sz="1600" b="1" u="sng" dirty="0" smtClean="0">
                <a:solidFill>
                  <a:prstClr val="black"/>
                </a:solidFill>
                <a:latin typeface="Franklin Gothic Medium (Szövegtörzs)"/>
              </a:rPr>
              <a:t>intenzitás:</a:t>
            </a:r>
          </a:p>
          <a:p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50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%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(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Pest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megye: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40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%)</a:t>
            </a:r>
          </a:p>
        </p:txBody>
      </p:sp>
      <p:sp>
        <p:nvSpPr>
          <p:cNvPr id="9" name="Szövegdoboz 8"/>
          <p:cNvSpPr txBox="1"/>
          <p:nvPr/>
        </p:nvSpPr>
        <p:spPr>
          <a:xfrm>
            <a:off x="2393287" y="75751"/>
            <a:ext cx="33295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A felhívás megjelenése: 2016. július 12.</a:t>
            </a:r>
            <a:endParaRPr lang="hu-HU" sz="1400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1" name="Téglalap 10"/>
          <p:cNvSpPr/>
          <p:nvPr/>
        </p:nvSpPr>
        <p:spPr>
          <a:xfrm>
            <a:off x="130797" y="1951087"/>
            <a:ext cx="8912073" cy="76944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u-HU" sz="1600" b="1" u="sng" dirty="0">
                <a:solidFill>
                  <a:prstClr val="black"/>
                </a:solidFill>
                <a:latin typeface="Franklin Gothic Medium (Szövegtörzs)"/>
              </a:rPr>
              <a:t>Önállóan támogatható tevékenységek</a:t>
            </a:r>
            <a:r>
              <a:rPr lang="hu-HU" sz="1600" b="1" u="sng" dirty="0" smtClean="0">
                <a:solidFill>
                  <a:prstClr val="black"/>
                </a:solidFill>
                <a:latin typeface="Franklin Gothic Medium (Szövegtörzs)"/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Borászati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gépek, technológiai berendezések beszerzése, építéssel járó fejlesztési beruházások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Energiahatékonyság növelése, megújuló energia</a:t>
            </a:r>
            <a:endParaRPr lang="hu-HU" sz="1400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2" name="Téglalap 11"/>
          <p:cNvSpPr/>
          <p:nvPr/>
        </p:nvSpPr>
        <p:spPr>
          <a:xfrm>
            <a:off x="130797" y="2852936"/>
            <a:ext cx="8912073" cy="16312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u-HU" sz="1600" b="1" u="sng" dirty="0">
                <a:solidFill>
                  <a:prstClr val="black"/>
                </a:solidFill>
                <a:latin typeface="Franklin Gothic Medium (Szövegtörzs)"/>
              </a:rPr>
              <a:t>Választható, önállóan nem támogatható tevékenységek</a:t>
            </a:r>
            <a:r>
              <a:rPr lang="hu-HU" sz="1600" b="1" u="sng" dirty="0" smtClean="0">
                <a:solidFill>
                  <a:prstClr val="black"/>
                </a:solidFill>
                <a:latin typeface="Franklin Gothic Medium (Szövegtörzs)"/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Egyéb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szolgáltatások, beleértve a tájékoztatás és nyilvánosság biztosításának kötelező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tevékenységét(5%)</a:t>
            </a:r>
            <a:endParaRPr lang="hu-HU" sz="1400" dirty="0">
              <a:solidFill>
                <a:prstClr val="black"/>
              </a:solidFill>
              <a:latin typeface="Franklin Gothic Medium (Szövegtörzs)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Telepi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infrastruktúra fejlesztése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(15%) </a:t>
            </a:r>
            <a:endParaRPr lang="hu-HU" sz="1400" dirty="0">
              <a:solidFill>
                <a:prstClr val="black"/>
              </a:solidFill>
              <a:latin typeface="Franklin Gothic Medium (Szövegtörzs)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Ingatlan vásárlása (2%)</a:t>
            </a:r>
            <a:endParaRPr lang="hu-HU" sz="1400" dirty="0">
              <a:solidFill>
                <a:prstClr val="black"/>
              </a:solidFill>
              <a:latin typeface="Franklin Gothic Medium (Szövegtörzs)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Bortároló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tartálykapacitás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bővítése, kivéve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hűthető tartályok, illetve a technológiai rendszer részét képező pl. </a:t>
            </a:r>
            <a:r>
              <a:rPr lang="hu-HU" sz="1400" dirty="0" err="1" smtClean="0">
                <a:solidFill>
                  <a:prstClr val="black"/>
                </a:solidFill>
                <a:latin typeface="Franklin Gothic Medium (Szövegtörzs)"/>
              </a:rPr>
              <a:t>puffertartály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(20%)</a:t>
            </a:r>
            <a:endParaRPr lang="hu-HU" sz="1400" dirty="0">
              <a:solidFill>
                <a:prstClr val="black"/>
              </a:solidFill>
              <a:latin typeface="Franklin Gothic Medium (Szövegtörzs)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Fahordó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vásárlása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(min. gönci hordó méretű, </a:t>
            </a:r>
            <a:r>
              <a:rPr lang="hu-HU" sz="1400" dirty="0" err="1" smtClean="0">
                <a:solidFill>
                  <a:prstClr val="black"/>
                </a:solidFill>
                <a:latin typeface="Franklin Gothic Medium (Szövegtörzs)"/>
              </a:rPr>
              <a:t>max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. 10 millió Ft)</a:t>
            </a:r>
            <a:endParaRPr lang="hu-HU" sz="1400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4" name="Ellipszis 3"/>
          <p:cNvSpPr/>
          <p:nvPr/>
        </p:nvSpPr>
        <p:spPr>
          <a:xfrm>
            <a:off x="4343263" y="895647"/>
            <a:ext cx="2208811" cy="105544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>
              <a:solidFill>
                <a:prstClr val="black"/>
              </a:solidFill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4815757" y="1097740"/>
            <a:ext cx="12638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dirty="0" smtClean="0">
                <a:solidFill>
                  <a:prstClr val="black"/>
                </a:solidFill>
                <a:latin typeface="Franklin Gothic Medium" panose="020B0603020102020204" pitchFamily="34" charset="0"/>
              </a:rPr>
              <a:t>Keretösszeg:</a:t>
            </a:r>
          </a:p>
          <a:p>
            <a:pPr algn="ctr"/>
            <a:r>
              <a:rPr lang="hu-HU" dirty="0" smtClean="0">
                <a:solidFill>
                  <a:prstClr val="black"/>
                </a:solidFill>
                <a:latin typeface="Franklin Gothic Medium" panose="020B0603020102020204" pitchFamily="34" charset="0"/>
              </a:rPr>
              <a:t>40 Mrd Ft</a:t>
            </a:r>
            <a:endParaRPr lang="hu-HU" dirty="0">
              <a:solidFill>
                <a:prstClr val="black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13" name="Ellipszis 12"/>
          <p:cNvSpPr/>
          <p:nvPr/>
        </p:nvSpPr>
        <p:spPr>
          <a:xfrm>
            <a:off x="5984579" y="846474"/>
            <a:ext cx="2124135" cy="1386556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400" b="1" dirty="0" smtClean="0">
              <a:solidFill>
                <a:prstClr val="white"/>
              </a:solidFill>
            </a:endParaRPr>
          </a:p>
          <a:p>
            <a:pPr algn="ctr"/>
            <a:endParaRPr lang="hu-HU" sz="1400" b="1" dirty="0">
              <a:solidFill>
                <a:prstClr val="white"/>
              </a:solidFill>
            </a:endParaRPr>
          </a:p>
          <a:p>
            <a:pPr algn="ctr"/>
            <a:r>
              <a:rPr lang="hu-HU" sz="1400" b="1" dirty="0" smtClean="0">
                <a:solidFill>
                  <a:prstClr val="white"/>
                </a:solidFill>
              </a:rPr>
              <a:t>Eddigi </a:t>
            </a:r>
            <a:r>
              <a:rPr lang="hu-HU" sz="1400" b="1" dirty="0">
                <a:solidFill>
                  <a:prstClr val="white"/>
                </a:solidFill>
              </a:rPr>
              <a:t>igénylés</a:t>
            </a:r>
            <a:r>
              <a:rPr lang="hu-HU" sz="1400" b="1" dirty="0" smtClean="0">
                <a:solidFill>
                  <a:prstClr val="white"/>
                </a:solidFill>
              </a:rPr>
              <a:t>: </a:t>
            </a:r>
            <a:r>
              <a:rPr lang="hu-HU" b="1" dirty="0" smtClean="0">
                <a:solidFill>
                  <a:prstClr val="white"/>
                </a:solidFill>
              </a:rPr>
              <a:t>42,62 Mrd Ft </a:t>
            </a:r>
            <a:r>
              <a:rPr lang="hu-HU" sz="1400" b="1" dirty="0" smtClean="0">
                <a:solidFill>
                  <a:prstClr val="white"/>
                </a:solidFill>
              </a:rPr>
              <a:t>606 db TK</a:t>
            </a:r>
          </a:p>
          <a:p>
            <a:pPr algn="ctr"/>
            <a:endParaRPr lang="hu-HU" sz="1400" b="1" dirty="0" smtClean="0">
              <a:solidFill>
                <a:prstClr val="white"/>
              </a:solidFill>
            </a:endParaRPr>
          </a:p>
          <a:p>
            <a:pPr algn="ctr"/>
            <a:endParaRPr lang="hu-HU" sz="1400" b="1" dirty="0">
              <a:solidFill>
                <a:prstClr val="white"/>
              </a:solidFill>
            </a:endParaRPr>
          </a:p>
        </p:txBody>
      </p:sp>
      <p:sp>
        <p:nvSpPr>
          <p:cNvPr id="2" name="Lekerekített téglalap 1"/>
          <p:cNvSpPr/>
          <p:nvPr/>
        </p:nvSpPr>
        <p:spPr>
          <a:xfrm>
            <a:off x="7783675" y="1171406"/>
            <a:ext cx="1372200" cy="101894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Szövegdoboz 5"/>
          <p:cNvSpPr txBox="1"/>
          <p:nvPr/>
        </p:nvSpPr>
        <p:spPr>
          <a:xfrm flipH="1">
            <a:off x="7730527" y="1174683"/>
            <a:ext cx="14980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b="1" dirty="0" smtClean="0"/>
              <a:t>Csongrád megyei igénylés:</a:t>
            </a:r>
          </a:p>
          <a:p>
            <a:pPr algn="ctr"/>
            <a:r>
              <a:rPr lang="hu-HU" b="1" dirty="0" smtClean="0"/>
              <a:t>0,05 Mrd Ft</a:t>
            </a:r>
          </a:p>
          <a:p>
            <a:pPr algn="ctr"/>
            <a:r>
              <a:rPr lang="hu-HU" sz="1400" b="1" dirty="0" smtClean="0"/>
              <a:t>1 db TK</a:t>
            </a:r>
            <a:endParaRPr lang="hu-HU" sz="1400" b="1" dirty="0"/>
          </a:p>
        </p:txBody>
      </p:sp>
      <p:sp>
        <p:nvSpPr>
          <p:cNvPr id="15" name="Téglalap 14"/>
          <p:cNvSpPr/>
          <p:nvPr/>
        </p:nvSpPr>
        <p:spPr>
          <a:xfrm>
            <a:off x="763681" y="5694347"/>
            <a:ext cx="7632848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u-HU" altLang="hu-HU" sz="1600" b="1" u="sng" dirty="0">
                <a:solidFill>
                  <a:prstClr val="black"/>
                </a:solidFill>
                <a:cs typeface="Times New Roman" pitchFamily="18" charset="0"/>
              </a:rPr>
              <a:t>Jogosultak:</a:t>
            </a:r>
            <a:endParaRPr lang="hu-HU" sz="1600" b="1" dirty="0">
              <a:solidFill>
                <a:prstClr val="black"/>
              </a:solidFill>
            </a:endParaRPr>
          </a:p>
          <a:p>
            <a:pPr algn="ctr"/>
            <a:r>
              <a:rPr lang="hu-HU" altLang="hu-HU" sz="1600" dirty="0">
                <a:solidFill>
                  <a:prstClr val="black"/>
                </a:solidFill>
                <a:cs typeface="Times New Roman" pitchFamily="18" charset="0"/>
              </a:rPr>
              <a:t>mg-i termelők </a:t>
            </a:r>
            <a:r>
              <a:rPr lang="hu-HU" altLang="hu-HU" sz="1600" dirty="0" smtClean="0">
                <a:solidFill>
                  <a:prstClr val="black"/>
                </a:solidFill>
                <a:cs typeface="Times New Roman" pitchFamily="18" charset="0"/>
              </a:rPr>
              <a:t>(min</a:t>
            </a:r>
            <a:r>
              <a:rPr lang="hu-HU" altLang="hu-HU" sz="1600" dirty="0">
                <a:solidFill>
                  <a:prstClr val="black"/>
                </a:solidFill>
                <a:cs typeface="Times New Roman" pitchFamily="18" charset="0"/>
              </a:rPr>
              <a:t>. 50% mg. árbevétel</a:t>
            </a:r>
            <a:r>
              <a:rPr lang="hu-HU" altLang="hu-HU" sz="1600" dirty="0" smtClean="0">
                <a:solidFill>
                  <a:prstClr val="black"/>
                </a:solidFill>
                <a:cs typeface="Times New Roman" pitchFamily="18" charset="0"/>
              </a:rPr>
              <a:t>), valamint annak nem minősülő mikro – és kisvállalkozások kizárólag borászati tevékenység végzése esetén </a:t>
            </a:r>
            <a:endParaRPr lang="hu-HU" sz="1600" dirty="0">
              <a:solidFill>
                <a:prstClr val="black"/>
              </a:solidFill>
            </a:endParaRPr>
          </a:p>
        </p:txBody>
      </p:sp>
      <p:sp>
        <p:nvSpPr>
          <p:cNvPr id="16" name="Téglalap 15"/>
          <p:cNvSpPr/>
          <p:nvPr/>
        </p:nvSpPr>
        <p:spPr>
          <a:xfrm>
            <a:off x="175868" y="6546979"/>
            <a:ext cx="842493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1400" b="1" dirty="0">
                <a:solidFill>
                  <a:prstClr val="black"/>
                </a:solidFill>
                <a:latin typeface="Franklin Gothic Medium (Szövegtörzs)"/>
              </a:rPr>
              <a:t>T</a:t>
            </a:r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ámogatási kérelmek benyújtásának negyedik szakasza: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 2016.december13. – 2017. március 13. </a:t>
            </a:r>
            <a:endParaRPr lang="hu-HU" sz="1400" dirty="0">
              <a:solidFill>
                <a:prstClr val="black"/>
              </a:solidFill>
              <a:latin typeface="Franklin Gothic Medium (Szövegtörzs)"/>
            </a:endParaRPr>
          </a:p>
        </p:txBody>
      </p:sp>
    </p:spTree>
    <p:extLst>
      <p:ext uri="{BB962C8B-B14F-4D97-AF65-F5344CB8AC3E}">
        <p14:creationId xmlns:p14="http://schemas.microsoft.com/office/powerpoint/2010/main" val="3486868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zis 1"/>
          <p:cNvSpPr/>
          <p:nvPr/>
        </p:nvSpPr>
        <p:spPr>
          <a:xfrm>
            <a:off x="4937002" y="344557"/>
            <a:ext cx="1888620" cy="1005438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Hatszög 14"/>
          <p:cNvSpPr/>
          <p:nvPr/>
        </p:nvSpPr>
        <p:spPr>
          <a:xfrm>
            <a:off x="107504" y="3900948"/>
            <a:ext cx="2952328" cy="1364081"/>
          </a:xfrm>
          <a:prstGeom prst="hexagon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prstClr val="white"/>
              </a:solidFill>
            </a:endParaRPr>
          </a:p>
        </p:txBody>
      </p:sp>
      <p:sp>
        <p:nvSpPr>
          <p:cNvPr id="10" name="Lekerekített téglalap 9"/>
          <p:cNvSpPr/>
          <p:nvPr/>
        </p:nvSpPr>
        <p:spPr>
          <a:xfrm>
            <a:off x="179512" y="1275809"/>
            <a:ext cx="5616624" cy="252434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>
              <a:solidFill>
                <a:prstClr val="white"/>
              </a:solidFill>
            </a:endParaRPr>
          </a:p>
        </p:txBody>
      </p:sp>
      <p:sp>
        <p:nvSpPr>
          <p:cNvPr id="3" name="Szövegdoboz 2"/>
          <p:cNvSpPr txBox="1"/>
          <p:nvPr/>
        </p:nvSpPr>
        <p:spPr>
          <a:xfrm>
            <a:off x="0" y="25065"/>
            <a:ext cx="5438567" cy="7694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sz="2200" b="1" dirty="0" smtClean="0">
                <a:solidFill>
                  <a:prstClr val="white"/>
                </a:solidFill>
                <a:latin typeface="Franklin Gothic Medium (Szövegtörzs)"/>
              </a:rPr>
              <a:t>Mezőgazdasági vízgazdálkodási ágazat </a:t>
            </a:r>
          </a:p>
          <a:p>
            <a:r>
              <a:rPr lang="hu-HU" sz="2200" b="1" dirty="0" smtClean="0">
                <a:solidFill>
                  <a:prstClr val="white"/>
                </a:solidFill>
                <a:latin typeface="Franklin Gothic Medium (Szövegtörzs)"/>
              </a:rPr>
              <a:t>fejlesztése</a:t>
            </a:r>
            <a:endParaRPr lang="hu-HU" sz="2200" b="1" dirty="0">
              <a:solidFill>
                <a:prstClr val="white"/>
              </a:solidFill>
              <a:latin typeface="Franklin Gothic Medium (Szövegtörzs)"/>
            </a:endParaRPr>
          </a:p>
        </p:txBody>
      </p:sp>
      <p:sp>
        <p:nvSpPr>
          <p:cNvPr id="8" name="Téglalap 7"/>
          <p:cNvSpPr/>
          <p:nvPr/>
        </p:nvSpPr>
        <p:spPr>
          <a:xfrm>
            <a:off x="-334009" y="752308"/>
            <a:ext cx="3910927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u-HU" altLang="hu-HU" sz="1400" dirty="0" smtClean="0">
                <a:solidFill>
                  <a:prstClr val="black"/>
                </a:solidFill>
                <a:latin typeface="Franklin Gothic Medium (Szövegtörzs)"/>
                <a:cs typeface="Times New Roman" pitchFamily="18" charset="0"/>
              </a:rPr>
              <a:t>A felhívás megjelenése: 2016. május 11.</a:t>
            </a:r>
            <a:endParaRPr lang="hu-HU" altLang="hu-HU" sz="1400" dirty="0" smtClean="0">
              <a:solidFill>
                <a:srgbClr val="4BACC6">
                  <a:lumMod val="50000"/>
                </a:srgbClr>
              </a:solidFill>
              <a:latin typeface="Franklin Gothic Medium (Szövegtörzs)"/>
              <a:cs typeface="Times New Roman" pitchFamily="18" charset="0"/>
            </a:endParaRPr>
          </a:p>
        </p:txBody>
      </p:sp>
      <p:sp>
        <p:nvSpPr>
          <p:cNvPr id="9" name="Téglalap 8"/>
          <p:cNvSpPr/>
          <p:nvPr/>
        </p:nvSpPr>
        <p:spPr>
          <a:xfrm>
            <a:off x="335271" y="1326070"/>
            <a:ext cx="5305106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hu-HU" sz="1500" b="1" u="sng" dirty="0">
                <a:latin typeface="Franklin Gothic Medium (Szövegtörzs)"/>
              </a:rPr>
              <a:t>A felhívás </a:t>
            </a:r>
            <a:r>
              <a:rPr lang="hu-HU" sz="1500" b="1" u="sng" dirty="0" smtClean="0">
                <a:latin typeface="Franklin Gothic Medium (Szövegtörzs)"/>
              </a:rPr>
              <a:t>célja:</a:t>
            </a:r>
            <a:r>
              <a:rPr lang="hu-HU" sz="1500" b="1" dirty="0" smtClean="0">
                <a:latin typeface="Franklin Gothic Medium (Szövegtörzs)"/>
              </a:rPr>
              <a:t> </a:t>
            </a:r>
            <a:r>
              <a:rPr lang="hu-HU" sz="1500" dirty="0">
                <a:latin typeface="Franklin Gothic Medium (Szövegtörzs)"/>
              </a:rPr>
              <a:t>a mezőgazdasági termelés biztonsága és a klímaváltozáshoz való </a:t>
            </a:r>
            <a:r>
              <a:rPr lang="hu-HU" sz="1500" dirty="0" smtClean="0">
                <a:latin typeface="Franklin Gothic Medium (Szövegtörzs)"/>
              </a:rPr>
              <a:t>alkalmazkodás érdekében </a:t>
            </a:r>
            <a:r>
              <a:rPr lang="hu-HU" sz="1500" dirty="0">
                <a:latin typeface="Franklin Gothic Medium (Szövegtörzs)"/>
              </a:rPr>
              <a:t>a </a:t>
            </a:r>
            <a:r>
              <a:rPr lang="hu-HU" sz="1500" b="1" dirty="0">
                <a:latin typeface="Franklin Gothic Medium (Szövegtörzs)"/>
              </a:rPr>
              <a:t>vízvisszatartás, a vízkészleteinkkel való fenntartható gazdálkodás, takarékos öntözési technológiák elterjesztése, a klímaváltozásnak ellenálló termelési módszerek és fenntartható területhasználat biztosítása, a felszíni és felszín alatti víztestek mennyiségi szempontból jó állapotba hozásához és/vagy a jó állapotuk megőrzéséhez szükséges intézkedések </a:t>
            </a:r>
            <a:r>
              <a:rPr lang="hu-HU" sz="1500" dirty="0">
                <a:latin typeface="Franklin Gothic Medium (Szövegtörzs)"/>
              </a:rPr>
              <a:t>támogatása.</a:t>
            </a:r>
          </a:p>
        </p:txBody>
      </p:sp>
      <p:sp>
        <p:nvSpPr>
          <p:cNvPr id="11" name="Téglalap 10"/>
          <p:cNvSpPr/>
          <p:nvPr/>
        </p:nvSpPr>
        <p:spPr>
          <a:xfrm>
            <a:off x="107504" y="6502981"/>
            <a:ext cx="529027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altLang="hu-HU" sz="1400" b="1" dirty="0">
                <a:solidFill>
                  <a:prstClr val="black"/>
                </a:solidFill>
                <a:latin typeface="Franklin Gothic Medium (Szövegtörzs)"/>
                <a:cs typeface="Times New Roman" pitchFamily="18" charset="0"/>
              </a:rPr>
              <a:t>Támogatási kérelmek </a:t>
            </a:r>
            <a:r>
              <a:rPr lang="hu-HU" altLang="hu-HU" sz="1400" b="1" dirty="0" smtClean="0">
                <a:solidFill>
                  <a:prstClr val="black"/>
                </a:solidFill>
                <a:latin typeface="Franklin Gothic Medium (Szövegtörzs)"/>
                <a:cs typeface="Times New Roman" pitchFamily="18" charset="0"/>
              </a:rPr>
              <a:t>benyújtásának második szakasza:</a:t>
            </a:r>
            <a:endParaRPr lang="hu-HU" altLang="hu-HU" sz="1400" b="1" dirty="0" smtClean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2" name="Téglalap 11"/>
          <p:cNvSpPr/>
          <p:nvPr/>
        </p:nvSpPr>
        <p:spPr>
          <a:xfrm>
            <a:off x="4973417" y="6502981"/>
            <a:ext cx="319670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2016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. november 8. – 2017. március 6.</a:t>
            </a:r>
            <a:endParaRPr lang="hu-HU" sz="1400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3" name="Téglalap 12"/>
          <p:cNvSpPr/>
          <p:nvPr/>
        </p:nvSpPr>
        <p:spPr>
          <a:xfrm>
            <a:off x="3364194" y="3464696"/>
            <a:ext cx="4575852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u-HU" sz="1500" b="1" u="sng" dirty="0">
                <a:solidFill>
                  <a:prstClr val="black"/>
                </a:solidFill>
                <a:latin typeface="Franklin Gothic Medium (Szövegtörzs)"/>
              </a:rPr>
              <a:t>Támogatás mértéke: </a:t>
            </a:r>
            <a:endParaRPr lang="hu-HU" sz="1500" b="1" u="sng" dirty="0" smtClean="0">
              <a:solidFill>
                <a:prstClr val="black"/>
              </a:solidFill>
              <a:latin typeface="Franklin Gothic Medium (Szövegtörzs)"/>
            </a:endParaRPr>
          </a:p>
          <a:p>
            <a:r>
              <a:rPr lang="hu-HU" sz="1500" dirty="0" smtClean="0">
                <a:solidFill>
                  <a:prstClr val="black"/>
                </a:solidFill>
                <a:latin typeface="Franklin Gothic Medium (Szövegtörzs)"/>
              </a:rPr>
              <a:t>egyéni </a:t>
            </a:r>
            <a:r>
              <a:rPr lang="hu-HU" sz="1500" dirty="0">
                <a:solidFill>
                  <a:prstClr val="black"/>
                </a:solidFill>
                <a:latin typeface="Franklin Gothic Medium (Szövegtörzs)"/>
              </a:rPr>
              <a:t>projekt esetén </a:t>
            </a:r>
            <a:r>
              <a:rPr lang="hu-HU" sz="1500" b="1" dirty="0">
                <a:solidFill>
                  <a:prstClr val="black"/>
                </a:solidFill>
                <a:latin typeface="Franklin Gothic Medium (Szövegtörzs)"/>
              </a:rPr>
              <a:t>maximum 500 millió forint</a:t>
            </a:r>
            <a:r>
              <a:rPr lang="hu-HU" sz="1500" dirty="0">
                <a:solidFill>
                  <a:prstClr val="black"/>
                </a:solidFill>
                <a:latin typeface="Franklin Gothic Medium (Szövegtörzs)"/>
              </a:rPr>
              <a:t>, kollektív projekt esetén </a:t>
            </a:r>
            <a:r>
              <a:rPr lang="hu-HU" sz="1500" b="1" dirty="0">
                <a:solidFill>
                  <a:prstClr val="black"/>
                </a:solidFill>
                <a:latin typeface="Franklin Gothic Medium (Szövegtörzs)"/>
              </a:rPr>
              <a:t>maximum 1 milliárd forint</a:t>
            </a:r>
            <a:r>
              <a:rPr lang="hu-HU" sz="1500" dirty="0">
                <a:solidFill>
                  <a:prstClr val="black"/>
                </a:solidFill>
                <a:latin typeface="Franklin Gothic Medium (Szövegtörzs)"/>
              </a:rPr>
              <a:t> vissza nem térítendő támogatás. </a:t>
            </a:r>
          </a:p>
        </p:txBody>
      </p:sp>
      <p:sp>
        <p:nvSpPr>
          <p:cNvPr id="14" name="Téglalap 13"/>
          <p:cNvSpPr/>
          <p:nvPr/>
        </p:nvSpPr>
        <p:spPr>
          <a:xfrm>
            <a:off x="236407" y="3921268"/>
            <a:ext cx="285542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600" b="1" u="sng" dirty="0" smtClean="0">
                <a:solidFill>
                  <a:prstClr val="white"/>
                </a:solidFill>
                <a:latin typeface="Franklin Gothic Medium (Szövegtörzs)"/>
              </a:rPr>
              <a:t>Jogosultak: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u-HU" sz="1600" dirty="0" smtClean="0">
                <a:solidFill>
                  <a:prstClr val="white"/>
                </a:solidFill>
                <a:latin typeface="Franklin Gothic Medium (Szövegtörzs)"/>
              </a:rPr>
              <a:t>mezőgazdasági </a:t>
            </a:r>
            <a:r>
              <a:rPr lang="hu-HU" sz="1600" dirty="0">
                <a:solidFill>
                  <a:prstClr val="white"/>
                </a:solidFill>
                <a:latin typeface="Franklin Gothic Medium (Szövegtörzs)"/>
              </a:rPr>
              <a:t>termelő illetve </a:t>
            </a:r>
            <a:r>
              <a:rPr lang="hu-HU" sz="1600" dirty="0" smtClean="0">
                <a:solidFill>
                  <a:prstClr val="white"/>
                </a:solidFill>
                <a:latin typeface="Franklin Gothic Medium (Szövegtörzs)"/>
              </a:rPr>
              <a:t>csoportjaik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u-HU" sz="1600" dirty="0" smtClean="0">
                <a:solidFill>
                  <a:prstClr val="white"/>
                </a:solidFill>
                <a:latin typeface="Franklin Gothic Medium (Szövegtörzs)"/>
              </a:rPr>
              <a:t>fiatal </a:t>
            </a:r>
            <a:r>
              <a:rPr lang="hu-HU" sz="1600" dirty="0">
                <a:solidFill>
                  <a:prstClr val="white"/>
                </a:solidFill>
                <a:latin typeface="Franklin Gothic Medium (Szövegtörzs)"/>
              </a:rPr>
              <a:t>mezőgazdasági termelő</a:t>
            </a:r>
          </a:p>
        </p:txBody>
      </p:sp>
      <p:sp>
        <p:nvSpPr>
          <p:cNvPr id="16" name="Téglalap 15"/>
          <p:cNvSpPr/>
          <p:nvPr/>
        </p:nvSpPr>
        <p:spPr>
          <a:xfrm>
            <a:off x="4860032" y="4873802"/>
            <a:ext cx="4032448" cy="1138773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hu-HU" sz="1700" dirty="0" smtClean="0">
                <a:solidFill>
                  <a:prstClr val="white"/>
                </a:solidFill>
                <a:latin typeface="Franklin Gothic Medium (Szövegtörzs)"/>
              </a:rPr>
              <a:t>Vízjogi </a:t>
            </a:r>
            <a:r>
              <a:rPr lang="hu-HU" sz="1700" dirty="0">
                <a:solidFill>
                  <a:prstClr val="white"/>
                </a:solidFill>
                <a:latin typeface="Franklin Gothic Medium (Szövegtörzs)"/>
              </a:rPr>
              <a:t>engedélyköteles beruházások esetében a pályázat benyújtásának </a:t>
            </a:r>
            <a:r>
              <a:rPr lang="hu-HU" sz="1700" dirty="0" smtClean="0">
                <a:solidFill>
                  <a:prstClr val="white"/>
                </a:solidFill>
                <a:latin typeface="Franklin Gothic Medium (Szövegtörzs)"/>
              </a:rPr>
              <a:t>feltétele a </a:t>
            </a:r>
            <a:r>
              <a:rPr lang="hu-HU" sz="1700" b="1" dirty="0">
                <a:solidFill>
                  <a:prstClr val="white"/>
                </a:solidFill>
                <a:latin typeface="Franklin Gothic Medium (Szövegtörzs)"/>
              </a:rPr>
              <a:t>jogerős elvi vízjogi engedélyek </a:t>
            </a:r>
            <a:r>
              <a:rPr lang="hu-HU" sz="1700" dirty="0">
                <a:solidFill>
                  <a:prstClr val="white"/>
                </a:solidFill>
                <a:latin typeface="Franklin Gothic Medium (Szövegtörzs)"/>
              </a:rPr>
              <a:t>megléte. </a:t>
            </a:r>
          </a:p>
        </p:txBody>
      </p:sp>
      <p:sp>
        <p:nvSpPr>
          <p:cNvPr id="17" name="Folyamatábra: Egyesítés 16"/>
          <p:cNvSpPr/>
          <p:nvPr/>
        </p:nvSpPr>
        <p:spPr>
          <a:xfrm>
            <a:off x="4135087" y="4873802"/>
            <a:ext cx="576064" cy="923330"/>
          </a:xfrm>
          <a:prstGeom prst="flowChartMerg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prstClr val="white"/>
              </a:solidFill>
            </a:endParaRPr>
          </a:p>
        </p:txBody>
      </p:sp>
      <p:sp>
        <p:nvSpPr>
          <p:cNvPr id="18" name="Folyamatábra: Bekötés 17"/>
          <p:cNvSpPr/>
          <p:nvPr/>
        </p:nvSpPr>
        <p:spPr>
          <a:xfrm>
            <a:off x="4315107" y="5873061"/>
            <a:ext cx="216024" cy="183214"/>
          </a:xfrm>
          <a:prstGeom prst="flowChartConnec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prstClr val="white"/>
              </a:solidFill>
            </a:endParaRPr>
          </a:p>
        </p:txBody>
      </p:sp>
      <p:sp>
        <p:nvSpPr>
          <p:cNvPr id="19" name="Szövegdoboz 18"/>
          <p:cNvSpPr txBox="1"/>
          <p:nvPr/>
        </p:nvSpPr>
        <p:spPr>
          <a:xfrm>
            <a:off x="179512" y="5443189"/>
            <a:ext cx="3768374" cy="954107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altLang="hu-HU" sz="1400" b="1" u="sng" dirty="0">
                <a:solidFill>
                  <a:schemeClr val="tx1"/>
                </a:solidFill>
                <a:latin typeface="Franklin Gothic Medium (Szövegtörzs)"/>
                <a:cs typeface="Times New Roman" pitchFamily="18" charset="0"/>
              </a:rPr>
              <a:t>Támogatási intenzitás:</a:t>
            </a:r>
          </a:p>
          <a:p>
            <a:r>
              <a:rPr lang="hu-HU" sz="1400" b="1" dirty="0">
                <a:solidFill>
                  <a:prstClr val="black"/>
                </a:solidFill>
                <a:latin typeface="Franklin Gothic Medium (Szövegtörzs)"/>
              </a:rPr>
              <a:t>50 % </a:t>
            </a:r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(Pest </a:t>
            </a:r>
            <a:r>
              <a:rPr lang="hu-HU" sz="1400" b="1" dirty="0">
                <a:solidFill>
                  <a:prstClr val="black"/>
                </a:solidFill>
                <a:latin typeface="Franklin Gothic Medium (Szövegtörzs)"/>
              </a:rPr>
              <a:t>megye: 40%)</a:t>
            </a:r>
          </a:p>
          <a:p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+ </a:t>
            </a:r>
            <a:r>
              <a:rPr lang="hu-HU" sz="1400" b="1" dirty="0">
                <a:solidFill>
                  <a:prstClr val="black"/>
                </a:solidFill>
                <a:latin typeface="Franklin Gothic Medium (Szövegtörzs)"/>
              </a:rPr>
              <a:t>10 </a:t>
            </a:r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– </a:t>
            </a:r>
            <a:r>
              <a:rPr lang="hu-HU" sz="1400" b="1" dirty="0" err="1" smtClean="0">
                <a:solidFill>
                  <a:prstClr val="black"/>
                </a:solidFill>
                <a:latin typeface="Franklin Gothic Medium (Szövegtörzs)"/>
              </a:rPr>
              <a:t>10</a:t>
            </a:r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 százalékponttal </a:t>
            </a:r>
            <a:r>
              <a:rPr lang="hu-HU" sz="1400" b="1" dirty="0">
                <a:solidFill>
                  <a:prstClr val="black"/>
                </a:solidFill>
                <a:latin typeface="Franklin Gothic Medium (Szövegtörzs)"/>
              </a:rPr>
              <a:t>növelt intenzitás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fiatal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gazda és kollektív beruházás esetén</a:t>
            </a:r>
            <a:endParaRPr lang="hu-HU" sz="1400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20" name="Szövegdoboz 19"/>
          <p:cNvSpPr txBox="1"/>
          <p:nvPr/>
        </p:nvSpPr>
        <p:spPr>
          <a:xfrm>
            <a:off x="5988187" y="1537684"/>
            <a:ext cx="2875996" cy="7386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február </a:t>
            </a:r>
            <a:r>
              <a:rPr lang="hu-HU" sz="1400" b="1" dirty="0">
                <a:solidFill>
                  <a:prstClr val="black"/>
                </a:solidFill>
                <a:latin typeface="Franklin Gothic Medium (Szövegtörzs)"/>
              </a:rPr>
              <a:t>8</a:t>
            </a:r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-ig beérkezett kérelmek összesen: 281 db</a:t>
            </a:r>
          </a:p>
          <a:p>
            <a:pPr algn="ctr"/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Támogatási igény: 11,14 Mrd Ft</a:t>
            </a:r>
            <a:endParaRPr lang="hu-HU" sz="14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7" name="Szövegdoboz 6"/>
          <p:cNvSpPr txBox="1"/>
          <p:nvPr/>
        </p:nvSpPr>
        <p:spPr>
          <a:xfrm>
            <a:off x="5295048" y="583031"/>
            <a:ext cx="12911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1400" b="1" dirty="0" smtClean="0"/>
              <a:t>Keretösszeg:</a:t>
            </a:r>
          </a:p>
          <a:p>
            <a:r>
              <a:rPr lang="hu-HU" b="1" dirty="0" smtClean="0"/>
              <a:t>49,5 Mrd Ft</a:t>
            </a:r>
            <a:endParaRPr lang="hu-HU" b="1" dirty="0"/>
          </a:p>
        </p:txBody>
      </p:sp>
      <p:sp>
        <p:nvSpPr>
          <p:cNvPr id="21" name="Lekerekített téglalap 20"/>
          <p:cNvSpPr/>
          <p:nvPr/>
        </p:nvSpPr>
        <p:spPr>
          <a:xfrm>
            <a:off x="6452587" y="2300098"/>
            <a:ext cx="1947195" cy="97983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Szövegdoboz 21"/>
          <p:cNvSpPr txBox="1"/>
          <p:nvPr/>
        </p:nvSpPr>
        <p:spPr>
          <a:xfrm flipH="1">
            <a:off x="6511962" y="2267906"/>
            <a:ext cx="181263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b="1" dirty="0" smtClean="0">
                <a:latin typeface="Franklin Gothic Medium (Szövegtörzs)"/>
              </a:rPr>
              <a:t>Csongrád megyei igénylés:</a:t>
            </a:r>
          </a:p>
          <a:p>
            <a:pPr algn="ctr"/>
            <a:r>
              <a:rPr lang="hu-HU" b="1" dirty="0" smtClean="0">
                <a:latin typeface="Franklin Gothic Medium (Szövegtörzs)"/>
              </a:rPr>
              <a:t>1,45 Mrd Ft</a:t>
            </a:r>
          </a:p>
          <a:p>
            <a:pPr algn="ctr"/>
            <a:r>
              <a:rPr lang="hu-HU" sz="1400" b="1" dirty="0" smtClean="0">
                <a:latin typeface="Franklin Gothic Medium (Szövegtörzs)"/>
              </a:rPr>
              <a:t>23 db TK</a:t>
            </a:r>
            <a:endParaRPr lang="hu-HU" sz="1400" b="1" dirty="0">
              <a:latin typeface="Franklin Gothic Medium (Szövegtörzs)"/>
            </a:endParaRPr>
          </a:p>
        </p:txBody>
      </p:sp>
    </p:spTree>
    <p:extLst>
      <p:ext uri="{BB962C8B-B14F-4D97-AF65-F5344CB8AC3E}">
        <p14:creationId xmlns:p14="http://schemas.microsoft.com/office/powerpoint/2010/main" val="4065726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zis 5"/>
          <p:cNvSpPr/>
          <p:nvPr/>
        </p:nvSpPr>
        <p:spPr>
          <a:xfrm>
            <a:off x="4338470" y="443508"/>
            <a:ext cx="1663301" cy="865129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Téglalap 22"/>
          <p:cNvSpPr/>
          <p:nvPr/>
        </p:nvSpPr>
        <p:spPr>
          <a:xfrm>
            <a:off x="778199" y="4821381"/>
            <a:ext cx="7747658" cy="149933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b="1" u="sng" dirty="0" smtClean="0">
                <a:solidFill>
                  <a:srgbClr val="F79646">
                    <a:lumMod val="75000"/>
                  </a:srgbClr>
                </a:solidFill>
              </a:rPr>
              <a:t>Beadott kérelmek 2017. február 8-ig: </a:t>
            </a:r>
          </a:p>
          <a:p>
            <a:pPr algn="ctr"/>
            <a:r>
              <a:rPr lang="hu-HU" b="1" dirty="0" smtClean="0">
                <a:solidFill>
                  <a:prstClr val="black"/>
                </a:solidFill>
              </a:rPr>
              <a:t>958 darab</a:t>
            </a:r>
          </a:p>
          <a:p>
            <a:pPr algn="ctr"/>
            <a:r>
              <a:rPr lang="hu-HU" b="1" u="sng" dirty="0" smtClean="0">
                <a:solidFill>
                  <a:srgbClr val="F79646">
                    <a:lumMod val="75000"/>
                  </a:srgbClr>
                </a:solidFill>
              </a:rPr>
              <a:t>Az igényelt </a:t>
            </a:r>
            <a:r>
              <a:rPr lang="hu-HU" b="1" u="sng" dirty="0">
                <a:solidFill>
                  <a:srgbClr val="F79646">
                    <a:lumMod val="75000"/>
                  </a:srgbClr>
                </a:solidFill>
              </a:rPr>
              <a:t>támogatási </a:t>
            </a:r>
            <a:r>
              <a:rPr lang="hu-HU" b="1" u="sng" dirty="0" smtClean="0">
                <a:solidFill>
                  <a:srgbClr val="F79646">
                    <a:lumMod val="75000"/>
                  </a:srgbClr>
                </a:solidFill>
              </a:rPr>
              <a:t>összeg:</a:t>
            </a:r>
            <a:endParaRPr lang="hu-HU" b="1" u="sng" dirty="0">
              <a:solidFill>
                <a:srgbClr val="F79646">
                  <a:lumMod val="75000"/>
                </a:srgbClr>
              </a:solidFill>
            </a:endParaRPr>
          </a:p>
          <a:p>
            <a:pPr algn="ctr"/>
            <a:r>
              <a:rPr lang="hu-HU" b="1" dirty="0" smtClean="0">
                <a:solidFill>
                  <a:prstClr val="black"/>
                </a:solidFill>
              </a:rPr>
              <a:t>4,53 milliárd forint</a:t>
            </a:r>
          </a:p>
          <a:p>
            <a:pPr algn="ctr"/>
            <a:r>
              <a:rPr lang="hu-HU" sz="2000" b="1" dirty="0" smtClean="0">
                <a:solidFill>
                  <a:srgbClr val="FF0000"/>
                </a:solidFill>
              </a:rPr>
              <a:t>Döntés napokon belül!</a:t>
            </a:r>
            <a:endParaRPr lang="hu-HU" sz="2000" b="1" dirty="0">
              <a:solidFill>
                <a:srgbClr val="FF0000"/>
              </a:solidFill>
            </a:endParaRPr>
          </a:p>
        </p:txBody>
      </p:sp>
      <p:sp>
        <p:nvSpPr>
          <p:cNvPr id="5" name="Hatszög 4"/>
          <p:cNvSpPr/>
          <p:nvPr/>
        </p:nvSpPr>
        <p:spPr>
          <a:xfrm rot="5400000">
            <a:off x="4558962" y="656336"/>
            <a:ext cx="3277168" cy="4729259"/>
          </a:xfrm>
          <a:prstGeom prst="hexagon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 dirty="0">
              <a:solidFill>
                <a:prstClr val="black"/>
              </a:solidFill>
            </a:endParaRPr>
          </a:p>
        </p:txBody>
      </p:sp>
      <p:sp>
        <p:nvSpPr>
          <p:cNvPr id="22" name="Hatszög 21"/>
          <p:cNvSpPr/>
          <p:nvPr/>
        </p:nvSpPr>
        <p:spPr>
          <a:xfrm rot="5400000">
            <a:off x="1221496" y="2048129"/>
            <a:ext cx="2310189" cy="2912652"/>
          </a:xfrm>
          <a:prstGeom prst="hexagon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 dirty="0">
              <a:solidFill>
                <a:prstClr val="black"/>
              </a:solidFill>
            </a:endParaRPr>
          </a:p>
        </p:txBody>
      </p:sp>
      <p:sp>
        <p:nvSpPr>
          <p:cNvPr id="8" name="Szövegdoboz 7"/>
          <p:cNvSpPr txBox="1"/>
          <p:nvPr/>
        </p:nvSpPr>
        <p:spPr>
          <a:xfrm>
            <a:off x="1059584" y="2712976"/>
            <a:ext cx="2634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altLang="hu-HU" b="1" u="sng" dirty="0">
                <a:solidFill>
                  <a:prstClr val="black"/>
                </a:solidFill>
                <a:cs typeface="Times New Roman" pitchFamily="18" charset="0"/>
              </a:rPr>
              <a:t>Max. támogatási összeg</a:t>
            </a:r>
          </a:p>
        </p:txBody>
      </p:sp>
      <p:sp>
        <p:nvSpPr>
          <p:cNvPr id="2" name="Title 3"/>
          <p:cNvSpPr txBox="1">
            <a:spLocks/>
          </p:cNvSpPr>
          <p:nvPr/>
        </p:nvSpPr>
        <p:spPr>
          <a:xfrm>
            <a:off x="925" y="1031385"/>
            <a:ext cx="4664233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lang="hu-HU" sz="36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altLang="hu-HU" sz="2200" dirty="0">
                <a:solidFill>
                  <a:schemeClr val="bg1"/>
                </a:solidFill>
                <a:latin typeface="Franklin Gothic Medium (Szövegtörzs)"/>
                <a:cs typeface="Times New Roman" pitchFamily="18" charset="0"/>
              </a:rPr>
              <a:t>Mezőgazdasági kisüzemek fejlesztése</a:t>
            </a:r>
          </a:p>
        </p:txBody>
      </p:sp>
      <p:sp>
        <p:nvSpPr>
          <p:cNvPr id="9" name="Szövegdoboz 8"/>
          <p:cNvSpPr txBox="1"/>
          <p:nvPr/>
        </p:nvSpPr>
        <p:spPr>
          <a:xfrm>
            <a:off x="1153516" y="3046683"/>
            <a:ext cx="25202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prstClr val="black"/>
                </a:solidFill>
              </a:rPr>
              <a:t>a pályázó egyösszegű átalány formájában, két részletben nyerhet 15.000 eurónak megfelelő támogatást</a:t>
            </a:r>
          </a:p>
        </p:txBody>
      </p:sp>
      <p:sp>
        <p:nvSpPr>
          <p:cNvPr id="10" name="Szövegdoboz 9"/>
          <p:cNvSpPr txBox="1"/>
          <p:nvPr/>
        </p:nvSpPr>
        <p:spPr>
          <a:xfrm>
            <a:off x="5566993" y="1792223"/>
            <a:ext cx="11884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altLang="hu-HU" b="1" u="sng" dirty="0" smtClean="0">
                <a:solidFill>
                  <a:prstClr val="black"/>
                </a:solidFill>
                <a:cs typeface="Times New Roman" pitchFamily="18" charset="0"/>
              </a:rPr>
              <a:t>Jogosultak</a:t>
            </a:r>
            <a:endParaRPr lang="hu-HU" b="1" dirty="0">
              <a:solidFill>
                <a:prstClr val="black"/>
              </a:solidFill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4015859" y="2149875"/>
            <a:ext cx="429073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prstClr val="black"/>
                </a:solidFill>
              </a:rPr>
              <a:t>főállású őstermelő, vagy </a:t>
            </a:r>
            <a:r>
              <a:rPr lang="hu-HU" sz="1600" dirty="0" smtClean="0">
                <a:solidFill>
                  <a:prstClr val="black"/>
                </a:solidFill>
              </a:rPr>
              <a:t>mikro-vállalkozásnak </a:t>
            </a:r>
            <a:r>
              <a:rPr lang="hu-HU" sz="1600" dirty="0">
                <a:solidFill>
                  <a:prstClr val="black"/>
                </a:solidFill>
              </a:rPr>
              <a:t>és mezőgazdasági termelőnek minősülő főállású egyéni vállalkozó, vagy szociális szövetkezet. A </a:t>
            </a:r>
            <a:r>
              <a:rPr lang="hu-HU" sz="1600" dirty="0" smtClean="0">
                <a:solidFill>
                  <a:prstClr val="black"/>
                </a:solidFill>
              </a:rPr>
              <a:t>kérelem </a:t>
            </a:r>
            <a:r>
              <a:rPr lang="hu-HU" sz="1600" dirty="0">
                <a:solidFill>
                  <a:prstClr val="black"/>
                </a:solidFill>
              </a:rPr>
              <a:t>benyújtását megelőző naptári évben a mezőgazdasági tevékenységből származó mezőgazdasági termelés értéke eléri a 3000 euro STÉ értéket, de nem haladja meg a 6000 euro STÉ </a:t>
            </a:r>
            <a:r>
              <a:rPr lang="hu-HU" sz="1600" dirty="0" smtClean="0">
                <a:solidFill>
                  <a:prstClr val="black"/>
                </a:solidFill>
              </a:rPr>
              <a:t>értéket</a:t>
            </a:r>
            <a:r>
              <a:rPr lang="hu-HU" sz="1600" dirty="0">
                <a:solidFill>
                  <a:prstClr val="black"/>
                </a:solidFill>
              </a:rPr>
              <a:t>.</a:t>
            </a:r>
          </a:p>
        </p:txBody>
      </p:sp>
      <p:sp>
        <p:nvSpPr>
          <p:cNvPr id="12" name="Téglalap 11"/>
          <p:cNvSpPr/>
          <p:nvPr/>
        </p:nvSpPr>
        <p:spPr>
          <a:xfrm>
            <a:off x="-36988" y="668324"/>
            <a:ext cx="3566844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u-HU" altLang="hu-HU" sz="1400" dirty="0" smtClean="0">
                <a:latin typeface="Franklin Gothic Medium (Szövegtörzs)"/>
                <a:cs typeface="Times New Roman" pitchFamily="18" charset="0"/>
              </a:rPr>
              <a:t>A felhívás megjelenése: 2016. február 1. </a:t>
            </a:r>
          </a:p>
        </p:txBody>
      </p:sp>
      <p:sp>
        <p:nvSpPr>
          <p:cNvPr id="7" name="Téglalap 6"/>
          <p:cNvSpPr/>
          <p:nvPr/>
        </p:nvSpPr>
        <p:spPr>
          <a:xfrm>
            <a:off x="465823" y="6320719"/>
            <a:ext cx="530045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altLang="hu-HU" sz="1400" b="1" dirty="0">
                <a:latin typeface="Franklin Gothic Medium (Szövegtörzs)"/>
                <a:cs typeface="Times New Roman" pitchFamily="18" charset="0"/>
              </a:rPr>
              <a:t>Támogatási kérelmek </a:t>
            </a:r>
            <a:r>
              <a:rPr lang="hu-HU" altLang="hu-HU" sz="1400" b="1" dirty="0" smtClean="0">
                <a:latin typeface="Franklin Gothic Medium (Szövegtörzs)"/>
                <a:cs typeface="Times New Roman" pitchFamily="18" charset="0"/>
              </a:rPr>
              <a:t>benyújtásának második szakasza: </a:t>
            </a:r>
          </a:p>
        </p:txBody>
      </p:sp>
      <p:sp>
        <p:nvSpPr>
          <p:cNvPr id="18" name="Téglalap 17"/>
          <p:cNvSpPr/>
          <p:nvPr/>
        </p:nvSpPr>
        <p:spPr>
          <a:xfrm>
            <a:off x="5320794" y="6332594"/>
            <a:ext cx="413126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2016. szeptember 24. – 2017. március 3.</a:t>
            </a:r>
            <a:endParaRPr lang="hu-HU" sz="1400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4" name="Szövegdoboz 13"/>
          <p:cNvSpPr txBox="1"/>
          <p:nvPr/>
        </p:nvSpPr>
        <p:spPr>
          <a:xfrm>
            <a:off x="4573963" y="560973"/>
            <a:ext cx="11923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Keretösszeg:</a:t>
            </a:r>
          </a:p>
          <a:p>
            <a:pPr algn="ctr"/>
            <a:r>
              <a:rPr lang="hu-HU" b="1" dirty="0" smtClean="0"/>
              <a:t>5 Mrd Ft</a:t>
            </a:r>
            <a:endParaRPr lang="hu-HU" b="1" dirty="0"/>
          </a:p>
        </p:txBody>
      </p:sp>
      <p:sp>
        <p:nvSpPr>
          <p:cNvPr id="15" name="Lekerekített téglalap 14"/>
          <p:cNvSpPr/>
          <p:nvPr/>
        </p:nvSpPr>
        <p:spPr>
          <a:xfrm>
            <a:off x="6578662" y="5340887"/>
            <a:ext cx="1947195" cy="97983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Szövegdoboz 15"/>
          <p:cNvSpPr txBox="1"/>
          <p:nvPr/>
        </p:nvSpPr>
        <p:spPr>
          <a:xfrm flipH="1">
            <a:off x="6645940" y="5316931"/>
            <a:ext cx="181263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b="1" dirty="0" smtClean="0">
                <a:latin typeface="Franklin Gothic Medium (Szövegtörzs)"/>
              </a:rPr>
              <a:t>Csongrád megyei igénylés:</a:t>
            </a:r>
          </a:p>
          <a:p>
            <a:pPr algn="ctr"/>
            <a:r>
              <a:rPr lang="hu-HU" b="1" dirty="0" smtClean="0">
                <a:latin typeface="Franklin Gothic Medium (Szövegtörzs)"/>
              </a:rPr>
              <a:t>0,61 Mrd Ft</a:t>
            </a:r>
          </a:p>
          <a:p>
            <a:pPr algn="ctr"/>
            <a:r>
              <a:rPr lang="hu-HU" sz="1400" b="1" dirty="0" smtClean="0">
                <a:latin typeface="Franklin Gothic Medium (Szövegtörzs)"/>
              </a:rPr>
              <a:t>130 db TK</a:t>
            </a:r>
            <a:endParaRPr lang="hu-HU" sz="1400" b="1" dirty="0">
              <a:latin typeface="Franklin Gothic Medium (Szövegtörzs)"/>
            </a:endParaRPr>
          </a:p>
        </p:txBody>
      </p:sp>
    </p:spTree>
    <p:extLst>
      <p:ext uri="{BB962C8B-B14F-4D97-AF65-F5344CB8AC3E}">
        <p14:creationId xmlns:p14="http://schemas.microsoft.com/office/powerpoint/2010/main" val="253982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 számának hely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129858637"/>
              </p:ext>
            </p:extLst>
          </p:nvPr>
        </p:nvGraphicFramePr>
        <p:xfrm>
          <a:off x="107504" y="1556792"/>
          <a:ext cx="8878075" cy="5200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Téglalap 11"/>
          <p:cNvSpPr/>
          <p:nvPr/>
        </p:nvSpPr>
        <p:spPr>
          <a:xfrm>
            <a:off x="156816" y="1844824"/>
            <a:ext cx="3312368" cy="17081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hu-HU" altLang="hu-HU" sz="1600" b="1" u="sng" dirty="0" smtClean="0">
                <a:solidFill>
                  <a:prstClr val="black"/>
                </a:solidFill>
                <a:latin typeface="Franklin Gothic Medium (Szövegtörzs)"/>
                <a:cs typeface="Times New Roman" pitchFamily="18" charset="0"/>
              </a:rPr>
              <a:t>Támogatható tevékenységek:</a:t>
            </a:r>
          </a:p>
          <a:p>
            <a:pPr marL="177800" indent="-1778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altLang="hu-HU" sz="1400" dirty="0" smtClean="0">
                <a:solidFill>
                  <a:prstClr val="black"/>
                </a:solidFill>
                <a:latin typeface="Franklin Gothic Medium (Szövegtörzs)"/>
                <a:cs typeface="Times New Roman" pitchFamily="18" charset="0"/>
              </a:rPr>
              <a:t>jégesőkár </a:t>
            </a:r>
            <a:r>
              <a:rPr lang="hu-HU" altLang="hu-HU" sz="1400" dirty="0">
                <a:solidFill>
                  <a:prstClr val="black"/>
                </a:solidFill>
                <a:latin typeface="Franklin Gothic Medium (Szövegtörzs)"/>
                <a:cs typeface="Times New Roman" pitchFamily="18" charset="0"/>
              </a:rPr>
              <a:t>megelőzését szolgáló eszköz, </a:t>
            </a:r>
            <a:r>
              <a:rPr lang="hu-HU" altLang="hu-HU" sz="1400" dirty="0" smtClean="0">
                <a:solidFill>
                  <a:prstClr val="black"/>
                </a:solidFill>
                <a:latin typeface="Franklin Gothic Medium (Szövegtörzs)"/>
                <a:cs typeface="Times New Roman" pitchFamily="18" charset="0"/>
              </a:rPr>
              <a:t>berendezés beszerzése</a:t>
            </a:r>
          </a:p>
          <a:p>
            <a:pPr marL="177800" indent="-1778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altLang="hu-HU" sz="1400" dirty="0" smtClean="0">
                <a:solidFill>
                  <a:prstClr val="black"/>
                </a:solidFill>
                <a:latin typeface="Franklin Gothic Medium (Szövegtörzs)"/>
                <a:cs typeface="Times New Roman" pitchFamily="18" charset="0"/>
              </a:rPr>
              <a:t>mezőgazdasági esőkár megelőzését </a:t>
            </a:r>
            <a:r>
              <a:rPr lang="hu-HU" altLang="hu-HU" sz="1400" dirty="0">
                <a:solidFill>
                  <a:prstClr val="black"/>
                </a:solidFill>
                <a:latin typeface="Franklin Gothic Medium (Szövegtörzs)"/>
                <a:cs typeface="Times New Roman" pitchFamily="18" charset="0"/>
              </a:rPr>
              <a:t>szolgáló technológia </a:t>
            </a:r>
            <a:r>
              <a:rPr lang="hu-HU" altLang="hu-HU" sz="1400" dirty="0" smtClean="0">
                <a:solidFill>
                  <a:prstClr val="black"/>
                </a:solidFill>
                <a:latin typeface="Franklin Gothic Medium (Szövegtörzs)"/>
                <a:cs typeface="Times New Roman" pitchFamily="18" charset="0"/>
              </a:rPr>
              <a:t>kialakítása</a:t>
            </a:r>
          </a:p>
          <a:p>
            <a:pPr marL="177800" indent="-1778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altLang="hu-HU" sz="1400" dirty="0" smtClean="0">
                <a:solidFill>
                  <a:prstClr val="black"/>
                </a:solidFill>
                <a:latin typeface="Franklin Gothic Medium (Szövegtörzs)"/>
                <a:cs typeface="Times New Roman" pitchFamily="18" charset="0"/>
              </a:rPr>
              <a:t>tavaszi </a:t>
            </a:r>
            <a:r>
              <a:rPr lang="hu-HU" altLang="hu-HU" sz="1400" dirty="0">
                <a:solidFill>
                  <a:prstClr val="black"/>
                </a:solidFill>
                <a:latin typeface="Franklin Gothic Medium (Szövegtörzs)"/>
                <a:cs typeface="Times New Roman" pitchFamily="18" charset="0"/>
              </a:rPr>
              <a:t>fagykár megelőzését szolgáló eszköz, </a:t>
            </a:r>
            <a:r>
              <a:rPr lang="hu-HU" altLang="hu-HU" sz="1400" dirty="0" smtClean="0">
                <a:solidFill>
                  <a:prstClr val="black"/>
                </a:solidFill>
                <a:latin typeface="Franklin Gothic Medium (Szövegtörzs)"/>
                <a:cs typeface="Times New Roman" pitchFamily="18" charset="0"/>
              </a:rPr>
              <a:t>berendezés beszerzése</a:t>
            </a:r>
            <a:endParaRPr lang="hu-HU" altLang="hu-HU" sz="1400" dirty="0">
              <a:solidFill>
                <a:prstClr val="black"/>
              </a:solidFill>
              <a:latin typeface="Franklin Gothic Medium (Szövegtörzs)"/>
              <a:cs typeface="Times New Roman" pitchFamily="18" charset="0"/>
            </a:endParaRPr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0" y="836712"/>
            <a:ext cx="7272808" cy="707886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 anchorCtr="0">
            <a:spAutoFit/>
          </a:bodyPr>
          <a:lstStyle>
            <a:defPPr>
              <a:defRPr lang="hu-HU"/>
            </a:defPPr>
            <a:lvl1pPr algn="ctr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algn="r" fontAlgn="base">
              <a:spcBef>
                <a:spcPct val="0"/>
              </a:spcBef>
              <a:spcAft>
                <a:spcPct val="0"/>
              </a:spcAft>
              <a:defRPr sz="3600" b="1"/>
            </a:lvl2pPr>
            <a:lvl3pPr algn="r" fontAlgn="base">
              <a:spcBef>
                <a:spcPct val="0"/>
              </a:spcBef>
              <a:spcAft>
                <a:spcPct val="0"/>
              </a:spcAft>
              <a:defRPr sz="3600" b="1"/>
            </a:lvl3pPr>
            <a:lvl4pPr algn="r" fontAlgn="base">
              <a:spcBef>
                <a:spcPct val="0"/>
              </a:spcBef>
              <a:spcAft>
                <a:spcPct val="0"/>
              </a:spcAft>
              <a:defRPr sz="3600" b="1"/>
            </a:lvl4pPr>
            <a:lvl5pPr algn="r" fontAlgn="base">
              <a:spcBef>
                <a:spcPct val="0"/>
              </a:spcBef>
              <a:spcAft>
                <a:spcPct val="0"/>
              </a:spcAft>
              <a:defRPr sz="3600" b="1"/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3600" b="1"/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3600" b="1"/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3600" b="1"/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3600" b="1"/>
            </a:lvl9pPr>
          </a:lstStyle>
          <a:p>
            <a:pPr algn="l"/>
            <a:r>
              <a:rPr lang="hu-HU" altLang="hu-HU" sz="2000" dirty="0">
                <a:solidFill>
                  <a:prstClr val="white"/>
                </a:solidFill>
                <a:latin typeface="Franklin Gothic Medium (Szövegtörzs)"/>
              </a:rPr>
              <a:t>Éghajlatváltozáshoz kapcsolódó és időjárási kockázatok megelőzését szolgáló beruházások támogatása</a:t>
            </a:r>
            <a:endParaRPr altLang="hu-HU" sz="2000" dirty="0">
              <a:solidFill>
                <a:prstClr val="white"/>
              </a:solidFill>
              <a:latin typeface="Franklin Gothic Medium (Szövegtörzs)"/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4255682" y="3287181"/>
            <a:ext cx="33123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hu-HU" altLang="hu-HU" b="1" u="sng" dirty="0" smtClean="0">
              <a:solidFill>
                <a:prstClr val="black"/>
              </a:solidFill>
              <a:latin typeface="Franklin Gothic Medium (Szövegtörzs)"/>
              <a:cs typeface="Times New Roman" pitchFamily="18" charset="0"/>
            </a:endParaRPr>
          </a:p>
          <a:p>
            <a:pPr algn="ctr"/>
            <a:r>
              <a:rPr lang="hu-HU" altLang="hu-HU" b="1" u="sng" dirty="0" smtClean="0">
                <a:solidFill>
                  <a:prstClr val="black"/>
                </a:solidFill>
                <a:latin typeface="Franklin Gothic Medium (Szövegtörzs)"/>
                <a:cs typeface="Times New Roman" pitchFamily="18" charset="0"/>
              </a:rPr>
              <a:t>Támogatási </a:t>
            </a:r>
            <a:r>
              <a:rPr lang="hu-HU" altLang="hu-HU" b="1" u="sng" dirty="0">
                <a:solidFill>
                  <a:prstClr val="black"/>
                </a:solidFill>
                <a:latin typeface="Franklin Gothic Medium (Szövegtörzs)"/>
                <a:cs typeface="Times New Roman" pitchFamily="18" charset="0"/>
              </a:rPr>
              <a:t>intenzitás:</a:t>
            </a:r>
          </a:p>
          <a:p>
            <a:pPr marL="177800" indent="177800" algn="ctr"/>
            <a:r>
              <a:rPr lang="hu-HU" sz="1400" b="1" dirty="0">
                <a:solidFill>
                  <a:prstClr val="black"/>
                </a:solidFill>
                <a:latin typeface="Franklin Gothic Medium (Szövegtörzs)"/>
              </a:rPr>
              <a:t>6</a:t>
            </a:r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0 % -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egyéni projekt </a:t>
            </a:r>
            <a:endParaRPr lang="hu-HU" sz="1400" dirty="0" smtClean="0">
              <a:solidFill>
                <a:prstClr val="black"/>
              </a:solidFill>
              <a:latin typeface="Franklin Gothic Medium (Szövegtörzs)"/>
            </a:endParaRPr>
          </a:p>
          <a:p>
            <a:pPr marL="177800" indent="177800" algn="ctr"/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80 % -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kollektív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projekt</a:t>
            </a:r>
            <a:endParaRPr lang="hu-HU" sz="1400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3" name="Téglalap 2"/>
          <p:cNvSpPr/>
          <p:nvPr/>
        </p:nvSpPr>
        <p:spPr>
          <a:xfrm>
            <a:off x="99315" y="515472"/>
            <a:ext cx="389079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A felhívás megjelenése: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2016.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november 8.</a:t>
            </a:r>
            <a:endParaRPr lang="hu-HU" sz="1400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9" name="Téglalap 8"/>
          <p:cNvSpPr/>
          <p:nvPr/>
        </p:nvSpPr>
        <p:spPr>
          <a:xfrm>
            <a:off x="465823" y="6320719"/>
            <a:ext cx="530045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altLang="hu-HU" sz="1400" b="1" dirty="0">
                <a:latin typeface="Franklin Gothic Medium (Szövegtörzs)"/>
                <a:cs typeface="Times New Roman" pitchFamily="18" charset="0"/>
              </a:rPr>
              <a:t>Támogatási kérelmek </a:t>
            </a:r>
            <a:r>
              <a:rPr lang="hu-HU" altLang="hu-HU" sz="1400" b="1" dirty="0" smtClean="0">
                <a:latin typeface="Franklin Gothic Medium (Szövegtörzs)"/>
                <a:cs typeface="Times New Roman" pitchFamily="18" charset="0"/>
              </a:rPr>
              <a:t>benyújtásának első szakasza: </a:t>
            </a:r>
          </a:p>
        </p:txBody>
      </p:sp>
      <p:sp>
        <p:nvSpPr>
          <p:cNvPr id="10" name="Téglalap 9"/>
          <p:cNvSpPr/>
          <p:nvPr/>
        </p:nvSpPr>
        <p:spPr>
          <a:xfrm>
            <a:off x="5012738" y="6320718"/>
            <a:ext cx="413126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2017. január 6. – 2017. február 6.</a:t>
            </a:r>
            <a:endParaRPr lang="hu-HU" sz="1400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6268004" y="941827"/>
            <a:ext cx="2875996" cy="7386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február 8-ig beérkezett kérelmek összesen: 125 db</a:t>
            </a:r>
          </a:p>
          <a:p>
            <a:pPr algn="ctr"/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Támogatási igény: 2,29 Mrd Ft</a:t>
            </a:r>
            <a:endParaRPr lang="hu-HU" sz="14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3" name="Lekerekített téglalap 12"/>
          <p:cNvSpPr/>
          <p:nvPr/>
        </p:nvSpPr>
        <p:spPr>
          <a:xfrm>
            <a:off x="7173055" y="1719072"/>
            <a:ext cx="1947195" cy="97983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Téglalap 13"/>
          <p:cNvSpPr/>
          <p:nvPr/>
        </p:nvSpPr>
        <p:spPr>
          <a:xfrm>
            <a:off x="6887087" y="1716116"/>
            <a:ext cx="249975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Csongrád</a:t>
            </a:r>
          </a:p>
          <a:p>
            <a:pPr lvl="0" algn="ctr"/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 </a:t>
            </a:r>
            <a:r>
              <a:rPr lang="hu-HU" sz="1400" b="1" dirty="0">
                <a:solidFill>
                  <a:prstClr val="black"/>
                </a:solidFill>
                <a:latin typeface="Franklin Gothic Medium (Szövegtörzs)"/>
              </a:rPr>
              <a:t>megyei igénylés:</a:t>
            </a:r>
          </a:p>
          <a:p>
            <a:pPr lvl="0" algn="ctr"/>
            <a:r>
              <a:rPr lang="hu-HU" b="1" dirty="0" smtClean="0">
                <a:solidFill>
                  <a:prstClr val="black"/>
                </a:solidFill>
                <a:latin typeface="Franklin Gothic Medium (Szövegtörzs)"/>
              </a:rPr>
              <a:t>0,06 Mrd </a:t>
            </a:r>
            <a:r>
              <a:rPr lang="hu-HU" b="1" dirty="0">
                <a:solidFill>
                  <a:prstClr val="black"/>
                </a:solidFill>
                <a:latin typeface="Franklin Gothic Medium (Szövegtörzs)"/>
              </a:rPr>
              <a:t>Ft</a:t>
            </a:r>
          </a:p>
          <a:p>
            <a:pPr lvl="0" algn="ctr"/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6 db </a:t>
            </a:r>
            <a:r>
              <a:rPr lang="hu-HU" sz="1400" b="1" dirty="0">
                <a:solidFill>
                  <a:prstClr val="black"/>
                </a:solidFill>
                <a:latin typeface="Franklin Gothic Medium (Szövegtörzs)"/>
              </a:rPr>
              <a:t>TK</a:t>
            </a:r>
          </a:p>
        </p:txBody>
      </p:sp>
      <p:sp>
        <p:nvSpPr>
          <p:cNvPr id="15" name="Lekerekített téglalap 14"/>
          <p:cNvSpPr/>
          <p:nvPr/>
        </p:nvSpPr>
        <p:spPr>
          <a:xfrm>
            <a:off x="5028614" y="4797152"/>
            <a:ext cx="3474277" cy="129614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hu-HU" altLang="hu-HU" sz="1600" b="1" u="sng" dirty="0" smtClean="0">
                <a:solidFill>
                  <a:prstClr val="black"/>
                </a:solidFill>
                <a:latin typeface="Franklin Gothic Medium (Szövegtörzs)"/>
                <a:cs typeface="Times New Roman" pitchFamily="18" charset="0"/>
              </a:rPr>
              <a:t>Kedvezményezett:</a:t>
            </a: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Minden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aktív mezőgazdasági termelő </a:t>
            </a:r>
            <a:r>
              <a:rPr lang="hu-HU" altLang="hu-HU" sz="1400" dirty="0">
                <a:solidFill>
                  <a:prstClr val="black"/>
                </a:solidFill>
                <a:latin typeface="Franklin Gothic Medium (Szövegtörzs)"/>
                <a:cs typeface="Times New Roman" pitchFamily="18" charset="0"/>
              </a:rPr>
              <a:t>(6000 € STÉ, min. 50% mg. </a:t>
            </a:r>
            <a:r>
              <a:rPr lang="hu-HU" altLang="hu-HU" sz="1400" dirty="0" smtClean="0">
                <a:solidFill>
                  <a:prstClr val="black"/>
                </a:solidFill>
                <a:latin typeface="Franklin Gothic Medium (Szövegtörzs)"/>
                <a:cs typeface="Times New Roman" pitchFamily="18" charset="0"/>
              </a:rPr>
              <a:t>árbevétel) </a:t>
            </a:r>
            <a:r>
              <a:rPr lang="hu-HU" altLang="hu-HU" sz="1400" dirty="0">
                <a:solidFill>
                  <a:prstClr val="black"/>
                </a:solidFill>
                <a:latin typeface="Franklin Gothic Medium (Szövegtörzs)"/>
                <a:cs typeface="Times New Roman" pitchFamily="18" charset="0"/>
              </a:rPr>
              <a:t>illetve azok szerveződései</a:t>
            </a:r>
            <a:r>
              <a:rPr lang="hu-HU" altLang="hu-HU" sz="1400" dirty="0" smtClean="0">
                <a:solidFill>
                  <a:prstClr val="black"/>
                </a:solidFill>
                <a:latin typeface="Franklin Gothic Medium (Szövegtörzs)"/>
                <a:cs typeface="Times New Roman" pitchFamily="18" charset="0"/>
              </a:rPr>
              <a:t>.</a:t>
            </a:r>
            <a:endParaRPr lang="hu-HU" altLang="hu-HU" sz="1400" dirty="0">
              <a:solidFill>
                <a:prstClr val="black"/>
              </a:solidFill>
              <a:latin typeface="Franklin Gothic Medium (Szövegtörzs)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5307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Csoportba foglalás 17"/>
          <p:cNvGrpSpPr/>
          <p:nvPr/>
        </p:nvGrpSpPr>
        <p:grpSpPr>
          <a:xfrm>
            <a:off x="3202435" y="1322079"/>
            <a:ext cx="2612762" cy="1793281"/>
            <a:chOff x="2520796" y="3378600"/>
            <a:chExt cx="2612762" cy="1793281"/>
          </a:xfrm>
        </p:grpSpPr>
        <p:sp>
          <p:nvSpPr>
            <p:cNvPr id="19" name="Hatszög 18"/>
            <p:cNvSpPr/>
            <p:nvPr/>
          </p:nvSpPr>
          <p:spPr>
            <a:xfrm rot="5400000">
              <a:off x="2930536" y="2968860"/>
              <a:ext cx="1793281" cy="2612762"/>
            </a:xfrm>
            <a:prstGeom prst="hexagon">
              <a:avLst>
                <a:gd name="adj" fmla="val 25000"/>
                <a:gd name="vf" fmla="val 115470"/>
              </a:avLst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sp>
        <p:sp>
          <p:nvSpPr>
            <p:cNvPr id="20" name="Hatszög 4"/>
            <p:cNvSpPr/>
            <p:nvPr/>
          </p:nvSpPr>
          <p:spPr>
            <a:xfrm>
              <a:off x="2988424" y="3677480"/>
              <a:ext cx="1741842" cy="1195521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u-HU" sz="1400" b="1" kern="1200" dirty="0" smtClean="0">
                  <a:solidFill>
                    <a:schemeClr val="tx1"/>
                  </a:solidFill>
                  <a:latin typeface="Franklin Gothic Medium (Szövegtörzs)"/>
                  <a:ea typeface="Verdana" pitchFamily="34" charset="0"/>
                  <a:cs typeface="Verdana" pitchFamily="34" charset="0"/>
                </a:rPr>
                <a:t>Vissza nem térítendő átalány támogatás, az üzleti tervben vállalt kötelezettségek teljesítésére</a:t>
              </a:r>
              <a:endParaRPr lang="hu-HU" sz="1400" b="1" kern="1200" dirty="0">
                <a:solidFill>
                  <a:schemeClr val="tx1"/>
                </a:solidFill>
                <a:latin typeface="Franklin Gothic Medium (Szövegtörzs)"/>
              </a:endParaRPr>
            </a:p>
          </p:txBody>
        </p:sp>
      </p:grpSp>
      <p:grpSp>
        <p:nvGrpSpPr>
          <p:cNvPr id="15" name="Csoportba foglalás 14"/>
          <p:cNvGrpSpPr/>
          <p:nvPr/>
        </p:nvGrpSpPr>
        <p:grpSpPr>
          <a:xfrm>
            <a:off x="1192164" y="1260109"/>
            <a:ext cx="2396004" cy="1855252"/>
            <a:chOff x="3008828" y="1738098"/>
            <a:chExt cx="2419754" cy="1855252"/>
          </a:xfrm>
        </p:grpSpPr>
        <p:sp>
          <p:nvSpPr>
            <p:cNvPr id="16" name="Hatszög 15"/>
            <p:cNvSpPr/>
            <p:nvPr/>
          </p:nvSpPr>
          <p:spPr>
            <a:xfrm rot="5400000">
              <a:off x="3291079" y="1455847"/>
              <a:ext cx="1855252" cy="2419754"/>
            </a:xfrm>
            <a:prstGeom prst="hexagon">
              <a:avLst>
                <a:gd name="adj" fmla="val 25000"/>
                <a:gd name="vf" fmla="val 115470"/>
              </a:avLst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sp>
        <p:sp>
          <p:nvSpPr>
            <p:cNvPr id="17" name="Hatszög 4"/>
            <p:cNvSpPr/>
            <p:nvPr/>
          </p:nvSpPr>
          <p:spPr>
            <a:xfrm>
              <a:off x="3425854" y="2047307"/>
              <a:ext cx="1613170" cy="1236834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u-HU" sz="1400" b="1" kern="1200" dirty="0" smtClean="0">
                  <a:solidFill>
                    <a:schemeClr val="tx1"/>
                  </a:solidFill>
                  <a:latin typeface="Franklin Gothic Medium (Szövegtörzs)"/>
                  <a:ea typeface="Verdana" pitchFamily="34" charset="0"/>
                  <a:cs typeface="Verdana" pitchFamily="34" charset="0"/>
                </a:rPr>
                <a:t>Üzleti terv benyújtása kötelező</a:t>
              </a:r>
              <a:endParaRPr lang="hu-HU" sz="1400" b="1" kern="1200" dirty="0">
                <a:solidFill>
                  <a:schemeClr val="tx1"/>
                </a:solidFill>
                <a:latin typeface="Franklin Gothic Medium (Szövegtörzs)"/>
              </a:endParaRPr>
            </a:p>
          </p:txBody>
        </p:sp>
      </p:grpSp>
      <p:sp>
        <p:nvSpPr>
          <p:cNvPr id="3" name="Title 3"/>
          <p:cNvSpPr txBox="1">
            <a:spLocks/>
          </p:cNvSpPr>
          <p:nvPr/>
        </p:nvSpPr>
        <p:spPr>
          <a:xfrm>
            <a:off x="134257" y="818401"/>
            <a:ext cx="7272808" cy="707886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 anchorCtr="0">
            <a:spAutoFit/>
          </a:bodyPr>
          <a:lstStyle>
            <a:defPPr>
              <a:defRPr lang="hu-HU"/>
            </a:defPPr>
            <a:lvl1pPr algn="ctr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algn="r" fontAlgn="base">
              <a:spcBef>
                <a:spcPct val="0"/>
              </a:spcBef>
              <a:spcAft>
                <a:spcPct val="0"/>
              </a:spcAft>
              <a:defRPr sz="3600" b="1"/>
            </a:lvl2pPr>
            <a:lvl3pPr algn="r" fontAlgn="base">
              <a:spcBef>
                <a:spcPct val="0"/>
              </a:spcBef>
              <a:spcAft>
                <a:spcPct val="0"/>
              </a:spcAft>
              <a:defRPr sz="3600" b="1"/>
            </a:lvl3pPr>
            <a:lvl4pPr algn="r" fontAlgn="base">
              <a:spcBef>
                <a:spcPct val="0"/>
              </a:spcBef>
              <a:spcAft>
                <a:spcPct val="0"/>
              </a:spcAft>
              <a:defRPr sz="3600" b="1"/>
            </a:lvl4pPr>
            <a:lvl5pPr algn="r" fontAlgn="base">
              <a:spcBef>
                <a:spcPct val="0"/>
              </a:spcBef>
              <a:spcAft>
                <a:spcPct val="0"/>
              </a:spcAft>
              <a:defRPr sz="3600" b="1"/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3600" b="1"/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3600" b="1"/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3600" b="1"/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3600" b="1"/>
            </a:lvl9pPr>
          </a:lstStyle>
          <a:p>
            <a:pPr algn="l"/>
            <a:r>
              <a:rPr lang="hu-HU" altLang="hu-HU" sz="2000" dirty="0">
                <a:solidFill>
                  <a:prstClr val="white"/>
                </a:solidFill>
                <a:latin typeface="Franklin Gothic Medium (Szövegtörzs)"/>
              </a:rPr>
              <a:t>A fiatal mezőgazdasági termelők számára nyújtott induló támogatás</a:t>
            </a:r>
          </a:p>
        </p:txBody>
      </p:sp>
      <p:sp>
        <p:nvSpPr>
          <p:cNvPr id="4" name="Téglalap 3"/>
          <p:cNvSpPr/>
          <p:nvPr/>
        </p:nvSpPr>
        <p:spPr>
          <a:xfrm>
            <a:off x="110507" y="510624"/>
            <a:ext cx="376551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A felhívás megjelenése: 2016. december 20.</a:t>
            </a:r>
            <a:endParaRPr lang="hu-HU" sz="1400" dirty="0"/>
          </a:p>
        </p:txBody>
      </p:sp>
      <p:sp>
        <p:nvSpPr>
          <p:cNvPr id="7" name="Téglalap 6"/>
          <p:cNvSpPr/>
          <p:nvPr/>
        </p:nvSpPr>
        <p:spPr>
          <a:xfrm>
            <a:off x="3876025" y="3312574"/>
            <a:ext cx="4944898" cy="176994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hu-HU" sz="1800" b="1" u="sng" kern="1200" dirty="0" smtClean="0">
              <a:solidFill>
                <a:srgbClr val="0070C0"/>
              </a:solidFill>
              <a:latin typeface="+mn-lt"/>
              <a:ea typeface="Verdana" pitchFamily="34" charset="0"/>
              <a:cs typeface="Verdana" pitchFamily="34" charset="0"/>
            </a:endParaRPr>
          </a:p>
          <a:p>
            <a:pPr lvl="0" algn="l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u-HU" sz="1600" b="1" u="sng" kern="1200" dirty="0" smtClean="0">
                <a:solidFill>
                  <a:schemeClr val="tx1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A felhívás célja:</a:t>
            </a:r>
          </a:p>
          <a:p>
            <a:pPr lvl="0" algn="l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u-HU" sz="1400" b="0" kern="1200" dirty="0" smtClean="0">
                <a:latin typeface="Franklin Gothic Medium (Szövegtörzs)"/>
                <a:ea typeface="Verdana" pitchFamily="34" charset="0"/>
                <a:cs typeface="Verdana" pitchFamily="34" charset="0"/>
              </a:rPr>
              <a:t>• Generációváltás elősegítése</a:t>
            </a:r>
          </a:p>
          <a:p>
            <a:pPr lvl="0" algn="l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u-HU" sz="1400" b="0" kern="1200" dirty="0" smtClean="0">
                <a:latin typeface="Franklin Gothic Medium (Szövegtörzs)"/>
                <a:ea typeface="Verdana" pitchFamily="34" charset="0"/>
                <a:cs typeface="Verdana" pitchFamily="34" charset="0"/>
              </a:rPr>
              <a:t>• Fejlesztési forrás biztosítása</a:t>
            </a:r>
            <a:endParaRPr lang="hu-HU" sz="1400" b="0" kern="1200" dirty="0">
              <a:latin typeface="Franklin Gothic Medium (Szövegtörzs)"/>
            </a:endParaRPr>
          </a:p>
          <a:p>
            <a:pPr lvl="0" algn="l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u-HU" sz="1400" b="0" kern="1200" dirty="0" smtClean="0">
                <a:latin typeface="Franklin Gothic Medium (Szövegtörzs)"/>
                <a:ea typeface="Verdana" pitchFamily="34" charset="0"/>
                <a:cs typeface="Verdana" pitchFamily="34" charset="0"/>
              </a:rPr>
              <a:t>• Önálló, életképes családi   </a:t>
            </a:r>
          </a:p>
          <a:p>
            <a:pPr lvl="0" algn="l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u-HU" sz="1400" b="0" kern="1200" dirty="0" smtClean="0">
                <a:latin typeface="Franklin Gothic Medium (Szövegtörzs)"/>
                <a:ea typeface="Verdana" pitchFamily="34" charset="0"/>
                <a:cs typeface="Verdana" pitchFamily="34" charset="0"/>
              </a:rPr>
              <a:t>   gazdaság kialakítása</a:t>
            </a:r>
          </a:p>
          <a:p>
            <a:pPr lvl="0" algn="l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hu-HU" sz="1800" b="0" kern="1200" dirty="0" smtClean="0">
              <a:latin typeface="+mn-lt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" name="Téglalap 9"/>
          <p:cNvSpPr/>
          <p:nvPr/>
        </p:nvSpPr>
        <p:spPr>
          <a:xfrm>
            <a:off x="3876025" y="5457751"/>
            <a:ext cx="2266140" cy="99414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spcFirstLastPara="0" vert="horz" wrap="square" lIns="60960" tIns="60960" rIns="60960" bIns="6096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u-HU" sz="1600" b="1" u="sng" kern="1200" dirty="0" smtClean="0">
                <a:solidFill>
                  <a:schemeClr val="tx1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Kötelezettségvállalás időtartama:</a:t>
            </a:r>
          </a:p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u-HU" sz="1400" b="1" u="none" kern="1200" dirty="0" smtClean="0">
                <a:solidFill>
                  <a:srgbClr val="0070C0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 </a:t>
            </a:r>
            <a:r>
              <a:rPr lang="hu-HU" sz="1400" b="0" kern="1200" dirty="0" smtClean="0">
                <a:latin typeface="Franklin Gothic Medium (Szövegtörzs)"/>
                <a:ea typeface="Verdana" pitchFamily="34" charset="0"/>
                <a:cs typeface="Verdana" pitchFamily="34" charset="0"/>
              </a:rPr>
              <a:t>5 év</a:t>
            </a:r>
          </a:p>
        </p:txBody>
      </p:sp>
      <p:sp>
        <p:nvSpPr>
          <p:cNvPr id="11" name="Szövegdoboz 10"/>
          <p:cNvSpPr txBox="1"/>
          <p:nvPr/>
        </p:nvSpPr>
        <p:spPr>
          <a:xfrm>
            <a:off x="472846" y="3325091"/>
            <a:ext cx="3184753" cy="313932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600" b="1" u="sng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Jogosult:</a:t>
            </a:r>
            <a:r>
              <a:rPr lang="hu-HU" sz="1600" b="1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 </a:t>
            </a:r>
          </a:p>
          <a:p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1.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 legfeljebb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40 éves természetes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személy</a:t>
            </a:r>
            <a:endParaRPr lang="hu-HU" sz="1400" dirty="0">
              <a:solidFill>
                <a:prstClr val="black"/>
              </a:solidFill>
              <a:latin typeface="Franklin Gothic Medium (Szövegtörzs)"/>
              <a:ea typeface="Verdana" pitchFamily="34" charset="0"/>
              <a:cs typeface="Verdana" pitchFamily="34" charset="0"/>
            </a:endParaRPr>
          </a:p>
          <a:p>
            <a:pPr marL="171450" indent="-171450">
              <a:buFontTx/>
              <a:buChar char="-"/>
            </a:pP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mezőgazdasági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jellegű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szakismeret</a:t>
            </a:r>
          </a:p>
          <a:p>
            <a:pPr marL="171450" indent="-171450">
              <a:buFontTx/>
              <a:buChar char="-"/>
            </a:pP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12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hónapnál nem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régebbi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mezőgazdasági egyéni vállalkozói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regisztráció</a:t>
            </a:r>
          </a:p>
          <a:p>
            <a:pPr marL="285750" indent="-285750">
              <a:buFontTx/>
              <a:buChar char="-"/>
            </a:pP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legalább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6000,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de legfeljebb</a:t>
            </a:r>
          </a:p>
          <a:p>
            <a:r>
              <a:rPr lang="hu-HU" sz="1400" dirty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     25000 euro STÉ értékű</a:t>
            </a:r>
          </a:p>
          <a:p>
            <a:r>
              <a:rPr lang="hu-HU" sz="1400" dirty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     termelési potenciál megléte</a:t>
            </a:r>
            <a:endParaRPr lang="hu-HU" sz="1400" dirty="0">
              <a:solidFill>
                <a:prstClr val="black"/>
              </a:solidFill>
              <a:latin typeface="Franklin Gothic Medium (Szövegtörzs)"/>
              <a:ea typeface="Verdana" pitchFamily="34" charset="0"/>
              <a:cs typeface="Verdana" pitchFamily="34" charset="0"/>
            </a:endParaRPr>
          </a:p>
          <a:p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2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. jogi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személy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esetén,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annak személyében kizárólagos tulajdonosa és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ügyvezetője</a:t>
            </a:r>
          </a:p>
          <a:p>
            <a:endParaRPr lang="hu-HU" sz="1400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2" name="Szövegdoboz 11"/>
          <p:cNvSpPr txBox="1"/>
          <p:nvPr/>
        </p:nvSpPr>
        <p:spPr>
          <a:xfrm>
            <a:off x="6554783" y="5251566"/>
            <a:ext cx="2266140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600" b="1" u="sng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Támogatás mértéke: </a:t>
            </a:r>
          </a:p>
          <a:p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40 ezer eurónak megfelelő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forintösszeg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(~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12 millió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Ft), két részletben (75%+25%)</a:t>
            </a:r>
            <a:endParaRPr lang="hu-HU" sz="1400" dirty="0">
              <a:solidFill>
                <a:prstClr val="black"/>
              </a:solidFill>
              <a:latin typeface="Franklin Gothic Medium (Szövegtörzs)"/>
              <a:ea typeface="Verdana" pitchFamily="34" charset="0"/>
              <a:cs typeface="Verdana" pitchFamily="34" charset="0"/>
            </a:endParaRPr>
          </a:p>
        </p:txBody>
      </p:sp>
      <p:sp>
        <p:nvSpPr>
          <p:cNvPr id="13" name="Ellipszis 12"/>
          <p:cNvSpPr/>
          <p:nvPr/>
        </p:nvSpPr>
        <p:spPr>
          <a:xfrm>
            <a:off x="7018317" y="938458"/>
            <a:ext cx="1638795" cy="1175657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Szövegdoboz 13"/>
          <p:cNvSpPr txBox="1"/>
          <p:nvPr/>
        </p:nvSpPr>
        <p:spPr>
          <a:xfrm>
            <a:off x="7133643" y="1233899"/>
            <a:ext cx="14081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1400" b="1" dirty="0" smtClean="0"/>
              <a:t>Keretösszeg:</a:t>
            </a:r>
          </a:p>
          <a:p>
            <a:pPr algn="ctr"/>
            <a:r>
              <a:rPr lang="hu-HU" b="1" dirty="0" smtClean="0"/>
              <a:t>37,75 Mrd Ft</a:t>
            </a:r>
            <a:endParaRPr lang="hu-HU" b="1" dirty="0"/>
          </a:p>
        </p:txBody>
      </p:sp>
      <p:sp>
        <p:nvSpPr>
          <p:cNvPr id="21" name="Téglalap 20"/>
          <p:cNvSpPr/>
          <p:nvPr/>
        </p:nvSpPr>
        <p:spPr>
          <a:xfrm>
            <a:off x="299569" y="6516662"/>
            <a:ext cx="530045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altLang="hu-HU" sz="1400" b="1" dirty="0">
                <a:latin typeface="Franklin Gothic Medium (Szövegtörzs)"/>
                <a:cs typeface="Times New Roman" pitchFamily="18" charset="0"/>
              </a:rPr>
              <a:t>Támogatási kérelmek </a:t>
            </a:r>
            <a:r>
              <a:rPr lang="hu-HU" altLang="hu-HU" sz="1400" b="1" dirty="0" smtClean="0">
                <a:latin typeface="Franklin Gothic Medium (Szövegtörzs)"/>
                <a:cs typeface="Times New Roman" pitchFamily="18" charset="0"/>
              </a:rPr>
              <a:t>benyújtásának első szakasza: </a:t>
            </a:r>
          </a:p>
        </p:txBody>
      </p:sp>
      <p:sp>
        <p:nvSpPr>
          <p:cNvPr id="22" name="Téglalap 21"/>
          <p:cNvSpPr/>
          <p:nvPr/>
        </p:nvSpPr>
        <p:spPr>
          <a:xfrm>
            <a:off x="4810183" y="6516661"/>
            <a:ext cx="413126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2017. március 1. – 2017. március 31.</a:t>
            </a:r>
            <a:endParaRPr lang="hu-HU" sz="1400" dirty="0">
              <a:solidFill>
                <a:prstClr val="black"/>
              </a:solidFill>
              <a:latin typeface="Franklin Gothic Medium (Szövegtörzs)"/>
            </a:endParaRPr>
          </a:p>
        </p:txBody>
      </p:sp>
    </p:spTree>
    <p:extLst>
      <p:ext uri="{BB962C8B-B14F-4D97-AF65-F5344CB8AC3E}">
        <p14:creationId xmlns:p14="http://schemas.microsoft.com/office/powerpoint/2010/main" val="946953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zis 4"/>
          <p:cNvSpPr/>
          <p:nvPr/>
        </p:nvSpPr>
        <p:spPr>
          <a:xfrm>
            <a:off x="5766456" y="1003790"/>
            <a:ext cx="2190012" cy="1054838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400" dirty="0" smtClean="0">
                <a:solidFill>
                  <a:schemeClr val="tx1"/>
                </a:solidFill>
                <a:latin typeface="Franklin Gothic Medium (Szövegtörzs)"/>
              </a:rPr>
              <a:t>Keretösszeg:</a:t>
            </a:r>
          </a:p>
          <a:p>
            <a:pPr algn="ctr"/>
            <a:r>
              <a:rPr lang="hu-HU" b="1" dirty="0">
                <a:solidFill>
                  <a:prstClr val="black"/>
                </a:solidFill>
                <a:latin typeface="Franklin Gothic Medium (Szövegtörzs)"/>
              </a:rPr>
              <a:t>5</a:t>
            </a:r>
            <a:r>
              <a:rPr lang="hu-HU" b="1" dirty="0" smtClean="0">
                <a:solidFill>
                  <a:prstClr val="black"/>
                </a:solidFill>
                <a:latin typeface="Franklin Gothic Medium (Szövegtörzs)"/>
              </a:rPr>
              <a:t>0 Mrd Ft</a:t>
            </a:r>
            <a:endParaRPr lang="hu-HU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6" name="Szövegdoboz 5"/>
          <p:cNvSpPr txBox="1"/>
          <p:nvPr/>
        </p:nvSpPr>
        <p:spPr>
          <a:xfrm>
            <a:off x="354210" y="2180146"/>
            <a:ext cx="4229794" cy="452431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sz="2000" b="1" dirty="0">
                <a:solidFill>
                  <a:prstClr val="black"/>
                </a:solidFill>
                <a:latin typeface="Franklin Gothic Medium (Szövegtörzs)"/>
              </a:rPr>
              <a:t>Két </a:t>
            </a:r>
            <a:r>
              <a:rPr lang="hu-HU" sz="2000" b="1" dirty="0" smtClean="0">
                <a:solidFill>
                  <a:prstClr val="black"/>
                </a:solidFill>
                <a:latin typeface="Franklin Gothic Medium (Szövegtörzs)"/>
              </a:rPr>
              <a:t>pályázati felhívás: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u-HU" sz="2000" b="1" dirty="0" smtClean="0">
                <a:solidFill>
                  <a:prstClr val="white">
                    <a:lumMod val="95000"/>
                  </a:prstClr>
                </a:solidFill>
                <a:latin typeface="Franklin Gothic Medium (Szövegtörzs)"/>
              </a:rPr>
              <a:t>I. Nem </a:t>
            </a:r>
            <a:r>
              <a:rPr lang="hu-HU" sz="2000" b="1" dirty="0">
                <a:solidFill>
                  <a:prstClr val="white">
                    <a:lumMod val="95000"/>
                  </a:prstClr>
                </a:solidFill>
                <a:latin typeface="Franklin Gothic Medium (Szövegtörzs)"/>
              </a:rPr>
              <a:t>mezőgazdasági tevékenységek  indításának </a:t>
            </a:r>
            <a:r>
              <a:rPr lang="hu-HU" sz="2000" b="1" dirty="0" smtClean="0">
                <a:solidFill>
                  <a:prstClr val="white">
                    <a:lumMod val="95000"/>
                  </a:prstClr>
                </a:solidFill>
                <a:latin typeface="Franklin Gothic Medium (Szövegtörzs)"/>
              </a:rPr>
              <a:t> támogatása</a:t>
            </a:r>
            <a:r>
              <a:rPr lang="hu-HU" sz="2000" b="1" dirty="0" smtClean="0">
                <a:solidFill>
                  <a:prstClr val="white"/>
                </a:solidFill>
                <a:latin typeface="Franklin Gothic Medium (Szövegtörzs)"/>
              </a:rPr>
              <a:t>: </a:t>
            </a:r>
          </a:p>
          <a:p>
            <a:pPr marL="285750" indent="-285750">
              <a:buFont typeface="Arial" pitchFamily="34" charset="0"/>
              <a:buChar char="•"/>
            </a:pPr>
            <a:endParaRPr lang="hu-HU" dirty="0">
              <a:solidFill>
                <a:prstClr val="white"/>
              </a:solidFill>
              <a:latin typeface="Franklin Gothic Medium (Szövegtörzs)"/>
            </a:endParaRPr>
          </a:p>
          <a:p>
            <a:pPr marL="285750" indent="-285750">
              <a:buFont typeface="Arial" pitchFamily="34" charset="0"/>
              <a:buChar char="•"/>
            </a:pPr>
            <a:endParaRPr lang="hu-HU" dirty="0" smtClean="0">
              <a:solidFill>
                <a:prstClr val="white"/>
              </a:solidFill>
              <a:latin typeface="Franklin Gothic Medium (Szövegtörzs)"/>
            </a:endParaRPr>
          </a:p>
          <a:p>
            <a:pPr marL="285750" indent="-285750">
              <a:buFont typeface="Arial" pitchFamily="34" charset="0"/>
              <a:buChar char="•"/>
            </a:pPr>
            <a:endParaRPr lang="hu-HU" dirty="0">
              <a:solidFill>
                <a:prstClr val="white"/>
              </a:solidFill>
              <a:latin typeface="Franklin Gothic Medium (Szövegtörzs)"/>
            </a:endParaRPr>
          </a:p>
          <a:p>
            <a:pPr marL="285750" indent="-285750">
              <a:buFont typeface="Arial" pitchFamily="34" charset="0"/>
              <a:buChar char="•"/>
            </a:pPr>
            <a:endParaRPr lang="hu-HU" sz="2000" dirty="0" smtClean="0">
              <a:solidFill>
                <a:prstClr val="white"/>
              </a:solidFill>
              <a:latin typeface="Franklin Gothic Medium (Szövegtörzs)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hu-HU" sz="2000" b="1" dirty="0" smtClean="0">
                <a:solidFill>
                  <a:prstClr val="white"/>
                </a:solidFill>
                <a:latin typeface="Franklin Gothic Medium (Szövegtörzs)"/>
              </a:rPr>
              <a:t> II. </a:t>
            </a:r>
            <a:r>
              <a:rPr lang="hu-HU" sz="2000" b="1" dirty="0" smtClean="0">
                <a:solidFill>
                  <a:prstClr val="white">
                    <a:lumMod val="95000"/>
                  </a:prstClr>
                </a:solidFill>
                <a:latin typeface="Franklin Gothic Medium (Szövegtörzs)"/>
              </a:rPr>
              <a:t>Nem </a:t>
            </a:r>
            <a:r>
              <a:rPr lang="hu-HU" sz="2000" b="1" dirty="0">
                <a:solidFill>
                  <a:prstClr val="white">
                    <a:lumMod val="95000"/>
                  </a:prstClr>
                </a:solidFill>
                <a:latin typeface="Franklin Gothic Medium (Szövegtörzs)"/>
              </a:rPr>
              <a:t>mezőgazdasági tevékenységek </a:t>
            </a:r>
            <a:r>
              <a:rPr lang="hu-HU" sz="2000" b="1" dirty="0" smtClean="0">
                <a:solidFill>
                  <a:prstClr val="white"/>
                </a:solidFill>
                <a:latin typeface="Franklin Gothic Medium (Szövegtörzs)"/>
              </a:rPr>
              <a:t>fejlesztésének támogatása: </a:t>
            </a:r>
          </a:p>
          <a:p>
            <a:pPr marL="285750" indent="-285750">
              <a:buFont typeface="Arial" pitchFamily="34" charset="0"/>
              <a:buChar char="•"/>
            </a:pPr>
            <a:endParaRPr lang="hu-HU" sz="2000" b="1" dirty="0" smtClean="0">
              <a:solidFill>
                <a:prstClr val="white"/>
              </a:solidFill>
              <a:latin typeface="Franklin Gothic Medium (Szövegtörzs)"/>
            </a:endParaRPr>
          </a:p>
          <a:p>
            <a:endParaRPr lang="hu-HU" dirty="0" smtClean="0">
              <a:solidFill>
                <a:prstClr val="white"/>
              </a:solidFill>
              <a:latin typeface="Franklin Gothic Medium (Szövegtörzs)"/>
            </a:endParaRPr>
          </a:p>
          <a:p>
            <a:pPr marL="285750" indent="-285750">
              <a:buFont typeface="Arial" pitchFamily="34" charset="0"/>
              <a:buChar char="•"/>
            </a:pPr>
            <a:endParaRPr lang="hu-HU" dirty="0">
              <a:solidFill>
                <a:prstClr val="white"/>
              </a:solidFill>
              <a:latin typeface="Franklin Gothic Medium (Szövegtörzs)"/>
            </a:endParaRPr>
          </a:p>
          <a:p>
            <a:pPr marL="285750" indent="-285750">
              <a:buFont typeface="Arial" pitchFamily="34" charset="0"/>
              <a:buChar char="•"/>
            </a:pPr>
            <a:endParaRPr lang="hu-HU" dirty="0" smtClean="0">
              <a:solidFill>
                <a:prstClr val="white"/>
              </a:solidFill>
              <a:latin typeface="Franklin Gothic Medium (Szövegtörzs)"/>
            </a:endParaRPr>
          </a:p>
        </p:txBody>
      </p:sp>
      <p:sp>
        <p:nvSpPr>
          <p:cNvPr id="17" name="Ellipszis 16"/>
          <p:cNvSpPr/>
          <p:nvPr/>
        </p:nvSpPr>
        <p:spPr>
          <a:xfrm>
            <a:off x="683568" y="3555133"/>
            <a:ext cx="3317999" cy="684366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endParaRPr lang="hu-HU" b="1" dirty="0">
              <a:solidFill>
                <a:prstClr val="black"/>
              </a:solidFill>
              <a:latin typeface="Franklin Gothic Medium" pitchFamily="34" charset="0"/>
            </a:endParaRPr>
          </a:p>
        </p:txBody>
      </p:sp>
      <p:sp>
        <p:nvSpPr>
          <p:cNvPr id="18" name="Ellipszis 17"/>
          <p:cNvSpPr/>
          <p:nvPr/>
        </p:nvSpPr>
        <p:spPr>
          <a:xfrm>
            <a:off x="815938" y="5524373"/>
            <a:ext cx="3306338" cy="70780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endParaRPr lang="hu-HU" b="1" dirty="0">
              <a:solidFill>
                <a:prstClr val="black"/>
              </a:solidFill>
              <a:latin typeface="Franklin Gothic Medium" pitchFamily="34" charset="0"/>
            </a:endParaRPr>
          </a:p>
        </p:txBody>
      </p:sp>
      <p:sp>
        <p:nvSpPr>
          <p:cNvPr id="19" name="Szövegdoboz 18"/>
          <p:cNvSpPr txBox="1"/>
          <p:nvPr/>
        </p:nvSpPr>
        <p:spPr>
          <a:xfrm>
            <a:off x="1425489" y="3681872"/>
            <a:ext cx="183415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200" b="1" dirty="0" smtClean="0">
                <a:solidFill>
                  <a:prstClr val="black"/>
                </a:solidFill>
                <a:latin typeface="Franklin Gothic Medium (Szövegtörzs)"/>
              </a:rPr>
              <a:t>13,85 Mrd Ft</a:t>
            </a:r>
            <a:endParaRPr lang="hu-HU" sz="22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20" name="Szövegdoboz 19"/>
          <p:cNvSpPr txBox="1"/>
          <p:nvPr/>
        </p:nvSpPr>
        <p:spPr>
          <a:xfrm>
            <a:off x="1630576" y="5704393"/>
            <a:ext cx="167706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200" b="1" dirty="0" smtClean="0">
                <a:solidFill>
                  <a:prstClr val="black"/>
                </a:solidFill>
                <a:latin typeface="Franklin Gothic Medium (Szövegtörzs)"/>
              </a:rPr>
              <a:t>35,9 Mrd Ft</a:t>
            </a:r>
            <a:endParaRPr lang="hu-HU" sz="22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5" name="Szövegdoboz 14"/>
          <p:cNvSpPr txBox="1"/>
          <p:nvPr/>
        </p:nvSpPr>
        <p:spPr>
          <a:xfrm>
            <a:off x="-5948" y="530176"/>
            <a:ext cx="6162124" cy="11079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sz="2200" b="1" dirty="0" smtClean="0">
                <a:solidFill>
                  <a:schemeClr val="bg1"/>
                </a:solidFill>
                <a:latin typeface="Franklin Gothic Medium (Szövegtörzs)"/>
              </a:rPr>
              <a:t>Nem mezőgazdasági tevékenységek  indításának  (I.) és fejlesztésének (II.) támogatása :</a:t>
            </a:r>
            <a:endParaRPr lang="hu-HU" sz="2200" b="1" dirty="0">
              <a:solidFill>
                <a:schemeClr val="bg1"/>
              </a:solidFill>
              <a:latin typeface="Franklin Gothic Medium (Szövegtörzs)"/>
            </a:endParaRPr>
          </a:p>
        </p:txBody>
      </p:sp>
      <p:sp>
        <p:nvSpPr>
          <p:cNvPr id="2" name="Téglalap 1"/>
          <p:cNvSpPr/>
          <p:nvPr/>
        </p:nvSpPr>
        <p:spPr>
          <a:xfrm>
            <a:off x="1207161" y="1656926"/>
            <a:ext cx="400751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Az </a:t>
            </a:r>
            <a:r>
              <a:rPr lang="hu-HU" sz="1400" dirty="0" smtClean="0">
                <a:latin typeface="Franklin Gothic Medium (Szövegtörzs)"/>
              </a:rPr>
              <a:t>I. felhívás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megjelenése: 2016. augusztus 25.</a:t>
            </a:r>
          </a:p>
          <a:p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A II. felhívás megjelenése: 2016. december 28.</a:t>
            </a:r>
          </a:p>
        </p:txBody>
      </p:sp>
      <p:sp>
        <p:nvSpPr>
          <p:cNvPr id="11" name="Ellipszis 10"/>
          <p:cNvSpPr/>
          <p:nvPr/>
        </p:nvSpPr>
        <p:spPr>
          <a:xfrm>
            <a:off x="3259645" y="3520447"/>
            <a:ext cx="2150029" cy="1013620"/>
          </a:xfrm>
          <a:prstGeom prst="ellipse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b="1" dirty="0" smtClean="0">
                <a:solidFill>
                  <a:prstClr val="white"/>
                </a:solidFill>
                <a:latin typeface="Franklin Gothic Medium (Szövegtörzs)"/>
              </a:rPr>
              <a:t>Beérkezett:</a:t>
            </a:r>
          </a:p>
          <a:p>
            <a:pPr algn="ctr"/>
            <a:r>
              <a:rPr lang="hu-HU" sz="1600" b="1" dirty="0" smtClean="0">
                <a:solidFill>
                  <a:prstClr val="white"/>
                </a:solidFill>
                <a:latin typeface="Franklin Gothic Medium (Szövegtörzs)"/>
              </a:rPr>
              <a:t>11066 db  </a:t>
            </a:r>
          </a:p>
          <a:p>
            <a:pPr algn="ctr"/>
            <a:r>
              <a:rPr lang="hu-HU" sz="1600" b="1" dirty="0" smtClean="0">
                <a:solidFill>
                  <a:srgbClr val="FFFF00"/>
                </a:solidFill>
                <a:latin typeface="Franklin Gothic Medium (Szövegtörzs)"/>
              </a:rPr>
              <a:t>139,86 Mrd Ft</a:t>
            </a:r>
            <a:endParaRPr lang="hu-HU" sz="16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2" name="Szövegdoboz 11"/>
          <p:cNvSpPr txBox="1"/>
          <p:nvPr/>
        </p:nvSpPr>
        <p:spPr>
          <a:xfrm>
            <a:off x="3492093" y="2224878"/>
            <a:ext cx="1452577" cy="353943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hu-HU" sz="1700" b="1" dirty="0" smtClean="0"/>
              <a:t>Felfüggesztés!</a:t>
            </a:r>
            <a:endParaRPr lang="hu-HU" sz="1700" b="1" dirty="0"/>
          </a:p>
        </p:txBody>
      </p:sp>
      <p:sp>
        <p:nvSpPr>
          <p:cNvPr id="13" name="Szövegdoboz 12"/>
          <p:cNvSpPr txBox="1"/>
          <p:nvPr/>
        </p:nvSpPr>
        <p:spPr>
          <a:xfrm>
            <a:off x="5099047" y="4868883"/>
            <a:ext cx="4010315" cy="183557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hu-HU" b="1" dirty="0">
              <a:solidFill>
                <a:prstClr val="white"/>
              </a:solidFill>
              <a:latin typeface="Franklin Gothic Medium (Szövegtörzs)"/>
            </a:endParaRPr>
          </a:p>
        </p:txBody>
      </p:sp>
      <p:sp>
        <p:nvSpPr>
          <p:cNvPr id="3" name="Szövegdoboz 2"/>
          <p:cNvSpPr txBox="1"/>
          <p:nvPr/>
        </p:nvSpPr>
        <p:spPr>
          <a:xfrm>
            <a:off x="5099049" y="2224878"/>
            <a:ext cx="4010314" cy="16312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b="1" dirty="0" smtClean="0"/>
              <a:t>A </a:t>
            </a:r>
            <a:r>
              <a:rPr lang="hu-HU" b="1" dirty="0"/>
              <a:t>felhívások célja: </a:t>
            </a:r>
            <a:r>
              <a:rPr lang="hu-HU" sz="1600" dirty="0"/>
              <a:t>A vidéki térség mezőgazdasági vállalkozásainak jövedelemstabilizálását, valamint a mezőgazdaságon kívüli vállalkozások elindítását szolgálja </a:t>
            </a:r>
            <a:endParaRPr lang="hu-HU" sz="1600" dirty="0" smtClean="0"/>
          </a:p>
          <a:p>
            <a:endParaRPr lang="hu-HU" dirty="0"/>
          </a:p>
        </p:txBody>
      </p:sp>
      <p:sp>
        <p:nvSpPr>
          <p:cNvPr id="4" name="Szövegdoboz 3"/>
          <p:cNvSpPr txBox="1"/>
          <p:nvPr/>
        </p:nvSpPr>
        <p:spPr>
          <a:xfrm>
            <a:off x="5153793" y="4839390"/>
            <a:ext cx="3955570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Igényelhető támogatás:</a:t>
            </a:r>
          </a:p>
          <a:p>
            <a:r>
              <a:rPr lang="hu-HU" dirty="0" smtClean="0"/>
              <a:t>I. </a:t>
            </a:r>
            <a:r>
              <a:rPr lang="hu-HU" sz="1600" dirty="0" smtClean="0"/>
              <a:t>pályázat</a:t>
            </a:r>
            <a:r>
              <a:rPr lang="hu-HU" sz="1600" dirty="0"/>
              <a:t>: </a:t>
            </a:r>
            <a:endParaRPr lang="hu-HU" sz="1600" dirty="0" smtClean="0"/>
          </a:p>
          <a:p>
            <a:r>
              <a:rPr lang="hu-HU" sz="1600" dirty="0" err="1" smtClean="0"/>
              <a:t>max</a:t>
            </a:r>
            <a:r>
              <a:rPr lang="hu-HU" sz="1600" dirty="0" smtClean="0"/>
              <a:t>. </a:t>
            </a:r>
            <a:r>
              <a:rPr lang="hu-HU" sz="1600" dirty="0"/>
              <a:t>40.000 eurónak megfelelő </a:t>
            </a:r>
            <a:r>
              <a:rPr lang="hu-HU" sz="1600" dirty="0" smtClean="0"/>
              <a:t>forintösszeg</a:t>
            </a:r>
          </a:p>
          <a:p>
            <a:endParaRPr lang="hu-HU" sz="1600" dirty="0"/>
          </a:p>
          <a:p>
            <a:r>
              <a:rPr lang="hu-HU" sz="1600" dirty="0" smtClean="0"/>
              <a:t>II. pályázat:</a:t>
            </a:r>
          </a:p>
          <a:p>
            <a:r>
              <a:rPr lang="hu-HU" sz="1600" dirty="0" err="1"/>
              <a:t>m</a:t>
            </a:r>
            <a:r>
              <a:rPr lang="hu-HU" sz="1600" dirty="0" err="1" smtClean="0"/>
              <a:t>ax</a:t>
            </a:r>
            <a:r>
              <a:rPr lang="hu-HU" sz="1600" dirty="0"/>
              <a:t>. 160 000 eurónak megfelelő forintösszeg</a:t>
            </a:r>
          </a:p>
        </p:txBody>
      </p:sp>
      <p:sp>
        <p:nvSpPr>
          <p:cNvPr id="16" name="Téglalap 15"/>
          <p:cNvSpPr/>
          <p:nvPr/>
        </p:nvSpPr>
        <p:spPr>
          <a:xfrm>
            <a:off x="282960" y="6232176"/>
            <a:ext cx="335088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altLang="hu-HU" sz="1400" b="1" dirty="0">
                <a:solidFill>
                  <a:schemeClr val="bg1"/>
                </a:solidFill>
                <a:latin typeface="Franklin Gothic Medium (Szövegtörzs)"/>
                <a:cs typeface="Times New Roman" pitchFamily="18" charset="0"/>
              </a:rPr>
              <a:t>Támogatási kérelmek </a:t>
            </a:r>
            <a:r>
              <a:rPr lang="hu-HU" altLang="hu-HU" sz="1400" b="1" dirty="0" smtClean="0">
                <a:solidFill>
                  <a:schemeClr val="bg1"/>
                </a:solidFill>
                <a:latin typeface="Franklin Gothic Medium (Szövegtörzs)"/>
                <a:cs typeface="Times New Roman" pitchFamily="18" charset="0"/>
              </a:rPr>
              <a:t>benyújtásának</a:t>
            </a:r>
          </a:p>
          <a:p>
            <a:r>
              <a:rPr lang="hu-HU" altLang="hu-HU" sz="1400" b="1" dirty="0" smtClean="0">
                <a:solidFill>
                  <a:schemeClr val="bg1"/>
                </a:solidFill>
                <a:latin typeface="Franklin Gothic Medium (Szövegtörzs)"/>
                <a:cs typeface="Times New Roman" pitchFamily="18" charset="0"/>
              </a:rPr>
              <a:t> első szakasza: </a:t>
            </a:r>
          </a:p>
        </p:txBody>
      </p:sp>
      <p:sp>
        <p:nvSpPr>
          <p:cNvPr id="21" name="Téglalap 20"/>
          <p:cNvSpPr/>
          <p:nvPr/>
        </p:nvSpPr>
        <p:spPr>
          <a:xfrm>
            <a:off x="1635194" y="6432309"/>
            <a:ext cx="294881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1400" dirty="0" smtClean="0">
                <a:solidFill>
                  <a:schemeClr val="bg1"/>
                </a:solidFill>
                <a:latin typeface="Franklin Gothic Medium (Szövegtörzs)"/>
              </a:rPr>
              <a:t>2017. </a:t>
            </a:r>
            <a:r>
              <a:rPr lang="hu-HU" sz="1400" dirty="0">
                <a:solidFill>
                  <a:schemeClr val="bg1"/>
                </a:solidFill>
                <a:latin typeface="Franklin Gothic Medium (Szövegtörzs)"/>
              </a:rPr>
              <a:t>á</a:t>
            </a:r>
            <a:r>
              <a:rPr lang="hu-HU" sz="1400" smtClean="0">
                <a:solidFill>
                  <a:schemeClr val="bg1"/>
                </a:solidFill>
                <a:latin typeface="Franklin Gothic Medium (Szövegtörzs)"/>
              </a:rPr>
              <a:t>prilis </a:t>
            </a:r>
            <a:r>
              <a:rPr lang="hu-HU" sz="1400" dirty="0" smtClean="0">
                <a:solidFill>
                  <a:schemeClr val="bg1"/>
                </a:solidFill>
                <a:latin typeface="Franklin Gothic Medium (Szövegtörzs)"/>
              </a:rPr>
              <a:t>3. – 2017. május 3.</a:t>
            </a:r>
            <a:endParaRPr lang="hu-HU" sz="1400" dirty="0">
              <a:solidFill>
                <a:schemeClr val="bg1"/>
              </a:solidFill>
              <a:latin typeface="Franklin Gothic Medium (Szövegtörzs)"/>
            </a:endParaRPr>
          </a:p>
        </p:txBody>
      </p:sp>
    </p:spTree>
    <p:extLst>
      <p:ext uri="{BB962C8B-B14F-4D97-AF65-F5344CB8AC3E}">
        <p14:creationId xmlns:p14="http://schemas.microsoft.com/office/powerpoint/2010/main" val="2111699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zis 4"/>
          <p:cNvSpPr/>
          <p:nvPr/>
        </p:nvSpPr>
        <p:spPr>
          <a:xfrm>
            <a:off x="6428998" y="867438"/>
            <a:ext cx="2190012" cy="1054838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400" dirty="0" smtClean="0">
                <a:solidFill>
                  <a:schemeClr val="tx1"/>
                </a:solidFill>
                <a:latin typeface="Franklin Gothic Medium (Szövegtörzs)"/>
              </a:rPr>
              <a:t>Keretösszeg:</a:t>
            </a:r>
          </a:p>
          <a:p>
            <a:pPr algn="ctr"/>
            <a:r>
              <a:rPr lang="hu-HU" b="1" dirty="0" smtClean="0">
                <a:solidFill>
                  <a:prstClr val="black"/>
                </a:solidFill>
                <a:latin typeface="Franklin Gothic Medium (Szövegtörzs)"/>
              </a:rPr>
              <a:t>8,23 Mrd Ft</a:t>
            </a:r>
            <a:endParaRPr lang="hu-HU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3" name="Title 3"/>
          <p:cNvSpPr txBox="1">
            <a:spLocks/>
          </p:cNvSpPr>
          <p:nvPr/>
        </p:nvSpPr>
        <p:spPr>
          <a:xfrm>
            <a:off x="0" y="787624"/>
            <a:ext cx="6812808" cy="769441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 anchorCtr="0">
            <a:spAutoFit/>
          </a:bodyPr>
          <a:lstStyle>
            <a:defPPr>
              <a:defRPr lang="hu-HU"/>
            </a:defPPr>
            <a:lvl1pPr algn="ctr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algn="r" fontAlgn="base">
              <a:spcBef>
                <a:spcPct val="0"/>
              </a:spcBef>
              <a:spcAft>
                <a:spcPct val="0"/>
              </a:spcAft>
              <a:defRPr sz="3600" b="1"/>
            </a:lvl2pPr>
            <a:lvl3pPr algn="r" fontAlgn="base">
              <a:spcBef>
                <a:spcPct val="0"/>
              </a:spcBef>
              <a:spcAft>
                <a:spcPct val="0"/>
              </a:spcAft>
              <a:defRPr sz="3600" b="1"/>
            </a:lvl3pPr>
            <a:lvl4pPr algn="r" fontAlgn="base">
              <a:spcBef>
                <a:spcPct val="0"/>
              </a:spcBef>
              <a:spcAft>
                <a:spcPct val="0"/>
              </a:spcAft>
              <a:defRPr sz="3600" b="1"/>
            </a:lvl4pPr>
            <a:lvl5pPr algn="r" fontAlgn="base">
              <a:spcBef>
                <a:spcPct val="0"/>
              </a:spcBef>
              <a:spcAft>
                <a:spcPct val="0"/>
              </a:spcAft>
              <a:defRPr sz="3600" b="1"/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3600" b="1"/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3600" b="1"/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3600" b="1"/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3600" b="1"/>
            </a:lvl9pPr>
          </a:lstStyle>
          <a:p>
            <a:pPr algn="l"/>
            <a:r>
              <a:rPr lang="hu-HU" altLang="hu-HU" sz="2200" dirty="0">
                <a:solidFill>
                  <a:prstClr val="white"/>
                </a:solidFill>
                <a:latin typeface="Franklin Gothic Medium (Szövegtörzs)"/>
              </a:rPr>
              <a:t>Tanyák háztartási léptékű villamos energia és vízellátás, valamint szennyvízkezelési fejlesztései</a:t>
            </a:r>
          </a:p>
        </p:txBody>
      </p:sp>
      <p:sp>
        <p:nvSpPr>
          <p:cNvPr id="2" name="Szövegdoboz 1"/>
          <p:cNvSpPr txBox="1"/>
          <p:nvPr/>
        </p:nvSpPr>
        <p:spPr>
          <a:xfrm>
            <a:off x="1" y="1781301"/>
            <a:ext cx="4346368" cy="123110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600" b="1" u="sng" dirty="0"/>
              <a:t>A felhívás célja</a:t>
            </a:r>
            <a:r>
              <a:rPr lang="hu-HU" sz="1600" b="1" u="sng" dirty="0" smtClean="0"/>
              <a:t>:</a:t>
            </a:r>
          </a:p>
          <a:p>
            <a:r>
              <a:rPr lang="hu-HU" sz="1400" dirty="0" smtClean="0"/>
              <a:t>azon </a:t>
            </a:r>
            <a:r>
              <a:rPr lang="hu-HU" sz="1400" dirty="0"/>
              <a:t>tanyák infrastrukturális ellátottságának fejlesztése, amelyek villamos energia, vízellátási rendszere, vagy szennyvíz kezelése elavult, illetve nem megfelelően, vagy nem került kiépítésre.  </a:t>
            </a:r>
          </a:p>
        </p:txBody>
      </p:sp>
      <p:sp>
        <p:nvSpPr>
          <p:cNvPr id="6" name="Szövegdoboz 5"/>
          <p:cNvSpPr txBox="1"/>
          <p:nvPr/>
        </p:nvSpPr>
        <p:spPr>
          <a:xfrm>
            <a:off x="4503057" y="1781301"/>
            <a:ext cx="4619501" cy="123110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600" b="1" u="sng" dirty="0" smtClean="0"/>
              <a:t>Támogatás mértéke: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/>
              <a:t>természetes személyek legfeljebb 6,2 millió </a:t>
            </a:r>
            <a:r>
              <a:rPr lang="hu-HU" sz="1400" dirty="0" smtClean="0"/>
              <a:t>forint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/>
              <a:t>önkormányzatok </a:t>
            </a:r>
            <a:r>
              <a:rPr lang="hu-HU" sz="1400" dirty="0" smtClean="0"/>
              <a:t>legfeljebb </a:t>
            </a:r>
            <a:r>
              <a:rPr lang="hu-HU" sz="1400" dirty="0"/>
              <a:t>50 millió </a:t>
            </a:r>
            <a:r>
              <a:rPr lang="hu-HU" sz="1400" dirty="0" smtClean="0"/>
              <a:t>forint</a:t>
            </a:r>
          </a:p>
          <a:p>
            <a:r>
              <a:rPr lang="hu-HU" sz="1600" dirty="0"/>
              <a:t> </a:t>
            </a:r>
            <a:r>
              <a:rPr lang="hu-HU" sz="1200" dirty="0"/>
              <a:t>A támogatás maximális mértéke a fejlesztés helye </a:t>
            </a:r>
            <a:r>
              <a:rPr lang="hu-HU" sz="1200" dirty="0" smtClean="0"/>
              <a:t>szerinti településre </a:t>
            </a:r>
            <a:r>
              <a:rPr lang="hu-HU" sz="1200" dirty="0"/>
              <a:t>vonatkozóan változik.</a:t>
            </a:r>
          </a:p>
        </p:txBody>
      </p:sp>
      <p:sp>
        <p:nvSpPr>
          <p:cNvPr id="7" name="Téglalap 6"/>
          <p:cNvSpPr/>
          <p:nvPr/>
        </p:nvSpPr>
        <p:spPr>
          <a:xfrm>
            <a:off x="0" y="3213436"/>
            <a:ext cx="4346368" cy="36009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u-HU" sz="1600" b="1" u="sng" dirty="0"/>
              <a:t>A felhívás keretében az alábbi tevékenységek támogathatóak önállóan:</a:t>
            </a:r>
          </a:p>
          <a:p>
            <a:r>
              <a:rPr lang="hu-HU" sz="1400" dirty="0" smtClean="0"/>
              <a:t>a) háztartási </a:t>
            </a:r>
            <a:r>
              <a:rPr lang="hu-HU" sz="1400" dirty="0"/>
              <a:t>léptékű szigetüzemű, vagy hálózatra kapcsolt villamos energia rendszer kiépítése:</a:t>
            </a:r>
          </a:p>
          <a:p>
            <a:r>
              <a:rPr lang="hu-HU" sz="1400" dirty="0" smtClean="0"/>
              <a:t>– </a:t>
            </a:r>
            <a:r>
              <a:rPr lang="hu-HU" sz="1400" dirty="0"/>
              <a:t>villamosenergia-ellátást biztosító fejlesztés, beleértve a megújuló energiával 	történő fejlesztést.</a:t>
            </a:r>
          </a:p>
          <a:p>
            <a:r>
              <a:rPr lang="hu-HU" sz="1400" dirty="0"/>
              <a:t>b</a:t>
            </a:r>
            <a:r>
              <a:rPr lang="hu-HU" sz="1400" dirty="0" smtClean="0"/>
              <a:t>) háztartási </a:t>
            </a:r>
            <a:r>
              <a:rPr lang="hu-HU" sz="1400" dirty="0"/>
              <a:t>léptékű ivóvízellátást szolgáló rendszer kiépítése:</a:t>
            </a:r>
          </a:p>
          <a:p>
            <a:r>
              <a:rPr lang="hu-HU" sz="1400" dirty="0" smtClean="0"/>
              <a:t>– </a:t>
            </a:r>
            <a:r>
              <a:rPr lang="hu-HU" sz="1400" dirty="0"/>
              <a:t>kútfúrás;</a:t>
            </a:r>
          </a:p>
          <a:p>
            <a:r>
              <a:rPr lang="hu-HU" sz="1400" dirty="0" smtClean="0"/>
              <a:t>– </a:t>
            </a:r>
            <a:r>
              <a:rPr lang="hu-HU" sz="1400" dirty="0"/>
              <a:t>vízbeszerző, vízkezelő, víztározó, vízelosztó, víztisztító létesítmények és 	felépítményei, mely nem haladja meg a napi 50 személy vízellátását;</a:t>
            </a:r>
          </a:p>
          <a:p>
            <a:r>
              <a:rPr lang="hu-HU" sz="1400" dirty="0" smtClean="0"/>
              <a:t>– </a:t>
            </a:r>
            <a:r>
              <a:rPr lang="hu-HU" sz="1400" dirty="0"/>
              <a:t>háztartási törpe-vízmű.</a:t>
            </a:r>
          </a:p>
          <a:p>
            <a:r>
              <a:rPr lang="hu-HU" sz="1400" dirty="0" smtClean="0"/>
              <a:t>c) háztartási </a:t>
            </a:r>
            <a:r>
              <a:rPr lang="hu-HU" sz="1400" dirty="0"/>
              <a:t>léptékű szennyvízkezelést, </a:t>
            </a:r>
            <a:r>
              <a:rPr lang="hu-HU" sz="1400" dirty="0" err="1"/>
              <a:t>-tisztítást</a:t>
            </a:r>
            <a:r>
              <a:rPr lang="hu-HU" sz="1400" dirty="0"/>
              <a:t> szolgáló rendszer kiépítése:</a:t>
            </a:r>
          </a:p>
          <a:p>
            <a:r>
              <a:rPr lang="hu-HU" sz="1400" dirty="0" smtClean="0"/>
              <a:t>– </a:t>
            </a:r>
            <a:r>
              <a:rPr lang="hu-HU" sz="1400" dirty="0"/>
              <a:t>egyedi szennyvízkezelő berendezéssel</a:t>
            </a:r>
            <a:r>
              <a:rPr lang="hu-HU" sz="1400" dirty="0" smtClean="0"/>
              <a:t>.</a:t>
            </a:r>
            <a:endParaRPr lang="hu-HU" sz="1400" dirty="0"/>
          </a:p>
        </p:txBody>
      </p:sp>
      <p:sp>
        <p:nvSpPr>
          <p:cNvPr id="8" name="Téglalap 7"/>
          <p:cNvSpPr/>
          <p:nvPr/>
        </p:nvSpPr>
        <p:spPr>
          <a:xfrm>
            <a:off x="1" y="479847"/>
            <a:ext cx="606235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1400" b="1" dirty="0" smtClean="0"/>
              <a:t>Támogatási kérelmek benyújtása: 2017</a:t>
            </a:r>
            <a:r>
              <a:rPr lang="hu-HU" sz="1400" b="1" dirty="0"/>
              <a:t>. március 31. </a:t>
            </a:r>
            <a:r>
              <a:rPr lang="hu-HU" sz="1400" b="1" dirty="0" smtClean="0"/>
              <a:t>- </a:t>
            </a:r>
            <a:r>
              <a:rPr lang="hu-HU" sz="1400" b="1" dirty="0"/>
              <a:t>2019. április 1. </a:t>
            </a:r>
          </a:p>
        </p:txBody>
      </p:sp>
      <p:sp>
        <p:nvSpPr>
          <p:cNvPr id="9" name="Téglalap 8"/>
          <p:cNvSpPr/>
          <p:nvPr/>
        </p:nvSpPr>
        <p:spPr>
          <a:xfrm>
            <a:off x="4476997" y="3213436"/>
            <a:ext cx="4598060" cy="357020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u-HU" sz="1600" b="1" u="sng" dirty="0"/>
              <a:t>Kiválasztási kritériumok: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/>
              <a:t>A </a:t>
            </a:r>
            <a:r>
              <a:rPr lang="hu-HU" sz="1400" b="1" dirty="0"/>
              <a:t>természetes személyek </a:t>
            </a:r>
            <a:endParaRPr lang="hu-HU" sz="1400" b="1" dirty="0" smtClean="0"/>
          </a:p>
          <a:p>
            <a:pPr marL="285750" indent="-285750">
              <a:buFontTx/>
              <a:buChar char="-"/>
            </a:pPr>
            <a:r>
              <a:rPr lang="hu-HU" sz="1400" dirty="0" smtClean="0"/>
              <a:t>30 pont - fenntartási </a:t>
            </a:r>
            <a:r>
              <a:rPr lang="hu-HU" sz="1400" dirty="0"/>
              <a:t>és üzemeltetési terv minősége </a:t>
            </a:r>
            <a:endParaRPr lang="hu-HU" sz="1400" dirty="0" smtClean="0"/>
          </a:p>
          <a:p>
            <a:pPr marL="285750" indent="-285750">
              <a:buFontTx/>
              <a:buChar char="-"/>
            </a:pPr>
            <a:r>
              <a:rPr lang="hu-HU" sz="1400" dirty="0" smtClean="0"/>
              <a:t>30 pont - az </a:t>
            </a:r>
            <a:r>
              <a:rPr lang="hu-HU" sz="1400" dirty="0"/>
              <a:t>építési-műszaki tervdokumentáció vagy műszaki </a:t>
            </a:r>
            <a:r>
              <a:rPr lang="hu-HU" sz="1400" dirty="0" smtClean="0"/>
              <a:t>leírás</a:t>
            </a:r>
            <a:endParaRPr lang="hu-HU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/>
              <a:t>20 pont </a:t>
            </a:r>
            <a:r>
              <a:rPr lang="hu-HU" sz="1400" dirty="0" smtClean="0"/>
              <a:t>- </a:t>
            </a:r>
            <a:r>
              <a:rPr lang="hu-HU" sz="1400" dirty="0"/>
              <a:t>ha a beruházás a szennyvízkezelési és ivóvíz fejlesztés a 27/2004. (XII. 25.) </a:t>
            </a:r>
            <a:r>
              <a:rPr lang="hu-HU" sz="1400" dirty="0" err="1"/>
              <a:t>KvVM</a:t>
            </a:r>
            <a:r>
              <a:rPr lang="hu-HU" sz="1400" dirty="0"/>
              <a:t> rendeletben felsorolt, a felszín alatti víz állapota szempontjából valamely érzékeny területeken levő települések valamelyikén valósul meg. </a:t>
            </a:r>
            <a:endParaRPr lang="hu-HU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/>
              <a:t>A </a:t>
            </a:r>
            <a:r>
              <a:rPr lang="hu-HU" sz="1400" b="1" dirty="0"/>
              <a:t>települési önkormányzatok </a:t>
            </a:r>
            <a:endParaRPr lang="hu-HU" sz="1400" b="1" dirty="0" smtClean="0"/>
          </a:p>
          <a:p>
            <a:pPr marL="285750" indent="-285750">
              <a:buFontTx/>
              <a:buChar char="-"/>
            </a:pPr>
            <a:r>
              <a:rPr lang="hu-HU" sz="1400" dirty="0" smtClean="0"/>
              <a:t>20 pont – ha 15-nél </a:t>
            </a:r>
            <a:r>
              <a:rPr lang="hu-HU" sz="1400" dirty="0"/>
              <a:t>több tanyát érint a </a:t>
            </a:r>
            <a:r>
              <a:rPr lang="hu-HU" sz="1400" dirty="0" smtClean="0"/>
              <a:t>beruházás</a:t>
            </a:r>
          </a:p>
          <a:p>
            <a:pPr marL="285750" indent="-285750">
              <a:buFontTx/>
              <a:buChar char="-"/>
            </a:pPr>
            <a:r>
              <a:rPr lang="hu-HU" sz="1400" dirty="0" smtClean="0"/>
              <a:t>10 pont – amennyiben </a:t>
            </a:r>
            <a:r>
              <a:rPr lang="hu-HU" sz="1400" dirty="0"/>
              <a:t>az önkormányzat vállalja a megvalósuló fejlesztések működtetéséhez kapcsolódóan karbantartó foglalkoztatását legalább </a:t>
            </a:r>
            <a:r>
              <a:rPr lang="hu-HU" sz="1400" dirty="0" smtClean="0"/>
              <a:t>félállásban</a:t>
            </a:r>
          </a:p>
          <a:p>
            <a:endParaRPr lang="hu-HU" sz="1400" dirty="0"/>
          </a:p>
        </p:txBody>
      </p:sp>
    </p:spTree>
    <p:extLst>
      <p:ext uri="{BB962C8B-B14F-4D97-AF65-F5344CB8AC3E}">
        <p14:creationId xmlns:p14="http://schemas.microsoft.com/office/powerpoint/2010/main" val="400625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llipszis 11"/>
          <p:cNvSpPr/>
          <p:nvPr/>
        </p:nvSpPr>
        <p:spPr>
          <a:xfrm>
            <a:off x="5348183" y="4762889"/>
            <a:ext cx="3700148" cy="1229841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Ellipszis 10"/>
          <p:cNvSpPr/>
          <p:nvPr/>
        </p:nvSpPr>
        <p:spPr>
          <a:xfrm>
            <a:off x="748144" y="3311788"/>
            <a:ext cx="2517569" cy="983718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" name="Ellipszis 4"/>
          <p:cNvSpPr/>
          <p:nvPr/>
        </p:nvSpPr>
        <p:spPr>
          <a:xfrm>
            <a:off x="4350816" y="1029646"/>
            <a:ext cx="2190012" cy="1054838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400" dirty="0" smtClean="0">
                <a:solidFill>
                  <a:schemeClr val="tx1"/>
                </a:solidFill>
                <a:latin typeface="Franklin Gothic Medium (Szövegtörzs)"/>
              </a:rPr>
              <a:t>Keretösszeg:</a:t>
            </a:r>
          </a:p>
          <a:p>
            <a:pPr algn="ctr"/>
            <a:r>
              <a:rPr lang="hu-HU" b="1" dirty="0" smtClean="0">
                <a:solidFill>
                  <a:prstClr val="black"/>
                </a:solidFill>
                <a:latin typeface="Franklin Gothic Medium (Szövegtörzs)"/>
              </a:rPr>
              <a:t>1,8 Mrd Ft</a:t>
            </a:r>
            <a:endParaRPr lang="hu-HU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3" name="Title 3"/>
          <p:cNvSpPr txBox="1">
            <a:spLocks/>
          </p:cNvSpPr>
          <p:nvPr/>
        </p:nvSpPr>
        <p:spPr>
          <a:xfrm>
            <a:off x="0" y="787624"/>
            <a:ext cx="4714504" cy="769441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 anchorCtr="0">
            <a:spAutoFit/>
          </a:bodyPr>
          <a:lstStyle>
            <a:defPPr>
              <a:defRPr lang="hu-HU"/>
            </a:defPPr>
            <a:lvl1pPr algn="ctr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algn="r" fontAlgn="base">
              <a:spcBef>
                <a:spcPct val="0"/>
              </a:spcBef>
              <a:spcAft>
                <a:spcPct val="0"/>
              </a:spcAft>
              <a:defRPr sz="3600" b="1"/>
            </a:lvl2pPr>
            <a:lvl3pPr algn="r" fontAlgn="base">
              <a:spcBef>
                <a:spcPct val="0"/>
              </a:spcBef>
              <a:spcAft>
                <a:spcPct val="0"/>
              </a:spcAft>
              <a:defRPr sz="3600" b="1"/>
            </a:lvl3pPr>
            <a:lvl4pPr algn="r" fontAlgn="base">
              <a:spcBef>
                <a:spcPct val="0"/>
              </a:spcBef>
              <a:spcAft>
                <a:spcPct val="0"/>
              </a:spcAft>
              <a:defRPr sz="3600" b="1"/>
            </a:lvl4pPr>
            <a:lvl5pPr algn="r" fontAlgn="base">
              <a:spcBef>
                <a:spcPct val="0"/>
              </a:spcBef>
              <a:spcAft>
                <a:spcPct val="0"/>
              </a:spcAft>
              <a:defRPr sz="3600" b="1"/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3600" b="1"/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3600" b="1"/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3600" b="1"/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3600" b="1"/>
            </a:lvl9pPr>
          </a:lstStyle>
          <a:p>
            <a:pPr algn="l"/>
            <a:r>
              <a:rPr lang="hu-HU" altLang="hu-HU" sz="2200" dirty="0">
                <a:solidFill>
                  <a:prstClr val="white"/>
                </a:solidFill>
                <a:latin typeface="Franklin Gothic Medium (Szövegtörzs)"/>
              </a:rPr>
              <a:t>Jégesőkár megelőzésére szolgáló </a:t>
            </a:r>
            <a:r>
              <a:rPr lang="hu-HU" altLang="hu-HU" sz="2200" dirty="0" smtClean="0">
                <a:solidFill>
                  <a:prstClr val="white"/>
                </a:solidFill>
                <a:latin typeface="Franklin Gothic Medium (Szövegtörzs)"/>
              </a:rPr>
              <a:t>beruházások támogatása</a:t>
            </a:r>
            <a:endParaRPr lang="hu-HU" altLang="hu-HU" sz="2200" dirty="0">
              <a:solidFill>
                <a:prstClr val="white"/>
              </a:solidFill>
              <a:latin typeface="Franklin Gothic Medium (Szövegtörzs)"/>
            </a:endParaRPr>
          </a:p>
        </p:txBody>
      </p:sp>
      <p:sp>
        <p:nvSpPr>
          <p:cNvPr id="2" name="Szövegdoboz 1"/>
          <p:cNvSpPr txBox="1"/>
          <p:nvPr/>
        </p:nvSpPr>
        <p:spPr>
          <a:xfrm>
            <a:off x="0" y="2112887"/>
            <a:ext cx="5272644" cy="98488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600" b="1" u="sng" dirty="0" smtClean="0"/>
              <a:t>A felhívás célja:</a:t>
            </a:r>
          </a:p>
          <a:p>
            <a:r>
              <a:rPr lang="hu-HU" sz="1400" dirty="0" smtClean="0"/>
              <a:t>jégeső-elhárító </a:t>
            </a:r>
            <a:r>
              <a:rPr lang="hu-HU" sz="1400" dirty="0"/>
              <a:t>rendszer – például talajgenerátoros jégeső-elhárító megoldás – </a:t>
            </a:r>
            <a:r>
              <a:rPr lang="hu-HU" sz="1400" dirty="0" smtClean="0"/>
              <a:t>kialakítása</a:t>
            </a:r>
            <a:r>
              <a:rPr lang="hu-HU" sz="1400" dirty="0"/>
              <a:t>, vagy meglévő rendszer </a:t>
            </a:r>
            <a:r>
              <a:rPr lang="hu-HU" sz="1400" dirty="0" smtClean="0"/>
              <a:t>továbbfejlesztése, felújítása</a:t>
            </a:r>
            <a:endParaRPr lang="hu-HU" sz="1400" dirty="0"/>
          </a:p>
        </p:txBody>
      </p:sp>
      <p:sp>
        <p:nvSpPr>
          <p:cNvPr id="6" name="Téglalap 5"/>
          <p:cNvSpPr/>
          <p:nvPr/>
        </p:nvSpPr>
        <p:spPr>
          <a:xfrm>
            <a:off x="4410191" y="3203483"/>
            <a:ext cx="4572000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hu-HU" sz="1600" b="1" u="sng" dirty="0"/>
              <a:t>A támogatás mértéke, összege:</a:t>
            </a:r>
          </a:p>
          <a:p>
            <a:r>
              <a:rPr lang="hu-HU" sz="1400" dirty="0" smtClean="0"/>
              <a:t>a</a:t>
            </a:r>
            <a:r>
              <a:rPr lang="hu-HU" sz="1400" dirty="0"/>
              <a:t>) Az igényelhető vissza nem térítendő támogatás összege: </a:t>
            </a:r>
            <a:r>
              <a:rPr lang="hu-HU" sz="1400" b="1" dirty="0"/>
              <a:t>maximum 1,8 </a:t>
            </a:r>
            <a:r>
              <a:rPr lang="hu-HU" sz="1400" b="1" dirty="0" smtClean="0"/>
              <a:t>milliárd </a:t>
            </a:r>
            <a:r>
              <a:rPr lang="hu-HU" sz="1400" b="1" dirty="0"/>
              <a:t>forint.</a:t>
            </a:r>
          </a:p>
          <a:p>
            <a:r>
              <a:rPr lang="hu-HU" sz="1400" dirty="0" smtClean="0"/>
              <a:t>b</a:t>
            </a:r>
            <a:r>
              <a:rPr lang="hu-HU" sz="1400" dirty="0"/>
              <a:t>) A támogatás maximális mértéke az összes elszámolható költség </a:t>
            </a:r>
            <a:r>
              <a:rPr lang="hu-HU" sz="1400" b="1" dirty="0"/>
              <a:t>100 százaléka </a:t>
            </a:r>
            <a:r>
              <a:rPr lang="hu-HU" sz="1400" dirty="0"/>
              <a:t>(KMR és nem KMR régióban egyaránt).</a:t>
            </a:r>
          </a:p>
        </p:txBody>
      </p:sp>
      <p:sp>
        <p:nvSpPr>
          <p:cNvPr id="7" name="Téglalap 6"/>
          <p:cNvSpPr/>
          <p:nvPr/>
        </p:nvSpPr>
        <p:spPr>
          <a:xfrm>
            <a:off x="0" y="482503"/>
            <a:ext cx="573464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1400" b="1" dirty="0" smtClean="0"/>
              <a:t>A támogatási kérelmek benyújtása: 2017</a:t>
            </a:r>
            <a:r>
              <a:rPr lang="hu-HU" sz="1400" b="1" dirty="0"/>
              <a:t>. március 14. </a:t>
            </a:r>
            <a:r>
              <a:rPr lang="hu-HU" sz="1400" b="1" dirty="0" smtClean="0"/>
              <a:t>-  </a:t>
            </a:r>
            <a:r>
              <a:rPr lang="hu-HU" sz="1400" b="1" dirty="0"/>
              <a:t>2019. március 13. </a:t>
            </a:r>
          </a:p>
        </p:txBody>
      </p:sp>
      <p:sp>
        <p:nvSpPr>
          <p:cNvPr id="8" name="Téglalap 7"/>
          <p:cNvSpPr/>
          <p:nvPr/>
        </p:nvSpPr>
        <p:spPr>
          <a:xfrm>
            <a:off x="71252" y="4531425"/>
            <a:ext cx="5201392" cy="206210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u-HU" sz="1600" b="1" u="sng" dirty="0"/>
              <a:t>Kiválasztási kritériumok: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/>
              <a:t>55 pont – üzleti </a:t>
            </a:r>
            <a:r>
              <a:rPr lang="hu-HU" sz="1400" dirty="0"/>
              <a:t>terv minősége </a:t>
            </a:r>
            <a:endParaRPr lang="hu-HU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/>
              <a:t>5 pont – ha a </a:t>
            </a:r>
            <a:r>
              <a:rPr lang="hu-HU" sz="1400" dirty="0"/>
              <a:t>tervezett projekt területi kiterjedése </a:t>
            </a:r>
            <a:r>
              <a:rPr lang="hu-HU" sz="1400" dirty="0" smtClean="0"/>
              <a:t>legalább </a:t>
            </a:r>
            <a:r>
              <a:rPr lang="hu-HU" sz="1400" dirty="0"/>
              <a:t>három megyét </a:t>
            </a:r>
            <a:r>
              <a:rPr lang="hu-HU" sz="1400" dirty="0" smtClean="0"/>
              <a:t>érint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/>
              <a:t>15 pont –  ha </a:t>
            </a:r>
            <a:r>
              <a:rPr lang="hu-HU" sz="1400" dirty="0"/>
              <a:t>hat </a:t>
            </a:r>
            <a:r>
              <a:rPr lang="hu-HU" sz="1400" dirty="0" smtClean="0"/>
              <a:t>megyét érint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/>
              <a:t>20 pont - ha </a:t>
            </a:r>
            <a:r>
              <a:rPr lang="hu-HU" sz="1400" dirty="0"/>
              <a:t>tíz </a:t>
            </a:r>
            <a:r>
              <a:rPr lang="hu-HU" sz="1400" dirty="0" smtClean="0"/>
              <a:t>megyét érint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/>
              <a:t>10 pont -  ha </a:t>
            </a:r>
            <a:r>
              <a:rPr lang="hu-HU" sz="1400" dirty="0"/>
              <a:t>a beruházással érintett megyékben jégesőkár igazoltan előfordult 2012 </a:t>
            </a:r>
            <a:r>
              <a:rPr lang="hu-HU" sz="1400" dirty="0" smtClean="0"/>
              <a:t>óta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/>
              <a:t>15 </a:t>
            </a:r>
            <a:r>
              <a:rPr lang="hu-HU" sz="1400" dirty="0"/>
              <a:t>pont </a:t>
            </a:r>
            <a:r>
              <a:rPr lang="hu-HU" sz="1400" dirty="0" smtClean="0"/>
              <a:t>- ha </a:t>
            </a:r>
            <a:r>
              <a:rPr lang="hu-HU" sz="1400" dirty="0"/>
              <a:t>a tervezett projektet közjogi szerv valósítja meg.</a:t>
            </a:r>
          </a:p>
        </p:txBody>
      </p:sp>
      <p:sp>
        <p:nvSpPr>
          <p:cNvPr id="9" name="Téglalap 8"/>
          <p:cNvSpPr/>
          <p:nvPr/>
        </p:nvSpPr>
        <p:spPr>
          <a:xfrm>
            <a:off x="5445822" y="5223922"/>
            <a:ext cx="350487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1400" b="1" dirty="0"/>
              <a:t>A támogatott projektek várható száma: 4 db.</a:t>
            </a:r>
          </a:p>
        </p:txBody>
      </p:sp>
      <p:sp>
        <p:nvSpPr>
          <p:cNvPr id="10" name="Szövegdoboz 9"/>
          <p:cNvSpPr txBox="1"/>
          <p:nvPr/>
        </p:nvSpPr>
        <p:spPr>
          <a:xfrm>
            <a:off x="939648" y="3649758"/>
            <a:ext cx="21345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Kötelezettségvállalás: 5 év</a:t>
            </a:r>
            <a:endParaRPr lang="hu-HU" sz="1400" b="1" dirty="0"/>
          </a:p>
        </p:txBody>
      </p:sp>
    </p:spTree>
    <p:extLst>
      <p:ext uri="{BB962C8B-B14F-4D97-AF65-F5344CB8AC3E}">
        <p14:creationId xmlns:p14="http://schemas.microsoft.com/office/powerpoint/2010/main" val="3360970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llipszis 11"/>
          <p:cNvSpPr/>
          <p:nvPr/>
        </p:nvSpPr>
        <p:spPr>
          <a:xfrm>
            <a:off x="2306335" y="1466989"/>
            <a:ext cx="1542393" cy="833394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Ellipszis 7"/>
          <p:cNvSpPr/>
          <p:nvPr/>
        </p:nvSpPr>
        <p:spPr>
          <a:xfrm>
            <a:off x="1382767" y="1387592"/>
            <a:ext cx="1080655" cy="97557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b="1" dirty="0" smtClean="0"/>
              <a:t>14 db</a:t>
            </a:r>
            <a:endParaRPr lang="hu-HU" b="1" dirty="0"/>
          </a:p>
        </p:txBody>
      </p:sp>
      <p:sp>
        <p:nvSpPr>
          <p:cNvPr id="5" name="Szövegdoboz 4"/>
          <p:cNvSpPr txBox="1"/>
          <p:nvPr/>
        </p:nvSpPr>
        <p:spPr>
          <a:xfrm>
            <a:off x="8461" y="785244"/>
            <a:ext cx="6599884" cy="461665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hu-HU" sz="2400" b="1" dirty="0" smtClean="0">
                <a:latin typeface="Franklin Gothic Medium (Szövegtörzs)"/>
              </a:rPr>
              <a:t>2017-ben megjelentetni tervezett pályázatok</a:t>
            </a:r>
            <a:endParaRPr lang="hu-HU" sz="2400" b="1" dirty="0">
              <a:latin typeface="Franklin Gothic Medium (Szövegtörzs)"/>
            </a:endParaRPr>
          </a:p>
        </p:txBody>
      </p:sp>
      <p:sp>
        <p:nvSpPr>
          <p:cNvPr id="6" name="Szövegdoboz 5"/>
          <p:cNvSpPr txBox="1"/>
          <p:nvPr/>
        </p:nvSpPr>
        <p:spPr>
          <a:xfrm>
            <a:off x="15818" y="1670691"/>
            <a:ext cx="1532727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hu-HU" b="1" dirty="0" smtClean="0"/>
              <a:t>Március 31-ig:</a:t>
            </a:r>
            <a:endParaRPr lang="hu-HU" b="1" dirty="0"/>
          </a:p>
        </p:txBody>
      </p:sp>
      <p:sp>
        <p:nvSpPr>
          <p:cNvPr id="10" name="Téglalap 9"/>
          <p:cNvSpPr/>
          <p:nvPr/>
        </p:nvSpPr>
        <p:spPr>
          <a:xfrm>
            <a:off x="0" y="2050210"/>
            <a:ext cx="9128182" cy="440120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>
                <a:solidFill>
                  <a:schemeClr val="tx1"/>
                </a:solidFill>
                <a:latin typeface="Franklin Gothic Medium (Szövegtörzs)"/>
              </a:rPr>
              <a:t>Helyi </a:t>
            </a:r>
            <a:r>
              <a:rPr lang="hu-HU" sz="1400" dirty="0">
                <a:solidFill>
                  <a:schemeClr val="tx1"/>
                </a:solidFill>
                <a:latin typeface="Franklin Gothic Medium (Szövegtörzs)"/>
              </a:rPr>
              <a:t>termékértékesítést szolgáló piacok infrastrukturális fejlesztése, közétkeztetés </a:t>
            </a:r>
            <a:r>
              <a:rPr lang="hu-HU" sz="1400" dirty="0" smtClean="0">
                <a:solidFill>
                  <a:schemeClr val="tx1"/>
                </a:solidFill>
                <a:latin typeface="Franklin Gothic Medium (Szövegtörzs)"/>
              </a:rPr>
              <a:t>fejlesztése – 12,64 Mrd Ft</a:t>
            </a:r>
            <a:endParaRPr lang="hu-HU" sz="1400" dirty="0">
              <a:solidFill>
                <a:schemeClr val="tx1"/>
              </a:solidFill>
              <a:latin typeface="Franklin Gothic Medium (Szövegtörzs)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>
                <a:solidFill>
                  <a:schemeClr val="tx1"/>
                </a:solidFill>
                <a:latin typeface="Franklin Gothic Medium (Szövegtörzs)"/>
              </a:rPr>
              <a:t>Mezőgazdasági</a:t>
            </a:r>
            <a:r>
              <a:rPr lang="hu-HU" sz="1400" dirty="0">
                <a:solidFill>
                  <a:schemeClr val="tx1"/>
                </a:solidFill>
                <a:latin typeface="Franklin Gothic Medium (Szövegtörzs)"/>
              </a:rPr>
              <a:t>, erdőgazdálkodási és élelmiszer-feldolgozáshoz kapcsolódó egyéni és csoportos </a:t>
            </a:r>
            <a:r>
              <a:rPr lang="hu-HU" sz="1400" dirty="0" smtClean="0">
                <a:solidFill>
                  <a:schemeClr val="tx1"/>
                </a:solidFill>
                <a:latin typeface="Franklin Gothic Medium (Szövegtörzs)"/>
              </a:rPr>
              <a:t>szaktanácsadás –13,91 Mrd Ft</a:t>
            </a:r>
            <a:endParaRPr lang="hu-HU" sz="1400" dirty="0">
              <a:solidFill>
                <a:schemeClr val="tx1"/>
              </a:solidFill>
              <a:latin typeface="Franklin Gothic Medium (Szövegtörzs)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chemeClr val="tx1"/>
                </a:solidFill>
                <a:latin typeface="Franklin Gothic Medium (Szövegtörzs)"/>
              </a:rPr>
              <a:t>Termelői csoportok és termelői szervezetek </a:t>
            </a:r>
            <a:r>
              <a:rPr lang="hu-HU" sz="1400" dirty="0" smtClean="0">
                <a:solidFill>
                  <a:schemeClr val="tx1"/>
                </a:solidFill>
                <a:latin typeface="Franklin Gothic Medium (Szövegtörzs)"/>
              </a:rPr>
              <a:t>létrehozása – 11,29 Mrd Ft</a:t>
            </a:r>
            <a:endParaRPr lang="hu-HU" sz="1400" dirty="0">
              <a:solidFill>
                <a:schemeClr val="tx1"/>
              </a:solidFill>
              <a:latin typeface="Franklin Gothic Medium (Szövegtörzs)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chemeClr val="tx1"/>
                </a:solidFill>
                <a:latin typeface="Franklin Gothic Medium (Szövegtörzs)"/>
              </a:rPr>
              <a:t>Szaktanácsadók </a:t>
            </a:r>
            <a:r>
              <a:rPr lang="hu-HU" sz="1400" dirty="0" smtClean="0">
                <a:solidFill>
                  <a:schemeClr val="tx1"/>
                </a:solidFill>
                <a:latin typeface="Franklin Gothic Medium (Szövegtörzs)"/>
              </a:rPr>
              <a:t>továbbképzése – 0,19 Mrd Ft </a:t>
            </a:r>
            <a:endParaRPr lang="hu-HU" sz="1400" dirty="0">
              <a:solidFill>
                <a:schemeClr val="tx1"/>
              </a:solidFill>
              <a:latin typeface="Franklin Gothic Medium (Szövegtörzs)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chemeClr val="tx1"/>
                </a:solidFill>
                <a:latin typeface="Franklin Gothic Medium (Szövegtörzs)"/>
              </a:rPr>
              <a:t>Szakmai tanulmányutak, </a:t>
            </a:r>
            <a:r>
              <a:rPr lang="hu-HU" sz="1400" dirty="0" smtClean="0">
                <a:solidFill>
                  <a:schemeClr val="tx1"/>
                </a:solidFill>
                <a:latin typeface="Franklin Gothic Medium (Szövegtörzs)"/>
              </a:rPr>
              <a:t>csereprogramok – 1,53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chemeClr val="tx1"/>
                </a:solidFill>
                <a:latin typeface="Franklin Gothic Medium (Szövegtörzs)"/>
              </a:rPr>
              <a:t>A fenntarthatóságot célzó tájgazdálkodás, terület-és </a:t>
            </a:r>
            <a:r>
              <a:rPr lang="hu-HU" sz="1400" dirty="0" err="1">
                <a:solidFill>
                  <a:schemeClr val="tx1"/>
                </a:solidFill>
                <a:latin typeface="Franklin Gothic Medium (Szövegtörzs)"/>
              </a:rPr>
              <a:t>tájhasználatváltás</a:t>
            </a:r>
            <a:r>
              <a:rPr lang="hu-HU" sz="1400" dirty="0">
                <a:solidFill>
                  <a:schemeClr val="tx1"/>
                </a:solidFill>
                <a:latin typeface="Franklin Gothic Medium (Szövegtörzs)"/>
              </a:rPr>
              <a:t> </a:t>
            </a:r>
            <a:r>
              <a:rPr lang="hu-HU" sz="1400" dirty="0" smtClean="0">
                <a:solidFill>
                  <a:schemeClr val="tx1"/>
                </a:solidFill>
                <a:latin typeface="Franklin Gothic Medium (Szövegtörzs)"/>
              </a:rPr>
              <a:t>együttműködései – 1,00 Mrd Ft</a:t>
            </a:r>
            <a:endParaRPr lang="hu-HU" sz="1400" dirty="0">
              <a:solidFill>
                <a:schemeClr val="tx1"/>
              </a:solidFill>
              <a:latin typeface="Franklin Gothic Medium (Szövegtörzs)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>
                <a:solidFill>
                  <a:schemeClr val="tx1"/>
                </a:solidFill>
                <a:latin typeface="Franklin Gothic Medium (Szövegtörzs)"/>
              </a:rPr>
              <a:t>Innovációs </a:t>
            </a:r>
            <a:r>
              <a:rPr lang="hu-HU" sz="1400" dirty="0">
                <a:solidFill>
                  <a:schemeClr val="tx1"/>
                </a:solidFill>
                <a:latin typeface="Franklin Gothic Medium (Szövegtörzs)"/>
              </a:rPr>
              <a:t>operatív csoportok létrehozása és </a:t>
            </a:r>
            <a:endParaRPr lang="hu-HU" sz="1400" dirty="0" smtClean="0">
              <a:solidFill>
                <a:schemeClr val="tx1"/>
              </a:solidFill>
              <a:latin typeface="Franklin Gothic Medium (Szövegtörzs)"/>
            </a:endParaRPr>
          </a:p>
          <a:p>
            <a:r>
              <a:rPr lang="hu-HU" sz="1400" dirty="0" smtClean="0">
                <a:solidFill>
                  <a:schemeClr val="tx1"/>
                </a:solidFill>
                <a:latin typeface="Franklin Gothic Medium (Szövegtörzs)"/>
              </a:rPr>
              <a:t>      az </a:t>
            </a:r>
            <a:r>
              <a:rPr lang="hu-HU" sz="1400" dirty="0">
                <a:solidFill>
                  <a:schemeClr val="tx1"/>
                </a:solidFill>
                <a:latin typeface="Franklin Gothic Medium (Szövegtörzs)"/>
              </a:rPr>
              <a:t>innovatív projekt megvalósításához szükséges beruházás </a:t>
            </a:r>
            <a:r>
              <a:rPr lang="hu-HU" sz="1400" dirty="0" smtClean="0">
                <a:solidFill>
                  <a:schemeClr val="tx1"/>
                </a:solidFill>
                <a:latin typeface="Franklin Gothic Medium (Szövegtörzs)"/>
              </a:rPr>
              <a:t>támogatása – 24,95 Mrd Ft</a:t>
            </a:r>
            <a:endParaRPr lang="hu-HU" sz="1400" dirty="0">
              <a:solidFill>
                <a:schemeClr val="tx1"/>
              </a:solidFill>
              <a:latin typeface="Franklin Gothic Medium (Szövegtörzs)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>
                <a:solidFill>
                  <a:schemeClr val="tx1"/>
                </a:solidFill>
                <a:latin typeface="Franklin Gothic Medium (Szövegtörzs)"/>
              </a:rPr>
              <a:t>LEADER – Helyi akciócsoportok együttműködési tevékenységeinek előkészítése</a:t>
            </a:r>
          </a:p>
          <a:p>
            <a:pPr marL="284400"/>
            <a:r>
              <a:rPr lang="hu-HU" sz="1400" dirty="0" smtClean="0">
                <a:solidFill>
                  <a:schemeClr val="tx1"/>
                </a:solidFill>
                <a:latin typeface="Franklin Gothic Medium (Szövegtörzs)"/>
              </a:rPr>
              <a:t>és megvalósítása – 1,92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>
                <a:solidFill>
                  <a:schemeClr val="tx1"/>
                </a:solidFill>
                <a:latin typeface="Franklin Gothic Medium (Szövegtörzs)"/>
              </a:rPr>
              <a:t>Szolidáris </a:t>
            </a:r>
            <a:r>
              <a:rPr lang="hu-HU" sz="1400" dirty="0">
                <a:solidFill>
                  <a:schemeClr val="tx1"/>
                </a:solidFill>
                <a:latin typeface="Franklin Gothic Medium (Szövegtörzs)"/>
              </a:rPr>
              <a:t>gazdálkodás és közösség által támogatott </a:t>
            </a:r>
            <a:r>
              <a:rPr lang="hu-HU" sz="1400" dirty="0" smtClean="0">
                <a:solidFill>
                  <a:schemeClr val="tx1"/>
                </a:solidFill>
                <a:latin typeface="Franklin Gothic Medium (Szövegtörzs)"/>
              </a:rPr>
              <a:t>mezőgazdaság – 1,30 Mrd Ft</a:t>
            </a:r>
            <a:endParaRPr lang="hu-HU" sz="1400" dirty="0">
              <a:solidFill>
                <a:schemeClr val="tx1"/>
              </a:solidFill>
              <a:latin typeface="Franklin Gothic Medium (Szövegtörzs)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chemeClr val="tx1"/>
                </a:solidFill>
                <a:latin typeface="Franklin Gothic Medium (Szövegtörzs)"/>
              </a:rPr>
              <a:t>Együttműködések támogatása a rövid ellátási láncok </a:t>
            </a:r>
            <a:endParaRPr lang="hu-HU" sz="1400" dirty="0" smtClean="0">
              <a:solidFill>
                <a:schemeClr val="tx1"/>
              </a:solidFill>
              <a:latin typeface="Franklin Gothic Medium (Szövegtörzs)"/>
            </a:endParaRPr>
          </a:p>
          <a:p>
            <a:r>
              <a:rPr lang="hu-HU" sz="1400" dirty="0">
                <a:solidFill>
                  <a:schemeClr val="tx1"/>
                </a:solidFill>
                <a:latin typeface="Franklin Gothic Medium (Szövegtörzs)"/>
              </a:rPr>
              <a:t> </a:t>
            </a:r>
            <a:r>
              <a:rPr lang="hu-HU" sz="1400" dirty="0" smtClean="0">
                <a:solidFill>
                  <a:schemeClr val="tx1"/>
                </a:solidFill>
                <a:latin typeface="Franklin Gothic Medium (Szövegtörzs)"/>
              </a:rPr>
              <a:t>      és </a:t>
            </a:r>
            <a:r>
              <a:rPr lang="hu-HU" sz="1400" dirty="0">
                <a:solidFill>
                  <a:schemeClr val="tx1"/>
                </a:solidFill>
                <a:latin typeface="Franklin Gothic Medium (Szövegtörzs)"/>
              </a:rPr>
              <a:t>a helyi piacok kialakításáért, fejlesztéséért és </a:t>
            </a:r>
            <a:r>
              <a:rPr lang="hu-HU" sz="1400" dirty="0" smtClean="0">
                <a:solidFill>
                  <a:schemeClr val="tx1"/>
                </a:solidFill>
                <a:latin typeface="Franklin Gothic Medium (Szövegtörzs)"/>
              </a:rPr>
              <a:t>promóciójáért – 3,84 Mrd Ft </a:t>
            </a:r>
            <a:endParaRPr lang="hu-HU" sz="1400" dirty="0">
              <a:solidFill>
                <a:schemeClr val="tx1"/>
              </a:solidFill>
              <a:latin typeface="Franklin Gothic Medium (Szövegtörzs)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chemeClr val="tx1"/>
                </a:solidFill>
                <a:latin typeface="Franklin Gothic Medium (Szövegtörzs)"/>
              </a:rPr>
              <a:t>Az erdei ökoszisztémák térítésmentesen nyújtott közjóléti funkcióinak </a:t>
            </a:r>
            <a:r>
              <a:rPr lang="hu-HU" sz="1400" dirty="0" smtClean="0">
                <a:solidFill>
                  <a:schemeClr val="tx1"/>
                </a:solidFill>
                <a:latin typeface="Franklin Gothic Medium (Szövegtörzs)"/>
              </a:rPr>
              <a:t>fejlesztése – 1,61 Mrd Ft </a:t>
            </a:r>
            <a:endParaRPr lang="hu-HU" sz="1400" dirty="0">
              <a:solidFill>
                <a:schemeClr val="tx1"/>
              </a:solidFill>
              <a:latin typeface="Franklin Gothic Medium (Szövegtörzs)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>
                <a:solidFill>
                  <a:schemeClr val="tx1"/>
                </a:solidFill>
                <a:latin typeface="Franklin Gothic Medium (Szövegtörzs)"/>
              </a:rPr>
              <a:t>Erdészeti </a:t>
            </a:r>
            <a:r>
              <a:rPr lang="hu-HU" sz="1400" dirty="0">
                <a:solidFill>
                  <a:schemeClr val="tx1"/>
                </a:solidFill>
                <a:latin typeface="Franklin Gothic Medium (Szövegtörzs)"/>
              </a:rPr>
              <a:t>technológiákra, valamint erdei termékek feldolgozására és piaci értékesítésére irányuló </a:t>
            </a:r>
            <a:r>
              <a:rPr lang="hu-HU" sz="1400" dirty="0" smtClean="0">
                <a:solidFill>
                  <a:schemeClr val="tx1"/>
                </a:solidFill>
                <a:latin typeface="Franklin Gothic Medium (Szövegtörzs)"/>
              </a:rPr>
              <a:t>beruházások – 4,00 Mrd Ft</a:t>
            </a:r>
            <a:endParaRPr lang="hu-HU" sz="1400" dirty="0">
              <a:solidFill>
                <a:schemeClr val="tx1"/>
              </a:solidFill>
              <a:latin typeface="Franklin Gothic Medium (Szövegtörzs)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chemeClr val="tx1"/>
                </a:solidFill>
                <a:latin typeface="Franklin Gothic Medium (Szövegtörzs)"/>
              </a:rPr>
              <a:t>Erdészeti genetikai erőforrások </a:t>
            </a:r>
            <a:r>
              <a:rPr lang="hu-HU" sz="1400" dirty="0" smtClean="0">
                <a:solidFill>
                  <a:schemeClr val="tx1"/>
                </a:solidFill>
                <a:latin typeface="Franklin Gothic Medium (Szövegtörzs)"/>
              </a:rPr>
              <a:t>fejlesztése – 2,24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chemeClr val="tx1"/>
                </a:solidFill>
                <a:latin typeface="Franklin Gothic Medium (Szövegtörzs)"/>
              </a:rPr>
              <a:t>Védett őshonos és veszélyeztetett mezőgazdasági állatfajták genetikai állományának </a:t>
            </a:r>
            <a:r>
              <a:rPr lang="hu-HU" sz="1400" dirty="0" err="1">
                <a:solidFill>
                  <a:schemeClr val="tx1"/>
                </a:solidFill>
                <a:latin typeface="Franklin Gothic Medium (Szövegtörzs)"/>
              </a:rPr>
              <a:t>in</a:t>
            </a:r>
            <a:r>
              <a:rPr lang="hu-HU" sz="1400" dirty="0">
                <a:solidFill>
                  <a:schemeClr val="tx1"/>
                </a:solidFill>
                <a:latin typeface="Franklin Gothic Medium (Szövegtörzs)"/>
              </a:rPr>
              <a:t> situ vagy </a:t>
            </a:r>
            <a:r>
              <a:rPr lang="hu-HU" sz="1400" dirty="0" err="1">
                <a:solidFill>
                  <a:schemeClr val="tx1"/>
                </a:solidFill>
                <a:latin typeface="Franklin Gothic Medium (Szövegtörzs)"/>
              </a:rPr>
              <a:t>in</a:t>
            </a:r>
            <a:r>
              <a:rPr lang="hu-HU" sz="1400" dirty="0">
                <a:solidFill>
                  <a:schemeClr val="tx1"/>
                </a:solidFill>
                <a:latin typeface="Franklin Gothic Medium (Szövegtörzs)"/>
              </a:rPr>
              <a:t> vitro megőrzése, továbbá a genetikai beszűkülést megelőző tanácsadói tevékenységek </a:t>
            </a:r>
            <a:r>
              <a:rPr lang="hu-HU" sz="1400" dirty="0" smtClean="0">
                <a:solidFill>
                  <a:schemeClr val="tx1"/>
                </a:solidFill>
                <a:latin typeface="Franklin Gothic Medium (Szövegtörzs)"/>
              </a:rPr>
              <a:t>támogatása – 3,83 Mrd Ft</a:t>
            </a:r>
            <a:endParaRPr lang="hu-HU" sz="1400" dirty="0">
              <a:solidFill>
                <a:schemeClr val="tx1"/>
              </a:solidFill>
              <a:latin typeface="Franklin Gothic Medium (Szövegtörzs)"/>
            </a:endParaRPr>
          </a:p>
        </p:txBody>
      </p:sp>
      <p:sp>
        <p:nvSpPr>
          <p:cNvPr id="13" name="Szövegdoboz 12"/>
          <p:cNvSpPr txBox="1"/>
          <p:nvPr/>
        </p:nvSpPr>
        <p:spPr>
          <a:xfrm>
            <a:off x="2463420" y="1723504"/>
            <a:ext cx="12282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>
                <a:latin typeface="Franklin Gothic Medium (Szövegtörzs)"/>
              </a:rPr>
              <a:t>84,25 Mrd Ft</a:t>
            </a:r>
            <a:endParaRPr lang="hu-HU" sz="1400" b="1" dirty="0">
              <a:latin typeface="Franklin Gothic Medium (Szövegtörzs)"/>
            </a:endParaRPr>
          </a:p>
        </p:txBody>
      </p:sp>
    </p:spTree>
    <p:extLst>
      <p:ext uri="{BB962C8B-B14F-4D97-AF65-F5344CB8AC3E}">
        <p14:creationId xmlns:p14="http://schemas.microsoft.com/office/powerpoint/2010/main" val="961016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1"/>
          <p:cNvSpPr txBox="1">
            <a:spLocks/>
          </p:cNvSpPr>
          <p:nvPr/>
        </p:nvSpPr>
        <p:spPr>
          <a:xfrm>
            <a:off x="0" y="11883"/>
            <a:ext cx="6626432" cy="878773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2200" b="1" dirty="0" smtClean="0">
                <a:solidFill>
                  <a:schemeClr val="bg1"/>
                </a:solidFill>
                <a:latin typeface="Franklin Gothic Medium (Szövegtörzs)"/>
              </a:rPr>
              <a:t>Az agrár-vidékfejlesztési támogatások intézményrendszerének átalakítása</a:t>
            </a:r>
            <a:endParaRPr lang="hu-HU" sz="2200" dirty="0">
              <a:solidFill>
                <a:schemeClr val="bg1"/>
              </a:solidFill>
              <a:latin typeface="Franklin Gothic Medium (Szövegtörzs)"/>
            </a:endParaRPr>
          </a:p>
        </p:txBody>
      </p:sp>
      <p:sp>
        <p:nvSpPr>
          <p:cNvPr id="4" name="Alcím 2"/>
          <p:cNvSpPr txBox="1">
            <a:spLocks/>
          </p:cNvSpPr>
          <p:nvPr/>
        </p:nvSpPr>
        <p:spPr>
          <a:xfrm>
            <a:off x="0" y="890656"/>
            <a:ext cx="8712968" cy="343196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eaLnBrk="0" hangingPunct="0">
              <a:buFont typeface="Wingdings" panose="05000000000000000000" pitchFamily="2" charset="2"/>
              <a:buChar char="v"/>
              <a:defRPr/>
            </a:pPr>
            <a:r>
              <a:rPr lang="hu-HU" sz="1600" b="1" dirty="0" smtClean="0">
                <a:latin typeface="Franklin Gothic Medium (Szövegtörzs)"/>
              </a:rPr>
              <a:t>A 328/2016 (X.28.) Korm. rendelet alapján: </a:t>
            </a:r>
          </a:p>
          <a:p>
            <a:pPr marL="1080000" algn="just" eaLnBrk="0" hangingPunct="0">
              <a:defRPr/>
            </a:pPr>
            <a:r>
              <a:rPr lang="hu-HU" sz="1600" dirty="0">
                <a:latin typeface="Franklin Gothic Medium (Szövegtörzs)"/>
              </a:rPr>
              <a:t>2017. január </a:t>
            </a:r>
            <a:r>
              <a:rPr lang="hu-HU" sz="1600" dirty="0" smtClean="0">
                <a:latin typeface="Franklin Gothic Medium (Szövegtörzs)"/>
              </a:rPr>
              <a:t>1-el </a:t>
            </a:r>
            <a:r>
              <a:rPr lang="hu-HU" sz="1600" dirty="0">
                <a:latin typeface="Franklin Gothic Medium (Szövegtörzs)"/>
              </a:rPr>
              <a:t>a</a:t>
            </a:r>
            <a:r>
              <a:rPr lang="hu-HU" sz="1600" dirty="0" smtClean="0">
                <a:latin typeface="Franklin Gothic Medium (Szövegtörzs)"/>
              </a:rPr>
              <a:t> Mezőgazdasági és Vidékfejlesztési Hivatal (MVH) jogutódlással megszűnt. Az MVH általános jogutódja a </a:t>
            </a:r>
            <a:r>
              <a:rPr lang="hu-HU" sz="1600" b="1" dirty="0" smtClean="0">
                <a:latin typeface="Franklin Gothic Medium (Szövegtörzs)"/>
              </a:rPr>
              <a:t>Magyar Államkincstár</a:t>
            </a:r>
          </a:p>
          <a:p>
            <a:pPr marL="1080000" algn="just" eaLnBrk="0" hangingPunct="0">
              <a:defRPr/>
            </a:pPr>
            <a:r>
              <a:rPr lang="hu-HU" sz="1600" dirty="0" smtClean="0">
                <a:latin typeface="Franklin Gothic Medium (Szövegtörzs)"/>
              </a:rPr>
              <a:t>A területi kezelésű kérelemkezelési, helyszíni ellenőrzési, megyei ügyfélszolgálati feladatok, továbbá a kölcsönös megfeleltetéssel összefüggő ellenőrzési feladatok tekintetében az MVH megyei kirendeltségeinek feladatait 2017. január 1-től a </a:t>
            </a:r>
            <a:r>
              <a:rPr lang="hu-HU" sz="1600" b="1" dirty="0" smtClean="0">
                <a:latin typeface="Franklin Gothic Medium (Szövegtörzs)"/>
              </a:rPr>
              <a:t>megyei</a:t>
            </a:r>
            <a:r>
              <a:rPr lang="hu-HU" sz="1600" dirty="0" smtClean="0">
                <a:latin typeface="Franklin Gothic Medium (Szövegtörzs)"/>
              </a:rPr>
              <a:t> </a:t>
            </a:r>
            <a:r>
              <a:rPr lang="hu-HU" sz="1600" b="1" dirty="0" smtClean="0">
                <a:latin typeface="Franklin Gothic Medium (Szövegtörzs)"/>
              </a:rPr>
              <a:t>Kormányhivatalok</a:t>
            </a:r>
            <a:r>
              <a:rPr lang="hu-HU" sz="1600" dirty="0" smtClean="0">
                <a:latin typeface="Franklin Gothic Medium (Szövegtörzs)"/>
              </a:rPr>
              <a:t> látják el</a:t>
            </a:r>
          </a:p>
          <a:p>
            <a:pPr algn="just" eaLnBrk="0" hangingPunct="0">
              <a:buFont typeface="Wingdings" panose="05000000000000000000" pitchFamily="2" charset="2"/>
              <a:buChar char="v"/>
              <a:defRPr/>
            </a:pPr>
            <a:r>
              <a:rPr lang="hu-HU" sz="1600" dirty="0" smtClean="0">
                <a:latin typeface="Franklin Gothic Medium (Szövegtörzs)"/>
              </a:rPr>
              <a:t>A Magyar Államkincstár 2016. december 27-én megkapta a kifizetésekhez szükséges feltételes akkreditációt</a:t>
            </a:r>
          </a:p>
          <a:p>
            <a:pPr algn="just" eaLnBrk="0" hangingPunct="0">
              <a:buFont typeface="Wingdings" panose="05000000000000000000" pitchFamily="2" charset="2"/>
              <a:buChar char="v"/>
              <a:defRPr/>
            </a:pPr>
            <a:r>
              <a:rPr lang="hu-HU" sz="1600" dirty="0" smtClean="0">
                <a:latin typeface="Franklin Gothic Medium (Szövegtörzs)"/>
              </a:rPr>
              <a:t>A végleges akkreditációt 2017. október 15-ig kell megkapnia megszereznie. Az eljárás folyamatban van.</a:t>
            </a:r>
          </a:p>
          <a:p>
            <a:pPr algn="just" eaLnBrk="0" hangingPunct="0">
              <a:buFont typeface="Wingdings" panose="05000000000000000000" pitchFamily="2" charset="2"/>
              <a:buChar char="v"/>
              <a:defRPr/>
            </a:pPr>
            <a:r>
              <a:rPr lang="hu-HU" sz="1600" dirty="0" smtClean="0">
                <a:latin typeface="Franklin Gothic Medium (Szövegtörzs)"/>
              </a:rPr>
              <a:t>Az EMVA Illetékes </a:t>
            </a:r>
            <a:r>
              <a:rPr lang="hu-HU" sz="1600" dirty="0">
                <a:latin typeface="Franklin Gothic Medium (Szövegtörzs)"/>
              </a:rPr>
              <a:t>H</a:t>
            </a:r>
            <a:r>
              <a:rPr lang="hu-HU" sz="1600" dirty="0" smtClean="0">
                <a:latin typeface="Franklin Gothic Medium (Szövegtörzs)"/>
              </a:rPr>
              <a:t>atósága a Miniszterelnökség lett (korábban: Földművelésügyi Minisztérium).</a:t>
            </a:r>
          </a:p>
          <a:p>
            <a:pPr algn="just" eaLnBrk="0" hangingPunct="0">
              <a:buFont typeface="Wingdings" panose="05000000000000000000" pitchFamily="2" charset="2"/>
              <a:buChar char="v"/>
              <a:defRPr/>
            </a:pPr>
            <a:r>
              <a:rPr lang="hu-HU" sz="1600" dirty="0">
                <a:latin typeface="Franklin Gothic Medium (Szövegtörzs)"/>
              </a:rPr>
              <a:t>A MÁK a Kifizető Ügynökségi és Közbenső Szervezeti feladatokat látja </a:t>
            </a:r>
            <a:r>
              <a:rPr lang="hu-HU" sz="1600" dirty="0" smtClean="0">
                <a:latin typeface="Franklin Gothic Medium (Szövegtörzs)"/>
              </a:rPr>
              <a:t>el</a:t>
            </a:r>
          </a:p>
          <a:p>
            <a:pPr algn="just" eaLnBrk="0" hangingPunct="0">
              <a:buFont typeface="Wingdings" panose="05000000000000000000" pitchFamily="2" charset="2"/>
              <a:buChar char="v"/>
              <a:defRPr/>
            </a:pPr>
            <a:r>
              <a:rPr lang="hu-HU" sz="1600" dirty="0">
                <a:latin typeface="Franklin Gothic Medium (Szövegtörzs)"/>
              </a:rPr>
              <a:t>Az integrálódás csak a debreceni kirendeltség esetében jelentett </a:t>
            </a:r>
            <a:r>
              <a:rPr lang="hu-HU" sz="1600" dirty="0" smtClean="0">
                <a:latin typeface="Franklin Gothic Medium (Szövegtörzs)"/>
              </a:rPr>
              <a:t>helyváltozást</a:t>
            </a:r>
            <a:r>
              <a:rPr lang="hu-HU" sz="1600" dirty="0">
                <a:latin typeface="Franklin Gothic Medium (Szövegtörzs)"/>
              </a:rPr>
              <a:t>. A többi esetben a munkavégzés helyszíne változatlan maradt. </a:t>
            </a:r>
            <a:endParaRPr lang="hu-HU" sz="1600" dirty="0" smtClean="0">
              <a:latin typeface="Franklin Gothic Medium (Szövegtörzs)"/>
            </a:endParaRPr>
          </a:p>
          <a:p>
            <a:pPr algn="just" eaLnBrk="0" hangingPunct="0">
              <a:buFont typeface="Wingdings" panose="05000000000000000000" pitchFamily="2" charset="2"/>
              <a:buChar char="v"/>
              <a:defRPr/>
            </a:pPr>
            <a:r>
              <a:rPr lang="hu-HU" sz="1600" dirty="0">
                <a:latin typeface="Franklin Gothic Medium (Szövegtörzs)"/>
              </a:rPr>
              <a:t>A korábbi MVH megyei kirendeltségen folyó ügyfélszolgálatnak megfelelő módon történik a megyei kormányhivatalokban az ügyintézés.</a:t>
            </a:r>
            <a:endParaRPr lang="hu-HU" sz="1600" dirty="0" smtClean="0">
              <a:latin typeface="Franklin Gothic Medium (Szövegtörzs)"/>
            </a:endParaRPr>
          </a:p>
          <a:p>
            <a:pPr algn="just" eaLnBrk="0" hangingPunct="0">
              <a:buFont typeface="Wingdings" panose="05000000000000000000" pitchFamily="2" charset="2"/>
              <a:buChar char="v"/>
              <a:defRPr/>
            </a:pPr>
            <a:endParaRPr lang="hu-HU" sz="1600" dirty="0" smtClean="0">
              <a:latin typeface="Franklin Gothic Medium (Szövegtörzs)"/>
            </a:endParaRPr>
          </a:p>
          <a:p>
            <a:pPr algn="just" eaLnBrk="0" hangingPunct="0">
              <a:buFont typeface="Wingdings" panose="05000000000000000000" pitchFamily="2" charset="2"/>
              <a:buChar char="v"/>
              <a:defRPr/>
            </a:pPr>
            <a:endParaRPr lang="hu-HU" sz="1600" dirty="0">
              <a:latin typeface="Franklin Gothic Medium (Szövegtörzs)"/>
            </a:endParaRPr>
          </a:p>
        </p:txBody>
      </p:sp>
      <p:pic>
        <p:nvPicPr>
          <p:cNvPr id="5" name="Kép 10" descr="1534466-8783-450x277-MVHlogo_hir20110125_OEE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6333" y="4484851"/>
            <a:ext cx="1630608" cy="1019130"/>
          </a:xfrm>
          <a:prstGeom prst="rect">
            <a:avLst/>
          </a:prstGeom>
          <a:noFill/>
          <a:ln w="25400">
            <a:solidFill>
              <a:schemeClr val="accent3">
                <a:lumMod val="50000"/>
                <a:alpha val="44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14000"/>
              </a:prstClr>
            </a:outerShdw>
          </a:effectLst>
        </p:spPr>
      </p:pic>
      <p:sp>
        <p:nvSpPr>
          <p:cNvPr id="6" name="Jobbra nyíl 5"/>
          <p:cNvSpPr/>
          <p:nvPr/>
        </p:nvSpPr>
        <p:spPr>
          <a:xfrm>
            <a:off x="2772879" y="4709416"/>
            <a:ext cx="2448272" cy="720080"/>
          </a:xfrm>
          <a:prstGeom prst="rightArrow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7" name="Kép 6" descr="MAK 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83599" y="4559891"/>
            <a:ext cx="2877064" cy="1019130"/>
          </a:xfrm>
          <a:prstGeom prst="rect">
            <a:avLst/>
          </a:prstGeom>
          <a:ln w="31750">
            <a:solidFill>
              <a:schemeClr val="accent3">
                <a:lumMod val="50000"/>
                <a:alpha val="35000"/>
              </a:schemeClr>
            </a:solidFill>
          </a:ln>
        </p:spPr>
      </p:pic>
      <p:sp>
        <p:nvSpPr>
          <p:cNvPr id="8" name="Jobbra nyíl 7"/>
          <p:cNvSpPr/>
          <p:nvPr/>
        </p:nvSpPr>
        <p:spPr>
          <a:xfrm>
            <a:off x="2772879" y="5843681"/>
            <a:ext cx="2448272" cy="720080"/>
          </a:xfrm>
          <a:prstGeom prst="rightArrow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9" name="Kép 19" descr="Új kép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4458" y="5643106"/>
            <a:ext cx="1630608" cy="1121230"/>
          </a:xfrm>
          <a:prstGeom prst="rect">
            <a:avLst/>
          </a:prstGeom>
          <a:noFill/>
          <a:ln w="9525">
            <a:solidFill>
              <a:schemeClr val="accent3">
                <a:lumMod val="50000"/>
              </a:schemeClr>
            </a:solidFill>
            <a:miter lim="800000"/>
            <a:headEnd/>
            <a:tailEnd/>
          </a:ln>
        </p:spPr>
      </p:pic>
      <p:pic>
        <p:nvPicPr>
          <p:cNvPr id="10" name="Kép 9" descr="korm hivatal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483600" y="5748681"/>
            <a:ext cx="2877064" cy="1021071"/>
          </a:xfrm>
          <a:prstGeom prst="rect">
            <a:avLst/>
          </a:prstGeom>
          <a:ln w="31750">
            <a:solidFill>
              <a:schemeClr val="accent3">
                <a:lumMod val="50000"/>
                <a:alpha val="35000"/>
              </a:schemeClr>
            </a:solidFill>
          </a:ln>
        </p:spPr>
      </p:pic>
      <p:sp>
        <p:nvSpPr>
          <p:cNvPr id="2" name="Szövegdoboz 1"/>
          <p:cNvSpPr txBox="1"/>
          <p:nvPr/>
        </p:nvSpPr>
        <p:spPr>
          <a:xfrm>
            <a:off x="3017062" y="4603112"/>
            <a:ext cx="15776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dirty="0" smtClean="0">
                <a:latin typeface="Franklin Gothic Medium (Szövegtörzs)"/>
              </a:rPr>
              <a:t>671 munkavállaló</a:t>
            </a:r>
            <a:endParaRPr lang="hu-HU" sz="1400" dirty="0">
              <a:latin typeface="Franklin Gothic Medium (Szövegtörzs)"/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2980706" y="5749703"/>
            <a:ext cx="16503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dirty="0" smtClean="0">
                <a:latin typeface="Franklin Gothic Medium (Szövegtörzs)"/>
              </a:rPr>
              <a:t>1113 munkavállaló</a:t>
            </a:r>
            <a:endParaRPr lang="hu-HU" sz="1400" dirty="0">
              <a:latin typeface="Franklin Gothic Medium (Szövegtörzs)"/>
            </a:endParaRPr>
          </a:p>
        </p:txBody>
      </p:sp>
    </p:spTree>
    <p:extLst>
      <p:ext uri="{BB962C8B-B14F-4D97-AF65-F5344CB8AC3E}">
        <p14:creationId xmlns:p14="http://schemas.microsoft.com/office/powerpoint/2010/main" val="2869268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ábláza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8690198"/>
              </p:ext>
            </p:extLst>
          </p:nvPr>
        </p:nvGraphicFramePr>
        <p:xfrm>
          <a:off x="251520" y="2006931"/>
          <a:ext cx="8712968" cy="4662427"/>
        </p:xfrm>
        <a:graphic>
          <a:graphicData uri="http://schemas.openxmlformats.org/drawingml/2006/table">
            <a:tbl>
              <a:tblPr/>
              <a:tblGrid>
                <a:gridCol w="2854534"/>
                <a:gridCol w="390009"/>
                <a:gridCol w="2674593"/>
                <a:gridCol w="2793832"/>
              </a:tblGrid>
              <a:tr h="343019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hu-H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 (Szövegtörzs)"/>
                        </a:rPr>
                        <a:t>Megjelent pályázatok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809889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Állapot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db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Meghirdetett keretösszeg </a:t>
                      </a:r>
                      <a:endParaRPr lang="hu-HU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  <a:p>
                      <a:pPr algn="ctr" fontAlgn="ctr"/>
                      <a:r>
                        <a:rPr lang="hu-H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(</a:t>
                      </a:r>
                      <a:r>
                        <a:rPr lang="hu-H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Mrd Ft) </a:t>
                      </a:r>
                      <a:endParaRPr lang="hu-HU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  <a:p>
                      <a:pPr algn="ctr" fontAlgn="ctr"/>
                      <a:r>
                        <a:rPr lang="hu-HU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(</a:t>
                      </a:r>
                      <a:r>
                        <a:rPr lang="hu-H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2016 IV. né ÉFK </a:t>
                      </a:r>
                      <a:r>
                        <a:rPr lang="hu-HU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módosítás</a:t>
                      </a:r>
                      <a:r>
                        <a:rPr lang="hu-HU" sz="12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 </a:t>
                      </a:r>
                      <a:r>
                        <a:rPr lang="hu-HU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szerint</a:t>
                      </a:r>
                      <a:r>
                        <a:rPr lang="hu-H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Keret aránya a VP-hez képest </a:t>
                      </a:r>
                      <a:endParaRPr lang="hu-HU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  <a:p>
                      <a:pPr algn="ctr" fontAlgn="ctr"/>
                      <a:r>
                        <a:rPr lang="hu-H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(</a:t>
                      </a:r>
                      <a:r>
                        <a:rPr lang="hu-H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1296 Mrd Ft)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963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Megjelent pályázat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52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1126,58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86,9%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963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Önálló felhívást nem igényel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56,59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4,4%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963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Ö</a:t>
                      </a:r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sszesen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54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1183,17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91,3%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69963">
                <a:tc>
                  <a:txBody>
                    <a:bodyPr/>
                    <a:lstStyle/>
                    <a:p>
                      <a:pPr algn="ctr" fontAlgn="b"/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9963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E</a:t>
                      </a:r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bből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69963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Lezárt pályázat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25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728,86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56,2%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39926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Kötelezettségvállalás </a:t>
                      </a:r>
                      <a:endParaRPr lang="hu-HU" sz="1400" b="0" i="0" u="none" strike="noStrike" dirty="0" smtClean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(</a:t>
                      </a:r>
                      <a:r>
                        <a:rPr lang="hu-H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determináció nélkül)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304,10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23,5%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39926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Kötelezettségvállalás determinációval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41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447,53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34,5%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69963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Nyitott pályázat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14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246,41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19%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39926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Megjelent, de még nem nyitott pályázat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12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151,31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11,7%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Szövegdoboz 6"/>
          <p:cNvSpPr txBox="1"/>
          <p:nvPr/>
        </p:nvSpPr>
        <p:spPr>
          <a:xfrm>
            <a:off x="2051720" y="764704"/>
            <a:ext cx="5472608" cy="769441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hu-HU" sz="2200" b="1" dirty="0" smtClean="0">
                <a:solidFill>
                  <a:prstClr val="white"/>
                </a:solidFill>
              </a:rPr>
              <a:t>A Vidékfejlesztési Program végrehajtása </a:t>
            </a:r>
          </a:p>
          <a:p>
            <a:pPr algn="ctr"/>
            <a:r>
              <a:rPr lang="hu-HU" sz="2200" b="1" dirty="0" smtClean="0">
                <a:solidFill>
                  <a:prstClr val="white"/>
                </a:solidFill>
              </a:rPr>
              <a:t>2017. február 9-i adatok szerint</a:t>
            </a:r>
            <a:endParaRPr lang="hu-HU" sz="2200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904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 txBox="1">
            <a:spLocks/>
          </p:cNvSpPr>
          <p:nvPr/>
        </p:nvSpPr>
        <p:spPr bwMode="auto">
          <a:xfrm>
            <a:off x="1677968" y="764704"/>
            <a:ext cx="6912769" cy="864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3000" b="1" dirty="0">
                <a:solidFill>
                  <a:srgbClr val="3E3D2D"/>
                </a:solidFill>
                <a:latin typeface="Franklin Gothic Medium"/>
                <a:ea typeface="Verdana" pitchFamily="34" charset="0"/>
                <a:cs typeface="Verdana" pitchFamily="34" charset="0"/>
              </a:rPr>
              <a:t>Köszönöm megtisztelő figyelmüket!</a:t>
            </a:r>
          </a:p>
        </p:txBody>
      </p:sp>
      <p:sp>
        <p:nvSpPr>
          <p:cNvPr id="39939" name="Subtitle 2"/>
          <p:cNvSpPr>
            <a:spLocks/>
          </p:cNvSpPr>
          <p:nvPr/>
        </p:nvSpPr>
        <p:spPr bwMode="auto">
          <a:xfrm>
            <a:off x="1979613" y="2420938"/>
            <a:ext cx="5184775" cy="1103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hu-HU" altLang="hu-HU" sz="180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763230494"/>
              </p:ext>
            </p:extLst>
          </p:nvPr>
        </p:nvGraphicFramePr>
        <p:xfrm>
          <a:off x="2987824" y="1652825"/>
          <a:ext cx="5990386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Szövegdoboz 8"/>
          <p:cNvSpPr txBox="1"/>
          <p:nvPr/>
        </p:nvSpPr>
        <p:spPr>
          <a:xfrm>
            <a:off x="311022" y="2557095"/>
            <a:ext cx="45365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600" dirty="0" smtClean="0">
                <a:solidFill>
                  <a:srgbClr val="FEA022">
                    <a:lumMod val="50000"/>
                  </a:srgbClr>
                </a:solidFill>
              </a:rPr>
              <a:t>Miniszterelnökség</a:t>
            </a:r>
          </a:p>
          <a:p>
            <a:pPr algn="ctr"/>
            <a:r>
              <a:rPr lang="hu-HU" sz="1600" dirty="0" smtClean="0">
                <a:solidFill>
                  <a:srgbClr val="FEA022">
                    <a:lumMod val="50000"/>
                  </a:srgbClr>
                </a:solidFill>
              </a:rPr>
              <a:t>Agrár-vidékfejlesztésért felelős Államtitkárság</a:t>
            </a:r>
          </a:p>
          <a:p>
            <a:pPr algn="ctr"/>
            <a:r>
              <a:rPr lang="hu-HU" sz="1600" dirty="0" smtClean="0">
                <a:solidFill>
                  <a:srgbClr val="FEA022">
                    <a:lumMod val="50000"/>
                  </a:srgbClr>
                </a:solidFill>
              </a:rPr>
              <a:t>6000 Kecskemét, Ipoly u. 1.</a:t>
            </a:r>
            <a:endParaRPr lang="hu-HU" sz="1600" dirty="0">
              <a:solidFill>
                <a:srgbClr val="FEA022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467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1"/>
          <p:cNvSpPr txBox="1">
            <a:spLocks/>
          </p:cNvSpPr>
          <p:nvPr/>
        </p:nvSpPr>
        <p:spPr>
          <a:xfrm>
            <a:off x="12429" y="0"/>
            <a:ext cx="6277334" cy="83127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2000" b="1" dirty="0" smtClean="0">
                <a:solidFill>
                  <a:prstClr val="black"/>
                </a:solidFill>
                <a:latin typeface="Franklin Gothic Medium (Szövegtörzs)"/>
              </a:rPr>
              <a:t>A Vidékfejlesztési Program </a:t>
            </a:r>
          </a:p>
          <a:p>
            <a:r>
              <a:rPr lang="hu-HU" sz="2000" b="1" dirty="0" smtClean="0">
                <a:solidFill>
                  <a:prstClr val="black"/>
                </a:solidFill>
                <a:latin typeface="Franklin Gothic Medium (Szövegtörzs)"/>
              </a:rPr>
              <a:t>felfüggesztett pályázatai</a:t>
            </a:r>
          </a:p>
        </p:txBody>
      </p:sp>
      <p:sp>
        <p:nvSpPr>
          <p:cNvPr id="4" name="Szövegdoboz 3"/>
          <p:cNvSpPr txBox="1"/>
          <p:nvPr/>
        </p:nvSpPr>
        <p:spPr>
          <a:xfrm>
            <a:off x="36452" y="2546300"/>
            <a:ext cx="6261756" cy="49244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Szarvasmarhatartó telepek korszerűsítése – 19,86 Mrd Ft</a:t>
            </a:r>
          </a:p>
          <a:p>
            <a:r>
              <a:rPr lang="hu-HU" sz="1200" b="1" dirty="0" smtClean="0">
                <a:solidFill>
                  <a:srgbClr val="FF0000"/>
                </a:solidFill>
                <a:latin typeface="Franklin Gothic Medium (Szövegtörzs)"/>
              </a:rPr>
              <a:t>Felfüggesztve: 2016. július 23.</a:t>
            </a:r>
            <a:endParaRPr lang="hu-HU" sz="12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36452" y="3681800"/>
            <a:ext cx="6268888" cy="49244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Baromfitartó telepek korszerűsítése – 19,86 Mrd Ft</a:t>
            </a:r>
          </a:p>
          <a:p>
            <a:r>
              <a:rPr lang="hu-HU" sz="1200" b="1" dirty="0" smtClean="0">
                <a:solidFill>
                  <a:srgbClr val="FF0000"/>
                </a:solidFill>
                <a:latin typeface="Franklin Gothic Medium (Szövegtörzs)"/>
              </a:rPr>
              <a:t>Felfüggesztve: 2016. július 23.</a:t>
            </a:r>
            <a:endParaRPr lang="hu-HU" sz="12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6" name="Szövegdoboz 5"/>
          <p:cNvSpPr txBox="1"/>
          <p:nvPr/>
        </p:nvSpPr>
        <p:spPr>
          <a:xfrm>
            <a:off x="36452" y="3110769"/>
            <a:ext cx="6306964" cy="49244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Sertéstartó telepek korszerűsítése – 19,86 Mrd Ft</a:t>
            </a:r>
          </a:p>
          <a:p>
            <a:r>
              <a:rPr lang="hu-HU" sz="1200" b="1" dirty="0" smtClean="0">
                <a:solidFill>
                  <a:srgbClr val="FF0000"/>
                </a:solidFill>
                <a:latin typeface="Franklin Gothic Medium (Szövegtörzs)"/>
              </a:rPr>
              <a:t>Felfüggesztve: 2016. július 23.</a:t>
            </a:r>
            <a:endParaRPr lang="hu-HU" sz="12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7" name="Szövegdoboz 6"/>
          <p:cNvSpPr txBox="1"/>
          <p:nvPr/>
        </p:nvSpPr>
        <p:spPr>
          <a:xfrm>
            <a:off x="20800" y="973412"/>
            <a:ext cx="6252143" cy="49244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Trágyatároló építésének támogatása - 5,6 Mrd Ft </a:t>
            </a:r>
          </a:p>
          <a:p>
            <a:r>
              <a:rPr lang="hu-HU" sz="1200" b="1" dirty="0" smtClean="0">
                <a:solidFill>
                  <a:srgbClr val="FF0000"/>
                </a:solidFill>
                <a:latin typeface="Franklin Gothic Medium (Szövegtörzs)"/>
              </a:rPr>
              <a:t>Felfüggesztve: 2016. május 6.</a:t>
            </a:r>
            <a:endParaRPr lang="hu-HU" sz="12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8" name="Szövegdoboz 7"/>
          <p:cNvSpPr txBox="1"/>
          <p:nvPr/>
        </p:nvSpPr>
        <p:spPr>
          <a:xfrm>
            <a:off x="20800" y="1529590"/>
            <a:ext cx="6300192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>
                <a:solidFill>
                  <a:prstClr val="black"/>
                </a:solidFill>
                <a:latin typeface="Franklin Gothic Medium (Szövegtörzs)"/>
              </a:rPr>
              <a:t>Településképet meghatározó épületek külső rekonstrukciója, többfunkciós közösségi tér létrehozása, fejlesztése, energetikai </a:t>
            </a:r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korszerűsítés – 26,9 Mrd Ft</a:t>
            </a:r>
          </a:p>
          <a:p>
            <a:r>
              <a:rPr lang="hu-HU" sz="1200" b="1" dirty="0" smtClean="0">
                <a:solidFill>
                  <a:srgbClr val="FF0000"/>
                </a:solidFill>
                <a:latin typeface="Franklin Gothic Medium (Szövegtörzs)"/>
              </a:rPr>
              <a:t>Felfüggesztve: 2016. május 26.</a:t>
            </a:r>
            <a:endParaRPr lang="hu-HU" sz="12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9" name="Szövegdoboz 8"/>
          <p:cNvSpPr txBox="1"/>
          <p:nvPr/>
        </p:nvSpPr>
        <p:spPr>
          <a:xfrm>
            <a:off x="6109517" y="990494"/>
            <a:ext cx="3051333" cy="461665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707</a:t>
            </a:r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14,80 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0" name="Szövegdoboz 9"/>
          <p:cNvSpPr txBox="1"/>
          <p:nvPr/>
        </p:nvSpPr>
        <p:spPr>
          <a:xfrm>
            <a:off x="6097642" y="3115616"/>
            <a:ext cx="3051334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331 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50,8</a:t>
            </a:r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6104000" y="1759088"/>
            <a:ext cx="3051335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2204 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76,21 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2" name="Szövegdoboz 11"/>
          <p:cNvSpPr txBox="1"/>
          <p:nvPr/>
        </p:nvSpPr>
        <p:spPr>
          <a:xfrm>
            <a:off x="6097641" y="3698522"/>
            <a:ext cx="3046359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426 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65,31 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3" name="Szövegdoboz 12"/>
          <p:cNvSpPr txBox="1"/>
          <p:nvPr/>
        </p:nvSpPr>
        <p:spPr>
          <a:xfrm>
            <a:off x="6109517" y="2558175"/>
            <a:ext cx="3051334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1359 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75,00</a:t>
            </a:r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4" name="Szövegdoboz 13"/>
          <p:cNvSpPr txBox="1"/>
          <p:nvPr/>
        </p:nvSpPr>
        <p:spPr>
          <a:xfrm>
            <a:off x="36452" y="4279127"/>
            <a:ext cx="6268888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>
                <a:solidFill>
                  <a:srgbClr val="000000"/>
                </a:solidFill>
                <a:latin typeface="Franklin Gothic Medium (Szövegtörzs)"/>
              </a:rPr>
              <a:t>Kisméretű </a:t>
            </a:r>
            <a:r>
              <a:rPr lang="hu-HU" sz="1400" b="1" dirty="0" smtClean="0">
                <a:solidFill>
                  <a:srgbClr val="000000"/>
                </a:solidFill>
                <a:latin typeface="Franklin Gothic Medium (Szövegtörzs)"/>
              </a:rPr>
              <a:t>terménytároló, </a:t>
            </a:r>
            <a:r>
              <a:rPr lang="hu-HU" sz="1400" b="1" dirty="0" err="1" smtClean="0">
                <a:solidFill>
                  <a:srgbClr val="000000"/>
                </a:solidFill>
                <a:latin typeface="Franklin Gothic Medium (Szövegtörzs)"/>
              </a:rPr>
              <a:t>-</a:t>
            </a:r>
            <a:r>
              <a:rPr lang="hu-HU" sz="1400" b="1" dirty="0" err="1">
                <a:solidFill>
                  <a:srgbClr val="000000"/>
                </a:solidFill>
                <a:latin typeface="Franklin Gothic Medium (Szövegtörzs)"/>
              </a:rPr>
              <a:t>szárító</a:t>
            </a:r>
            <a:r>
              <a:rPr lang="hu-HU" sz="1400" b="1" dirty="0">
                <a:solidFill>
                  <a:srgbClr val="000000"/>
                </a:solidFill>
                <a:latin typeface="Franklin Gothic Medium (Szövegtörzs)"/>
              </a:rPr>
              <a:t> és </a:t>
            </a:r>
            <a:r>
              <a:rPr lang="hu-HU" sz="1400" b="1" dirty="0" err="1">
                <a:solidFill>
                  <a:srgbClr val="000000"/>
                </a:solidFill>
                <a:latin typeface="Franklin Gothic Medium (Szövegtörzs)"/>
              </a:rPr>
              <a:t>-tisztító</a:t>
            </a:r>
            <a:r>
              <a:rPr lang="hu-HU" sz="1400" b="1" dirty="0">
                <a:solidFill>
                  <a:srgbClr val="000000"/>
                </a:solidFill>
                <a:latin typeface="Franklin Gothic Medium (Szövegtörzs)"/>
              </a:rPr>
              <a:t> építése, </a:t>
            </a:r>
            <a:r>
              <a:rPr lang="hu-HU" sz="1400" b="1" dirty="0" smtClean="0">
                <a:solidFill>
                  <a:srgbClr val="000000"/>
                </a:solidFill>
                <a:latin typeface="Franklin Gothic Medium (Szövegtörzs)"/>
              </a:rPr>
              <a:t>korszerűsítése </a:t>
            </a:r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– 19,68 Mrd Ft</a:t>
            </a:r>
          </a:p>
          <a:p>
            <a:r>
              <a:rPr lang="hu-HU" sz="1200" b="1" dirty="0" smtClean="0">
                <a:solidFill>
                  <a:srgbClr val="FF0000"/>
                </a:solidFill>
                <a:latin typeface="Franklin Gothic Medium (Szövegtörzs)"/>
              </a:rPr>
              <a:t>Felfüggesztve: 2016. október 5.</a:t>
            </a:r>
            <a:endParaRPr lang="hu-HU" sz="12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15" name="Szövegdoboz 14"/>
          <p:cNvSpPr txBox="1"/>
          <p:nvPr/>
        </p:nvSpPr>
        <p:spPr>
          <a:xfrm>
            <a:off x="6097641" y="4395209"/>
            <a:ext cx="3033944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1179 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61,18 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6" name="Szövegdoboz 15"/>
          <p:cNvSpPr txBox="1"/>
          <p:nvPr/>
        </p:nvSpPr>
        <p:spPr>
          <a:xfrm>
            <a:off x="20874" y="5075024"/>
            <a:ext cx="6268888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>
                <a:solidFill>
                  <a:srgbClr val="000000"/>
                </a:solidFill>
                <a:latin typeface="Franklin Gothic Medium (Szövegtörzs)"/>
              </a:rPr>
              <a:t>Nem mezőgazdasági tevékenységek elindításának támogatása – Mezőgazdasági tevékenységek diverzifikációja, </a:t>
            </a:r>
            <a:r>
              <a:rPr lang="hu-HU" sz="1400" b="1" dirty="0" err="1">
                <a:solidFill>
                  <a:srgbClr val="000000"/>
                </a:solidFill>
                <a:latin typeface="Franklin Gothic Medium (Szövegtörzs)"/>
              </a:rPr>
              <a:t>mikrovállalkozások</a:t>
            </a:r>
            <a:r>
              <a:rPr lang="hu-HU" sz="1400" b="1" dirty="0">
                <a:solidFill>
                  <a:srgbClr val="000000"/>
                </a:solidFill>
                <a:latin typeface="Franklin Gothic Medium (Szövegtörzs)"/>
              </a:rPr>
              <a:t> </a:t>
            </a:r>
            <a:r>
              <a:rPr lang="hu-HU" sz="1400" b="1" dirty="0" smtClean="0">
                <a:solidFill>
                  <a:srgbClr val="000000"/>
                </a:solidFill>
                <a:latin typeface="Franklin Gothic Medium (Szövegtörzs)"/>
              </a:rPr>
              <a:t>indítása </a:t>
            </a:r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– 13,85 Mrd Ft</a:t>
            </a:r>
          </a:p>
          <a:p>
            <a:r>
              <a:rPr lang="hu-HU" sz="1200" b="1" dirty="0" smtClean="0">
                <a:solidFill>
                  <a:srgbClr val="FF0000"/>
                </a:solidFill>
                <a:latin typeface="Franklin Gothic Medium (Szövegtörzs)"/>
              </a:rPr>
              <a:t>Felfüggesztés: 2016. november 24.</a:t>
            </a:r>
            <a:endParaRPr lang="hu-HU" sz="12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17" name="Szövegdoboz 16"/>
          <p:cNvSpPr txBox="1"/>
          <p:nvPr/>
        </p:nvSpPr>
        <p:spPr>
          <a:xfrm>
            <a:off x="6097641" y="5307511"/>
            <a:ext cx="3046360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 11066 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 139,86 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9" name="Szövegdoboz 18"/>
          <p:cNvSpPr txBox="1"/>
          <p:nvPr/>
        </p:nvSpPr>
        <p:spPr>
          <a:xfrm>
            <a:off x="20874" y="6077277"/>
            <a:ext cx="6268888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>
                <a:solidFill>
                  <a:prstClr val="black"/>
                </a:solidFill>
                <a:latin typeface="Franklin Gothic Medium (Szövegtörzs)"/>
              </a:rPr>
              <a:t>Mezőgazdasági termékek értéknövelése és erőforrás-hatékonyság elősegítése a </a:t>
            </a:r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feldolgozásban</a:t>
            </a:r>
            <a:r>
              <a:rPr lang="hu-HU" sz="1400" b="1" dirty="0" smtClean="0">
                <a:solidFill>
                  <a:srgbClr val="000000"/>
                </a:solidFill>
                <a:latin typeface="Franklin Gothic Medium (Szövegtörzs)"/>
              </a:rPr>
              <a:t> </a:t>
            </a:r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– 140,96 Mrd Ft</a:t>
            </a:r>
          </a:p>
          <a:p>
            <a:r>
              <a:rPr lang="hu-HU" sz="1200" b="1" dirty="0" smtClean="0">
                <a:solidFill>
                  <a:srgbClr val="FF0000"/>
                </a:solidFill>
                <a:latin typeface="Franklin Gothic Medium (Szövegtörzs)"/>
              </a:rPr>
              <a:t>Felfüggesztés: 2016. november 30.</a:t>
            </a:r>
            <a:endParaRPr lang="hu-HU" sz="12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20" name="Szövegdoboz 19"/>
          <p:cNvSpPr txBox="1"/>
          <p:nvPr/>
        </p:nvSpPr>
        <p:spPr>
          <a:xfrm>
            <a:off x="6126185" y="6217109"/>
            <a:ext cx="3005399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1415 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274,64 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</p:spTree>
    <p:extLst>
      <p:ext uri="{BB962C8B-B14F-4D97-AF65-F5344CB8AC3E}">
        <p14:creationId xmlns:p14="http://schemas.microsoft.com/office/powerpoint/2010/main" val="1460831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zövegdoboz 5"/>
          <p:cNvSpPr txBox="1"/>
          <p:nvPr/>
        </p:nvSpPr>
        <p:spPr>
          <a:xfrm>
            <a:off x="118463" y="1235080"/>
            <a:ext cx="6296004" cy="55399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b="1" dirty="0" smtClean="0">
                <a:latin typeface="Franklin Gothic Medium (Szövegtörzs)"/>
              </a:rPr>
              <a:t>Juh- és kecsketartó telepek korszerűsítése – 3,97 Mrd Ft </a:t>
            </a:r>
          </a:p>
          <a:p>
            <a:r>
              <a:rPr lang="hu-HU" sz="1200" b="1" dirty="0" smtClean="0">
                <a:solidFill>
                  <a:srgbClr val="FF0000"/>
                </a:solidFill>
                <a:latin typeface="Franklin Gothic Medium (Szövegtörzs)"/>
              </a:rPr>
              <a:t>Felfüggesztve: 2017. január 19. </a:t>
            </a:r>
            <a:endParaRPr lang="hu-HU" sz="12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7" name="Szövegdoboz 6"/>
          <p:cNvSpPr txBox="1"/>
          <p:nvPr/>
        </p:nvSpPr>
        <p:spPr>
          <a:xfrm>
            <a:off x="124131" y="3635277"/>
            <a:ext cx="6290336" cy="138499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b="1" dirty="0">
                <a:latin typeface="Franklin Gothic Medium (Szövegtörzs)"/>
              </a:rPr>
              <a:t>Kertészet </a:t>
            </a:r>
            <a:r>
              <a:rPr lang="hu-HU" b="1" dirty="0" smtClean="0">
                <a:latin typeface="Franklin Gothic Medium (Szövegtörzs)"/>
              </a:rPr>
              <a:t>korszerűsítése</a:t>
            </a:r>
          </a:p>
          <a:p>
            <a:r>
              <a:rPr lang="hu-HU" b="1" dirty="0" smtClean="0">
                <a:latin typeface="Franklin Gothic Medium (Szövegtörzs)"/>
              </a:rPr>
              <a:t>üveg- </a:t>
            </a:r>
            <a:r>
              <a:rPr lang="hu-HU" b="1" dirty="0">
                <a:latin typeface="Franklin Gothic Medium (Szövegtörzs)"/>
              </a:rPr>
              <a:t>és fóliaházak létesítése, energiahatékonyságának növelése geotermikus energia felhasználásának </a:t>
            </a:r>
            <a:r>
              <a:rPr lang="hu-HU" b="1" dirty="0" smtClean="0">
                <a:latin typeface="Franklin Gothic Medium (Szövegtörzs)"/>
              </a:rPr>
              <a:t>lehetőségével – 22,50 Mrd Ft </a:t>
            </a:r>
          </a:p>
          <a:p>
            <a:r>
              <a:rPr lang="hu-HU" sz="1200" b="1" dirty="0" smtClean="0">
                <a:solidFill>
                  <a:srgbClr val="FF0000"/>
                </a:solidFill>
                <a:latin typeface="Franklin Gothic Medium (Szövegtörzs)"/>
              </a:rPr>
              <a:t>Felfüggesztve: 2017. január 31. </a:t>
            </a:r>
            <a:endParaRPr lang="hu-HU" sz="12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8" name="Szövegdoboz 7"/>
          <p:cNvSpPr txBox="1"/>
          <p:nvPr/>
        </p:nvSpPr>
        <p:spPr>
          <a:xfrm>
            <a:off x="124131" y="2043706"/>
            <a:ext cx="6290336" cy="138499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b="1" dirty="0">
                <a:latin typeface="Franklin Gothic Medium (Szövegtörzs)"/>
              </a:rPr>
              <a:t>Kertészet </a:t>
            </a:r>
            <a:r>
              <a:rPr lang="hu-HU" b="1" dirty="0" smtClean="0">
                <a:latin typeface="Franklin Gothic Medium (Szövegtörzs)"/>
              </a:rPr>
              <a:t>korszerűsítése</a:t>
            </a:r>
          </a:p>
          <a:p>
            <a:r>
              <a:rPr lang="hu-HU" b="1" dirty="0" smtClean="0">
                <a:latin typeface="Franklin Gothic Medium (Szövegtörzs)"/>
              </a:rPr>
              <a:t>gombaházak </a:t>
            </a:r>
            <a:r>
              <a:rPr lang="hu-HU" b="1" dirty="0">
                <a:latin typeface="Franklin Gothic Medium (Szövegtörzs)"/>
              </a:rPr>
              <a:t>- hűtőházak létrehozására, meglévő gombaházak - hűtőházak korszerűsítését támogató </a:t>
            </a:r>
            <a:r>
              <a:rPr lang="hu-HU" b="1" dirty="0" smtClean="0">
                <a:latin typeface="Franklin Gothic Medium (Szövegtörzs)"/>
              </a:rPr>
              <a:t>felhívás – 22,00 Mrd Ft </a:t>
            </a:r>
          </a:p>
          <a:p>
            <a:r>
              <a:rPr lang="hu-HU" sz="1200" b="1" dirty="0" smtClean="0">
                <a:solidFill>
                  <a:srgbClr val="FF0000"/>
                </a:solidFill>
                <a:latin typeface="Franklin Gothic Medium (Szövegtörzs)"/>
              </a:rPr>
              <a:t>Felfüggesztve: 2017. január 16. </a:t>
            </a:r>
            <a:endParaRPr lang="hu-HU" sz="12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10" name="Szövegdoboz 9"/>
          <p:cNvSpPr txBox="1"/>
          <p:nvPr/>
        </p:nvSpPr>
        <p:spPr>
          <a:xfrm>
            <a:off x="6414467" y="1281246"/>
            <a:ext cx="2735201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489 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9,19 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6403130" y="4096941"/>
            <a:ext cx="2729534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294 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39,85 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2" name="Szövegdoboz 11"/>
          <p:cNvSpPr txBox="1"/>
          <p:nvPr/>
        </p:nvSpPr>
        <p:spPr>
          <a:xfrm>
            <a:off x="6403130" y="2505370"/>
            <a:ext cx="2735201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312 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46,66 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3" name="Cím 1"/>
          <p:cNvSpPr txBox="1">
            <a:spLocks/>
          </p:cNvSpPr>
          <p:nvPr/>
        </p:nvSpPr>
        <p:spPr>
          <a:xfrm>
            <a:off x="12429" y="0"/>
            <a:ext cx="6277334" cy="83127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2000" b="1" dirty="0" smtClean="0">
                <a:solidFill>
                  <a:prstClr val="black"/>
                </a:solidFill>
                <a:latin typeface="Franklin Gothic Medium (Szövegtörzs)"/>
              </a:rPr>
              <a:t>A Vidékfejlesztési Program </a:t>
            </a:r>
          </a:p>
          <a:p>
            <a:r>
              <a:rPr lang="hu-HU" sz="2000" b="1" dirty="0" smtClean="0">
                <a:solidFill>
                  <a:prstClr val="black"/>
                </a:solidFill>
                <a:latin typeface="Franklin Gothic Medium (Szövegtörzs)"/>
              </a:rPr>
              <a:t>felfüggesztett pályázatai</a:t>
            </a:r>
          </a:p>
        </p:txBody>
      </p:sp>
      <p:sp>
        <p:nvSpPr>
          <p:cNvPr id="9" name="Szövegdoboz 8"/>
          <p:cNvSpPr txBox="1"/>
          <p:nvPr/>
        </p:nvSpPr>
        <p:spPr>
          <a:xfrm>
            <a:off x="112794" y="5200288"/>
            <a:ext cx="6290336" cy="138499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b="1" dirty="0" smtClean="0">
                <a:latin typeface="Franklin Gothic Medium (Szövegtörzs)"/>
              </a:rPr>
              <a:t>Külterületi </a:t>
            </a:r>
            <a:r>
              <a:rPr lang="hu-HU" b="1" dirty="0">
                <a:latin typeface="Franklin Gothic Medium (Szövegtörzs)"/>
              </a:rPr>
              <a:t>helyi közutak fejlesztése, önkormányzati utak kezeléséhez, állapotjavításához, karbantartásához szükséges erő- és munkagépek </a:t>
            </a:r>
            <a:r>
              <a:rPr lang="hu-HU" b="1" dirty="0" smtClean="0">
                <a:latin typeface="Franklin Gothic Medium (Szövegtörzs)"/>
              </a:rPr>
              <a:t>beszerzése </a:t>
            </a:r>
          </a:p>
          <a:p>
            <a:r>
              <a:rPr lang="hu-HU" b="1" dirty="0" smtClean="0">
                <a:latin typeface="Franklin Gothic Medium (Szövegtörzs)"/>
              </a:rPr>
              <a:t>– 18,40 Mrd Ft </a:t>
            </a:r>
          </a:p>
          <a:p>
            <a:r>
              <a:rPr lang="hu-HU" sz="1200" b="1" dirty="0" smtClean="0">
                <a:solidFill>
                  <a:srgbClr val="FF0000"/>
                </a:solidFill>
                <a:latin typeface="Franklin Gothic Medium (Szövegtörzs)"/>
              </a:rPr>
              <a:t>Felfüggesztve: 2017. február 9. </a:t>
            </a:r>
            <a:endParaRPr lang="hu-HU" sz="12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14" name="Szövegdoboz 13"/>
          <p:cNvSpPr txBox="1"/>
          <p:nvPr/>
        </p:nvSpPr>
        <p:spPr>
          <a:xfrm>
            <a:off x="6403130" y="5661952"/>
            <a:ext cx="2746538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1203 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56,51 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</p:spTree>
    <p:extLst>
      <p:ext uri="{BB962C8B-B14F-4D97-AF65-F5344CB8AC3E}">
        <p14:creationId xmlns:p14="http://schemas.microsoft.com/office/powerpoint/2010/main" val="1269956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 számának hely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3" name="Tábláza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2368010"/>
              </p:ext>
            </p:extLst>
          </p:nvPr>
        </p:nvGraphicFramePr>
        <p:xfrm>
          <a:off x="296882" y="1805049"/>
          <a:ext cx="8538360" cy="46907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35035"/>
                <a:gridCol w="1056904"/>
                <a:gridCol w="1140031"/>
                <a:gridCol w="1056904"/>
                <a:gridCol w="1448789"/>
                <a:gridCol w="1318161"/>
                <a:gridCol w="1282536"/>
              </a:tblGrid>
              <a:tr h="11340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Pályázat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Összes </a:t>
                      </a:r>
                      <a:r>
                        <a:rPr lang="hu-HU" sz="1400" dirty="0" smtClean="0">
                          <a:effectLst/>
                        </a:rPr>
                        <a:t>kérelem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</a:rPr>
                        <a:t>(db)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</a:rPr>
                        <a:t>Csongrád </a:t>
                      </a:r>
                      <a:r>
                        <a:rPr lang="hu-HU" sz="1400" dirty="0">
                          <a:effectLst/>
                        </a:rPr>
                        <a:t>megye kérelem </a:t>
                      </a:r>
                      <a:endParaRPr lang="hu-HU" sz="14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</a:rPr>
                        <a:t>(db)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Összes terület </a:t>
                      </a:r>
                      <a:endParaRPr lang="hu-HU" sz="14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</a:rPr>
                        <a:t>(</a:t>
                      </a:r>
                      <a:r>
                        <a:rPr lang="hu-HU" sz="1400" dirty="0">
                          <a:effectLst/>
                        </a:rPr>
                        <a:t>ha)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</a:rPr>
                        <a:t>Csongrád </a:t>
                      </a:r>
                      <a:r>
                        <a:rPr lang="hu-HU" sz="1400" dirty="0">
                          <a:effectLst/>
                        </a:rPr>
                        <a:t>megye terület </a:t>
                      </a:r>
                      <a:endParaRPr lang="hu-HU" sz="14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</a:rPr>
                        <a:t>(</a:t>
                      </a:r>
                      <a:r>
                        <a:rPr lang="hu-HU" sz="1400" dirty="0">
                          <a:effectLst/>
                        </a:rPr>
                        <a:t>ha)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Összes forrásigény </a:t>
                      </a:r>
                      <a:endParaRPr lang="hu-HU" sz="14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</a:rPr>
                        <a:t>(Mrd Ft)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baseline="0" dirty="0" smtClean="0">
                          <a:effectLst/>
                        </a:rPr>
                        <a:t>Csongrád </a:t>
                      </a:r>
                      <a:r>
                        <a:rPr lang="hu-HU" sz="1400" dirty="0" smtClean="0">
                          <a:effectLst/>
                        </a:rPr>
                        <a:t>megye forrásigény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</a:rPr>
                        <a:t>(Mrd Ft)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</a:tr>
              <a:tr h="8372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VP AKG 2016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</a:rPr>
                        <a:t>4 692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200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226</a:t>
                      </a:r>
                      <a:r>
                        <a:rPr lang="hu-HU" sz="1400" baseline="0" dirty="0" smtClean="0">
                          <a:effectLst/>
                          <a:latin typeface="Times New Roman"/>
                          <a:ea typeface="Calibri"/>
                        </a:rPr>
                        <a:t> 782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10 355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110,23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4,71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</a:tr>
              <a:tr h="86689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Horizontális szántó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</a:rPr>
                        <a:t>1 795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117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197 103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9 593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82,44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4,01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</a:tr>
              <a:tr h="89064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Horizontális ültetvény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</a:rPr>
                        <a:t>2 897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83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29 679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762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27,78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0,69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</a:tr>
              <a:tr h="4750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b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</a:rPr>
                        <a:t>Szőlő</a:t>
                      </a:r>
                      <a:endParaRPr lang="hu-HU" sz="14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1967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35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18 995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396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18,95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44450" marR="4445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0,39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868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b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</a:rPr>
                        <a:t>Egyéb gyümölcs</a:t>
                      </a:r>
                      <a:endParaRPr lang="hu-HU" sz="14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1276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50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10 684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366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3024" marR="23024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8,83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44450" marR="4445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dirty="0" smtClean="0">
                          <a:effectLst/>
                          <a:latin typeface="Times New Roman"/>
                          <a:ea typeface="Calibri"/>
                        </a:rPr>
                        <a:t>0,30</a:t>
                      </a:r>
                      <a:endParaRPr lang="hu-HU" sz="14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églalap 5"/>
          <p:cNvSpPr/>
          <p:nvPr/>
        </p:nvSpPr>
        <p:spPr>
          <a:xfrm>
            <a:off x="296883" y="5427023"/>
            <a:ext cx="748146" cy="2256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400" b="1" dirty="0" smtClean="0"/>
              <a:t>Ebből:</a:t>
            </a:r>
            <a:endParaRPr lang="hu-HU" sz="1400" b="1" dirty="0"/>
          </a:p>
        </p:txBody>
      </p:sp>
      <p:sp>
        <p:nvSpPr>
          <p:cNvPr id="7" name="Cím 1"/>
          <p:cNvSpPr txBox="1">
            <a:spLocks/>
          </p:cNvSpPr>
          <p:nvPr/>
        </p:nvSpPr>
        <p:spPr>
          <a:xfrm>
            <a:off x="295217" y="1268760"/>
            <a:ext cx="6490816" cy="51231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2300" b="1" dirty="0" smtClean="0">
                <a:solidFill>
                  <a:prstClr val="white"/>
                </a:solidFill>
                <a:latin typeface="Franklin Gothic Medium (Szövegtörzs)"/>
              </a:rPr>
              <a:t>Agrár-környezetgazdálkodási kifizetés 2.</a:t>
            </a:r>
            <a:endParaRPr lang="hu-HU" sz="2300" b="1" dirty="0">
              <a:solidFill>
                <a:prstClr val="white"/>
              </a:solidFill>
              <a:latin typeface="Franklin Gothic Medium (Szövegtörzs)"/>
            </a:endParaRPr>
          </a:p>
        </p:txBody>
      </p:sp>
      <p:sp>
        <p:nvSpPr>
          <p:cNvPr id="8" name="Ellipszis 7"/>
          <p:cNvSpPr/>
          <p:nvPr/>
        </p:nvSpPr>
        <p:spPr>
          <a:xfrm>
            <a:off x="6444208" y="1050549"/>
            <a:ext cx="1923802" cy="948737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Keretösszeg:</a:t>
            </a:r>
          </a:p>
          <a:p>
            <a:pPr algn="ctr"/>
            <a:r>
              <a:rPr lang="hu-HU" b="1" dirty="0" smtClean="0">
                <a:solidFill>
                  <a:prstClr val="black"/>
                </a:solidFill>
                <a:latin typeface="Franklin Gothic Medium (Szövegtörzs)"/>
              </a:rPr>
              <a:t>40 Mrd Ft</a:t>
            </a:r>
            <a:endParaRPr lang="hu-HU" b="1" dirty="0">
              <a:solidFill>
                <a:prstClr val="black"/>
              </a:solidFill>
              <a:latin typeface="Franklin Gothic Medium (Szövegtörzs)"/>
            </a:endParaRPr>
          </a:p>
        </p:txBody>
      </p:sp>
    </p:spTree>
    <p:extLst>
      <p:ext uri="{BB962C8B-B14F-4D97-AF65-F5344CB8AC3E}">
        <p14:creationId xmlns:p14="http://schemas.microsoft.com/office/powerpoint/2010/main" val="3381892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 számának hely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3" name="Diagram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12926"/>
              </p:ext>
            </p:extLst>
          </p:nvPr>
        </p:nvGraphicFramePr>
        <p:xfrm>
          <a:off x="0" y="1268760"/>
          <a:ext cx="8964487" cy="54726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Cím 1"/>
          <p:cNvSpPr txBox="1">
            <a:spLocks/>
          </p:cNvSpPr>
          <p:nvPr/>
        </p:nvSpPr>
        <p:spPr>
          <a:xfrm>
            <a:off x="0" y="0"/>
            <a:ext cx="4824536" cy="86409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2200" b="1" dirty="0" smtClean="0">
                <a:solidFill>
                  <a:schemeClr val="bg1"/>
                </a:solidFill>
                <a:latin typeface="Franklin Gothic Medium (Szövegtörzs)"/>
              </a:rPr>
              <a:t>AKG 2 </a:t>
            </a:r>
          </a:p>
          <a:p>
            <a:r>
              <a:rPr lang="hu-HU" sz="2200" b="1" dirty="0" smtClean="0">
                <a:solidFill>
                  <a:schemeClr val="bg1"/>
                </a:solidFill>
                <a:latin typeface="Franklin Gothic Medium (Szövegtörzs)"/>
              </a:rPr>
              <a:t>igényelt terület megoszlása:</a:t>
            </a:r>
            <a:endParaRPr lang="hu-HU" sz="2200" b="1" dirty="0">
              <a:solidFill>
                <a:schemeClr val="bg1"/>
              </a:solidFill>
              <a:latin typeface="Franklin Gothic Medium (Szövegtörzs)"/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6012160" y="846449"/>
            <a:ext cx="28170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dirty="0" smtClean="0"/>
              <a:t>Teljes területi igény: </a:t>
            </a:r>
            <a:r>
              <a:rPr lang="hu-HU" sz="1600" b="1" dirty="0" smtClean="0"/>
              <a:t>226 782 ha</a:t>
            </a:r>
            <a:endParaRPr lang="hu-HU" sz="1600" b="1" dirty="0"/>
          </a:p>
        </p:txBody>
      </p:sp>
      <p:sp>
        <p:nvSpPr>
          <p:cNvPr id="6" name="Szövegdoboz 5"/>
          <p:cNvSpPr txBox="1"/>
          <p:nvPr/>
        </p:nvSpPr>
        <p:spPr>
          <a:xfrm>
            <a:off x="5602027" y="1124744"/>
            <a:ext cx="32713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dirty="0" smtClean="0"/>
              <a:t>Benyújtott kérelmek száma: </a:t>
            </a:r>
            <a:r>
              <a:rPr lang="hu-HU" sz="1600" b="1" dirty="0" smtClean="0"/>
              <a:t>4 692 db</a:t>
            </a:r>
          </a:p>
        </p:txBody>
      </p:sp>
      <p:sp>
        <p:nvSpPr>
          <p:cNvPr id="7" name="Szövegdoboz 6"/>
          <p:cNvSpPr txBox="1"/>
          <p:nvPr/>
        </p:nvSpPr>
        <p:spPr>
          <a:xfrm>
            <a:off x="5485518" y="2564904"/>
            <a:ext cx="3190938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hu-HU" sz="1600" dirty="0" smtClean="0"/>
              <a:t>Csongrád megye</a:t>
            </a:r>
          </a:p>
          <a:p>
            <a:r>
              <a:rPr lang="hu-HU" sz="1600" dirty="0" smtClean="0"/>
              <a:t>Igényelt terület nagysága: </a:t>
            </a:r>
            <a:r>
              <a:rPr lang="hu-HU" sz="1600" b="1" dirty="0" smtClean="0"/>
              <a:t>10 355 ha</a:t>
            </a:r>
          </a:p>
          <a:p>
            <a:r>
              <a:rPr lang="hu-HU" sz="1600" dirty="0" smtClean="0"/>
              <a:t>Benyújtott kérelem: </a:t>
            </a:r>
            <a:r>
              <a:rPr lang="hu-HU" sz="1600" b="1" dirty="0" smtClean="0"/>
              <a:t>200 db</a:t>
            </a:r>
            <a:endParaRPr lang="hu-HU" sz="1600" b="1" dirty="0"/>
          </a:p>
        </p:txBody>
      </p:sp>
      <p:sp>
        <p:nvSpPr>
          <p:cNvPr id="8" name="Lefelé nyíl 7"/>
          <p:cNvSpPr/>
          <p:nvPr/>
        </p:nvSpPr>
        <p:spPr>
          <a:xfrm>
            <a:off x="5449514" y="2564904"/>
            <a:ext cx="72008" cy="116083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65658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 számának hely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4" name="Diagram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2545431"/>
              </p:ext>
            </p:extLst>
          </p:nvPr>
        </p:nvGraphicFramePr>
        <p:xfrm>
          <a:off x="0" y="1268760"/>
          <a:ext cx="8763991" cy="5476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ím 1"/>
          <p:cNvSpPr txBox="1">
            <a:spLocks/>
          </p:cNvSpPr>
          <p:nvPr/>
        </p:nvSpPr>
        <p:spPr>
          <a:xfrm>
            <a:off x="0" y="0"/>
            <a:ext cx="4824536" cy="86409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2200" b="1" dirty="0" smtClean="0">
                <a:solidFill>
                  <a:schemeClr val="bg1"/>
                </a:solidFill>
                <a:latin typeface="Franklin Gothic Medium (Szövegtörzs)"/>
              </a:rPr>
              <a:t>AKG 2 </a:t>
            </a:r>
          </a:p>
          <a:p>
            <a:r>
              <a:rPr lang="hu-HU" sz="2200" b="1" dirty="0" smtClean="0">
                <a:solidFill>
                  <a:schemeClr val="bg1"/>
                </a:solidFill>
                <a:latin typeface="Franklin Gothic Medium (Szövegtörzs)"/>
              </a:rPr>
              <a:t>támogatási igény megoszlása:</a:t>
            </a:r>
            <a:endParaRPr lang="hu-HU" sz="2200" b="1" dirty="0">
              <a:solidFill>
                <a:schemeClr val="bg1"/>
              </a:solidFill>
              <a:latin typeface="Franklin Gothic Medium (Szövegtörzs)"/>
            </a:endParaRPr>
          </a:p>
        </p:txBody>
      </p:sp>
      <p:sp>
        <p:nvSpPr>
          <p:cNvPr id="3" name="Szövegdoboz 2"/>
          <p:cNvSpPr txBox="1"/>
          <p:nvPr/>
        </p:nvSpPr>
        <p:spPr>
          <a:xfrm>
            <a:off x="5220072" y="901393"/>
            <a:ext cx="33351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dirty="0" smtClean="0"/>
              <a:t>Teljes igénylés összege: </a:t>
            </a:r>
            <a:r>
              <a:rPr lang="hu-HU" sz="1600" b="1" dirty="0" smtClean="0"/>
              <a:t>110,23 Mrd Ft</a:t>
            </a:r>
            <a:endParaRPr lang="hu-HU" sz="1600" b="1" dirty="0"/>
          </a:p>
        </p:txBody>
      </p:sp>
      <p:sp>
        <p:nvSpPr>
          <p:cNvPr id="7" name="Lefelé nyíl 6"/>
          <p:cNvSpPr/>
          <p:nvPr/>
        </p:nvSpPr>
        <p:spPr>
          <a:xfrm>
            <a:off x="5705115" y="2852936"/>
            <a:ext cx="45719" cy="108883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71414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Hatszög 25"/>
          <p:cNvSpPr/>
          <p:nvPr/>
        </p:nvSpPr>
        <p:spPr>
          <a:xfrm rot="5400000">
            <a:off x="787367" y="1569095"/>
            <a:ext cx="1956123" cy="3491880"/>
          </a:xfrm>
          <a:prstGeom prst="hexagon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 dirty="0">
              <a:solidFill>
                <a:prstClr val="white"/>
              </a:solidFill>
            </a:endParaRPr>
          </a:p>
        </p:txBody>
      </p:sp>
      <p:sp>
        <p:nvSpPr>
          <p:cNvPr id="2" name="Title 3"/>
          <p:cNvSpPr txBox="1">
            <a:spLocks/>
          </p:cNvSpPr>
          <p:nvPr/>
        </p:nvSpPr>
        <p:spPr>
          <a:xfrm>
            <a:off x="0" y="577042"/>
            <a:ext cx="548568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lang="hu-HU" sz="36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altLang="hu-HU" sz="2200" dirty="0" smtClean="0">
                <a:solidFill>
                  <a:prstClr val="white"/>
                </a:solidFill>
                <a:latin typeface="Franklin Gothic Medium (Szövegtörzs)"/>
                <a:cs typeface="Times New Roman" pitchFamily="18" charset="0"/>
              </a:rPr>
              <a:t>A kertészetek korszerűsítésére még nyitott pályázati felhívások</a:t>
            </a:r>
            <a:endParaRPr altLang="hu-HU" sz="2200" dirty="0">
              <a:solidFill>
                <a:prstClr val="white"/>
              </a:solidFill>
              <a:latin typeface="Franklin Gothic Medium (Szövegtörzs)"/>
              <a:cs typeface="Times New Roman" pitchFamily="18" charset="0"/>
            </a:endParaRPr>
          </a:p>
        </p:txBody>
      </p:sp>
      <p:sp>
        <p:nvSpPr>
          <p:cNvPr id="4" name="Téglalap 3"/>
          <p:cNvSpPr/>
          <p:nvPr/>
        </p:nvSpPr>
        <p:spPr>
          <a:xfrm>
            <a:off x="247102" y="1873538"/>
            <a:ext cx="460851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hu-HU" sz="1600" dirty="0">
              <a:solidFill>
                <a:prstClr val="black"/>
              </a:solidFill>
            </a:endParaRPr>
          </a:p>
        </p:txBody>
      </p:sp>
      <p:sp>
        <p:nvSpPr>
          <p:cNvPr id="5" name="Lekerekített téglalap 4"/>
          <p:cNvSpPr/>
          <p:nvPr/>
        </p:nvSpPr>
        <p:spPr>
          <a:xfrm>
            <a:off x="856500" y="1796595"/>
            <a:ext cx="1947195" cy="9798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7" name="Hatszög 26"/>
          <p:cNvSpPr/>
          <p:nvPr/>
        </p:nvSpPr>
        <p:spPr>
          <a:xfrm rot="5400000">
            <a:off x="6273051" y="1420810"/>
            <a:ext cx="1956123" cy="3491880"/>
          </a:xfrm>
          <a:prstGeom prst="hexagon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>
              <a:solidFill>
                <a:prstClr val="white"/>
              </a:solidFill>
            </a:endParaRPr>
          </a:p>
        </p:txBody>
      </p:sp>
      <p:sp>
        <p:nvSpPr>
          <p:cNvPr id="25" name="Szövegdoboz 24"/>
          <p:cNvSpPr txBox="1"/>
          <p:nvPr/>
        </p:nvSpPr>
        <p:spPr>
          <a:xfrm>
            <a:off x="72927" y="2853370"/>
            <a:ext cx="33884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>
                <a:solidFill>
                  <a:prstClr val="black"/>
                </a:solidFill>
              </a:rPr>
              <a:t>Ültetvénytelepítés támogatása öntözés kialakításának lehetőségével</a:t>
            </a:r>
          </a:p>
        </p:txBody>
      </p:sp>
      <p:sp>
        <p:nvSpPr>
          <p:cNvPr id="28" name="Szövegdoboz 27"/>
          <p:cNvSpPr txBox="1"/>
          <p:nvPr/>
        </p:nvSpPr>
        <p:spPr>
          <a:xfrm>
            <a:off x="5946559" y="2816641"/>
            <a:ext cx="28438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>
                <a:solidFill>
                  <a:prstClr val="black"/>
                </a:solidFill>
              </a:rPr>
              <a:t>Gyógy- és fűszernövény termesztés fejlesztése</a:t>
            </a:r>
          </a:p>
        </p:txBody>
      </p:sp>
      <p:sp>
        <p:nvSpPr>
          <p:cNvPr id="39" name="Téglalap 38"/>
          <p:cNvSpPr/>
          <p:nvPr/>
        </p:nvSpPr>
        <p:spPr>
          <a:xfrm>
            <a:off x="3526352" y="4195034"/>
            <a:ext cx="244827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altLang="hu-HU" b="1" dirty="0">
                <a:solidFill>
                  <a:prstClr val="black"/>
                </a:solidFill>
                <a:cs typeface="Times New Roman" pitchFamily="18" charset="0"/>
              </a:rPr>
              <a:t>Támogatási kérelmek benyújtásának kezdete:</a:t>
            </a:r>
            <a:endParaRPr lang="hu-HU" dirty="0">
              <a:solidFill>
                <a:prstClr val="black"/>
              </a:solidFill>
            </a:endParaRPr>
          </a:p>
        </p:txBody>
      </p:sp>
      <p:sp>
        <p:nvSpPr>
          <p:cNvPr id="40" name="Szövegdoboz 39"/>
          <p:cNvSpPr txBox="1"/>
          <p:nvPr/>
        </p:nvSpPr>
        <p:spPr>
          <a:xfrm>
            <a:off x="3486793" y="4847741"/>
            <a:ext cx="2614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>
                <a:solidFill>
                  <a:prstClr val="black"/>
                </a:solidFill>
              </a:rPr>
              <a:t>2016. március 3., 4., 7., 9.</a:t>
            </a:r>
            <a:endParaRPr lang="hu-HU" dirty="0">
              <a:solidFill>
                <a:prstClr val="black"/>
              </a:solidFill>
            </a:endParaRPr>
          </a:p>
        </p:txBody>
      </p:sp>
      <p:sp>
        <p:nvSpPr>
          <p:cNvPr id="14" name="Szövegdoboz 13"/>
          <p:cNvSpPr txBox="1"/>
          <p:nvPr/>
        </p:nvSpPr>
        <p:spPr>
          <a:xfrm>
            <a:off x="3203848" y="2708920"/>
            <a:ext cx="316835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altLang="hu-HU" u="sng" dirty="0">
                <a:solidFill>
                  <a:prstClr val="white"/>
                </a:solidFill>
                <a:cs typeface="Times New Roman" pitchFamily="18" charset="0"/>
              </a:rPr>
              <a:t>Max. támogatási </a:t>
            </a:r>
            <a:r>
              <a:rPr lang="hu-HU" altLang="hu-HU" u="sng" dirty="0" smtClean="0">
                <a:solidFill>
                  <a:prstClr val="white"/>
                </a:solidFill>
                <a:cs typeface="Times New Roman" pitchFamily="18" charset="0"/>
              </a:rPr>
              <a:t>összeg</a:t>
            </a:r>
          </a:p>
          <a:p>
            <a:pPr algn="ctr"/>
            <a:r>
              <a:rPr lang="hu-HU" altLang="hu-HU" sz="1600" dirty="0" smtClean="0">
                <a:solidFill>
                  <a:prstClr val="white"/>
                </a:solidFill>
                <a:cs typeface="Times New Roman" pitchFamily="18" charset="0"/>
              </a:rPr>
              <a:t>500 millió Ft </a:t>
            </a:r>
          </a:p>
          <a:p>
            <a:pPr algn="ctr"/>
            <a:r>
              <a:rPr lang="hu-HU" altLang="hu-HU" sz="1600" dirty="0" smtClean="0">
                <a:solidFill>
                  <a:prstClr val="white"/>
                </a:solidFill>
                <a:cs typeface="Times New Roman" pitchFamily="18" charset="0"/>
              </a:rPr>
              <a:t>(közös beruházás: 1 milliárd Ft)</a:t>
            </a:r>
            <a:endParaRPr lang="hu-HU" sz="1600" dirty="0" smtClean="0">
              <a:solidFill>
                <a:prstClr val="white"/>
              </a:solidFill>
            </a:endParaRPr>
          </a:p>
        </p:txBody>
      </p:sp>
      <p:sp>
        <p:nvSpPr>
          <p:cNvPr id="42" name="Hatszög 41"/>
          <p:cNvSpPr/>
          <p:nvPr/>
        </p:nvSpPr>
        <p:spPr>
          <a:xfrm rot="5400000">
            <a:off x="3271321" y="2590419"/>
            <a:ext cx="1584174" cy="1449232"/>
          </a:xfrm>
          <a:prstGeom prst="hexagon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prstClr val="white"/>
              </a:solidFill>
            </a:endParaRPr>
          </a:p>
        </p:txBody>
      </p:sp>
      <p:sp>
        <p:nvSpPr>
          <p:cNvPr id="31" name="Szövegdoboz 30"/>
          <p:cNvSpPr txBox="1"/>
          <p:nvPr/>
        </p:nvSpPr>
        <p:spPr>
          <a:xfrm>
            <a:off x="3364322" y="2815974"/>
            <a:ext cx="149129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600" b="1" dirty="0" smtClean="0">
                <a:solidFill>
                  <a:prstClr val="white"/>
                </a:solidFill>
              </a:rPr>
              <a:t>Keretösszeg: </a:t>
            </a:r>
          </a:p>
          <a:p>
            <a:pPr algn="ctr"/>
            <a:r>
              <a:rPr lang="hu-HU" sz="1600" b="1" dirty="0" smtClean="0">
                <a:solidFill>
                  <a:prstClr val="white"/>
                </a:solidFill>
              </a:rPr>
              <a:t>19,33 </a:t>
            </a:r>
            <a:r>
              <a:rPr lang="hu-HU" sz="1600" b="1" dirty="0">
                <a:solidFill>
                  <a:prstClr val="white"/>
                </a:solidFill>
              </a:rPr>
              <a:t>Mrd </a:t>
            </a:r>
            <a:r>
              <a:rPr lang="hu-HU" sz="1600" b="1" dirty="0" smtClean="0">
                <a:solidFill>
                  <a:prstClr val="white"/>
                </a:solidFill>
              </a:rPr>
              <a:t>Ft</a:t>
            </a:r>
          </a:p>
          <a:p>
            <a:pPr algn="ctr"/>
            <a:r>
              <a:rPr lang="hu-HU" sz="1600" b="1" u="sng" dirty="0">
                <a:solidFill>
                  <a:srgbClr val="FFFF00"/>
                </a:solidFill>
              </a:rPr>
              <a:t>Eddig igényelt:</a:t>
            </a:r>
          </a:p>
          <a:p>
            <a:pPr algn="ctr"/>
            <a:r>
              <a:rPr lang="hu-HU" sz="1600" b="1" dirty="0" smtClean="0">
                <a:solidFill>
                  <a:srgbClr val="FFFF00"/>
                </a:solidFill>
              </a:rPr>
              <a:t>13,22 Mrd Ft</a:t>
            </a:r>
            <a:endParaRPr lang="hu-HU" sz="1600" b="1" dirty="0">
              <a:solidFill>
                <a:srgbClr val="FFFF00"/>
              </a:solidFill>
            </a:endParaRPr>
          </a:p>
        </p:txBody>
      </p:sp>
      <p:sp>
        <p:nvSpPr>
          <p:cNvPr id="43" name="Hatszög 42"/>
          <p:cNvSpPr/>
          <p:nvPr/>
        </p:nvSpPr>
        <p:spPr>
          <a:xfrm rot="5400000">
            <a:off x="4661026" y="2590420"/>
            <a:ext cx="1584174" cy="1449232"/>
          </a:xfrm>
          <a:prstGeom prst="hexagon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b="1" dirty="0">
              <a:solidFill>
                <a:prstClr val="white"/>
              </a:solidFill>
            </a:endParaRPr>
          </a:p>
        </p:txBody>
      </p:sp>
      <p:sp>
        <p:nvSpPr>
          <p:cNvPr id="32" name="Szövegdoboz 31"/>
          <p:cNvSpPr txBox="1"/>
          <p:nvPr/>
        </p:nvSpPr>
        <p:spPr>
          <a:xfrm>
            <a:off x="4750488" y="2776427"/>
            <a:ext cx="142724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600" b="1" dirty="0" smtClean="0">
                <a:solidFill>
                  <a:prstClr val="white"/>
                </a:solidFill>
              </a:rPr>
              <a:t>Keretösszeg: </a:t>
            </a:r>
          </a:p>
          <a:p>
            <a:pPr algn="ctr"/>
            <a:r>
              <a:rPr lang="hu-HU" sz="1600" b="1" dirty="0">
                <a:solidFill>
                  <a:prstClr val="white"/>
                </a:solidFill>
              </a:rPr>
              <a:t>3</a:t>
            </a:r>
            <a:r>
              <a:rPr lang="hu-HU" sz="1600" b="1" dirty="0" smtClean="0">
                <a:solidFill>
                  <a:prstClr val="white"/>
                </a:solidFill>
              </a:rPr>
              <a:t> </a:t>
            </a:r>
            <a:r>
              <a:rPr lang="hu-HU" sz="1600" b="1" dirty="0">
                <a:solidFill>
                  <a:prstClr val="white"/>
                </a:solidFill>
              </a:rPr>
              <a:t>Mrd </a:t>
            </a:r>
            <a:r>
              <a:rPr lang="hu-HU" sz="1600" b="1" dirty="0" smtClean="0">
                <a:solidFill>
                  <a:prstClr val="white"/>
                </a:solidFill>
              </a:rPr>
              <a:t>Ft</a:t>
            </a:r>
          </a:p>
          <a:p>
            <a:pPr algn="ctr"/>
            <a:r>
              <a:rPr lang="hu-HU" sz="1600" b="1" u="sng" dirty="0">
                <a:solidFill>
                  <a:srgbClr val="FFFF00"/>
                </a:solidFill>
              </a:rPr>
              <a:t>Eddig igényelt:</a:t>
            </a:r>
          </a:p>
          <a:p>
            <a:pPr algn="ctr"/>
            <a:r>
              <a:rPr lang="hu-HU" sz="1600" b="1" dirty="0" smtClean="0">
                <a:solidFill>
                  <a:srgbClr val="FFFF00"/>
                </a:solidFill>
              </a:rPr>
              <a:t>442 millió Ft</a:t>
            </a:r>
            <a:endParaRPr lang="hu-HU" sz="1600" b="1" dirty="0">
              <a:solidFill>
                <a:srgbClr val="FFFF00"/>
              </a:solidFill>
            </a:endParaRPr>
          </a:p>
        </p:txBody>
      </p:sp>
      <p:sp>
        <p:nvSpPr>
          <p:cNvPr id="44" name="Hatszög 43"/>
          <p:cNvSpPr/>
          <p:nvPr/>
        </p:nvSpPr>
        <p:spPr>
          <a:xfrm rot="5400000">
            <a:off x="6870797" y="3199581"/>
            <a:ext cx="1440159" cy="3017387"/>
          </a:xfrm>
          <a:prstGeom prst="hexagon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prstClr val="white"/>
              </a:solidFill>
            </a:endParaRPr>
          </a:p>
        </p:txBody>
      </p:sp>
      <p:sp>
        <p:nvSpPr>
          <p:cNvPr id="45" name="Hatszög 44"/>
          <p:cNvSpPr/>
          <p:nvPr/>
        </p:nvSpPr>
        <p:spPr>
          <a:xfrm rot="5400000">
            <a:off x="1110019" y="3318509"/>
            <a:ext cx="1440159" cy="3017387"/>
          </a:xfrm>
          <a:prstGeom prst="hexagon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prstClr val="white"/>
              </a:solidFill>
            </a:endParaRPr>
          </a:p>
        </p:txBody>
      </p:sp>
      <p:sp>
        <p:nvSpPr>
          <p:cNvPr id="38" name="Szövegdoboz 37"/>
          <p:cNvSpPr txBox="1"/>
          <p:nvPr/>
        </p:nvSpPr>
        <p:spPr>
          <a:xfrm>
            <a:off x="6001244" y="4163013"/>
            <a:ext cx="317926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altLang="hu-HU" u="sng" dirty="0">
                <a:solidFill>
                  <a:prstClr val="black"/>
                </a:solidFill>
                <a:cs typeface="Times New Roman" pitchFamily="18" charset="0"/>
              </a:rPr>
              <a:t>Max. támogatási összeg</a:t>
            </a:r>
          </a:p>
          <a:p>
            <a:pPr algn="ctr"/>
            <a:r>
              <a:rPr lang="hu-HU" altLang="hu-HU" dirty="0" smtClean="0">
                <a:solidFill>
                  <a:prstClr val="black"/>
                </a:solidFill>
                <a:cs typeface="Times New Roman" pitchFamily="18" charset="0"/>
              </a:rPr>
              <a:t>50 </a:t>
            </a:r>
            <a:r>
              <a:rPr lang="hu-HU" altLang="hu-HU" dirty="0">
                <a:solidFill>
                  <a:prstClr val="black"/>
                </a:solidFill>
                <a:cs typeface="Times New Roman" pitchFamily="18" charset="0"/>
              </a:rPr>
              <a:t>millió Ft </a:t>
            </a:r>
          </a:p>
          <a:p>
            <a:pPr algn="ctr"/>
            <a:r>
              <a:rPr lang="hu-HU" altLang="hu-HU" dirty="0">
                <a:solidFill>
                  <a:prstClr val="black"/>
                </a:solidFill>
                <a:cs typeface="Times New Roman" pitchFamily="18" charset="0"/>
              </a:rPr>
              <a:t>(közös beruházás: </a:t>
            </a:r>
            <a:r>
              <a:rPr lang="hu-HU" altLang="hu-HU" dirty="0" smtClean="0">
                <a:solidFill>
                  <a:prstClr val="black"/>
                </a:solidFill>
                <a:cs typeface="Times New Roman" pitchFamily="18" charset="0"/>
              </a:rPr>
              <a:t>100 </a:t>
            </a:r>
            <a:r>
              <a:rPr lang="hu-HU" altLang="hu-HU" dirty="0">
                <a:solidFill>
                  <a:prstClr val="black"/>
                </a:solidFill>
                <a:cs typeface="Times New Roman" pitchFamily="18" charset="0"/>
              </a:rPr>
              <a:t>millió Ft)</a:t>
            </a:r>
            <a:endParaRPr lang="hu-HU" dirty="0">
              <a:solidFill>
                <a:prstClr val="black"/>
              </a:solidFill>
            </a:endParaRPr>
          </a:p>
        </p:txBody>
      </p:sp>
      <p:sp>
        <p:nvSpPr>
          <p:cNvPr id="33" name="Szövegdoboz 32"/>
          <p:cNvSpPr txBox="1"/>
          <p:nvPr/>
        </p:nvSpPr>
        <p:spPr>
          <a:xfrm>
            <a:off x="282129" y="4365537"/>
            <a:ext cx="317926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altLang="hu-HU" u="sng" dirty="0">
                <a:solidFill>
                  <a:prstClr val="black"/>
                </a:solidFill>
                <a:cs typeface="Times New Roman" pitchFamily="18" charset="0"/>
              </a:rPr>
              <a:t>Max. támogatási összeg</a:t>
            </a:r>
          </a:p>
          <a:p>
            <a:pPr algn="ctr"/>
            <a:r>
              <a:rPr lang="hu-HU" altLang="hu-HU" dirty="0" smtClean="0">
                <a:solidFill>
                  <a:prstClr val="black"/>
                </a:solidFill>
                <a:cs typeface="Times New Roman" pitchFamily="18" charset="0"/>
              </a:rPr>
              <a:t>75 </a:t>
            </a:r>
            <a:r>
              <a:rPr lang="hu-HU" altLang="hu-HU" dirty="0">
                <a:solidFill>
                  <a:prstClr val="black"/>
                </a:solidFill>
                <a:cs typeface="Times New Roman" pitchFamily="18" charset="0"/>
              </a:rPr>
              <a:t>millió Ft </a:t>
            </a:r>
            <a:endParaRPr lang="hu-HU" altLang="hu-HU" dirty="0" smtClean="0">
              <a:solidFill>
                <a:prstClr val="black"/>
              </a:solidFill>
              <a:cs typeface="Times New Roman" pitchFamily="18" charset="0"/>
            </a:endParaRPr>
          </a:p>
          <a:p>
            <a:pPr algn="ctr"/>
            <a:r>
              <a:rPr lang="hu-HU" altLang="hu-HU" dirty="0" smtClean="0">
                <a:solidFill>
                  <a:prstClr val="black"/>
                </a:solidFill>
                <a:cs typeface="Times New Roman" pitchFamily="18" charset="0"/>
              </a:rPr>
              <a:t>(</a:t>
            </a:r>
            <a:r>
              <a:rPr lang="hu-HU" altLang="hu-HU" dirty="0">
                <a:solidFill>
                  <a:prstClr val="black"/>
                </a:solidFill>
                <a:cs typeface="Times New Roman" pitchFamily="18" charset="0"/>
              </a:rPr>
              <a:t>közös beruházás: </a:t>
            </a:r>
            <a:r>
              <a:rPr lang="hu-HU" altLang="hu-HU" dirty="0" smtClean="0">
                <a:solidFill>
                  <a:prstClr val="black"/>
                </a:solidFill>
                <a:cs typeface="Times New Roman" pitchFamily="18" charset="0"/>
              </a:rPr>
              <a:t>150 millió </a:t>
            </a:r>
            <a:r>
              <a:rPr lang="hu-HU" altLang="hu-HU" dirty="0">
                <a:solidFill>
                  <a:prstClr val="black"/>
                </a:solidFill>
                <a:cs typeface="Times New Roman" pitchFamily="18" charset="0"/>
              </a:rPr>
              <a:t>Ft</a:t>
            </a:r>
            <a:r>
              <a:rPr lang="hu-HU" altLang="hu-HU" b="1" dirty="0" smtClean="0">
                <a:solidFill>
                  <a:srgbClr val="EEECE1">
                    <a:lumMod val="25000"/>
                  </a:srgbClr>
                </a:solidFill>
                <a:cs typeface="Times New Roman" pitchFamily="18" charset="0"/>
              </a:rPr>
              <a:t>)</a:t>
            </a:r>
            <a:endParaRPr lang="hu-HU" dirty="0">
              <a:solidFill>
                <a:srgbClr val="EEECE1">
                  <a:lumMod val="25000"/>
                </a:srgbClr>
              </a:solidFill>
            </a:endParaRPr>
          </a:p>
        </p:txBody>
      </p:sp>
      <p:sp>
        <p:nvSpPr>
          <p:cNvPr id="20" name="Szövegdoboz 19"/>
          <p:cNvSpPr txBox="1"/>
          <p:nvPr/>
        </p:nvSpPr>
        <p:spPr>
          <a:xfrm flipH="1">
            <a:off x="1016391" y="1778679"/>
            <a:ext cx="14980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b="1" dirty="0" smtClean="0"/>
              <a:t>Csongrád megyei igénylés:</a:t>
            </a:r>
          </a:p>
          <a:p>
            <a:pPr algn="ctr"/>
            <a:r>
              <a:rPr lang="hu-HU" b="1" dirty="0" smtClean="0"/>
              <a:t>0,17 Mrd Ft</a:t>
            </a:r>
          </a:p>
          <a:p>
            <a:pPr algn="ctr"/>
            <a:r>
              <a:rPr lang="hu-HU" sz="1400" b="1" dirty="0" smtClean="0"/>
              <a:t>12 db TK</a:t>
            </a:r>
            <a:endParaRPr lang="hu-HU" sz="1400" b="1" dirty="0"/>
          </a:p>
        </p:txBody>
      </p:sp>
      <p:sp>
        <p:nvSpPr>
          <p:cNvPr id="22" name="Lekerekített téglalap 21"/>
          <p:cNvSpPr/>
          <p:nvPr/>
        </p:nvSpPr>
        <p:spPr>
          <a:xfrm>
            <a:off x="6277514" y="1778679"/>
            <a:ext cx="1947195" cy="9798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Szövegdoboz 22"/>
          <p:cNvSpPr txBox="1"/>
          <p:nvPr/>
        </p:nvSpPr>
        <p:spPr>
          <a:xfrm flipH="1">
            <a:off x="6502074" y="1778678"/>
            <a:ext cx="14980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b="1" dirty="0" smtClean="0"/>
              <a:t>Csongrád megyei igénylés:</a:t>
            </a:r>
          </a:p>
          <a:p>
            <a:pPr algn="ctr"/>
            <a:r>
              <a:rPr lang="hu-HU" b="1" dirty="0" smtClean="0"/>
              <a:t>0,004 Mrd Ft</a:t>
            </a:r>
          </a:p>
          <a:p>
            <a:pPr algn="ctr"/>
            <a:r>
              <a:rPr lang="hu-HU" sz="1400" b="1" dirty="0" smtClean="0"/>
              <a:t>2 db TK</a:t>
            </a:r>
            <a:endParaRPr lang="hu-HU" sz="1400" b="1" dirty="0"/>
          </a:p>
        </p:txBody>
      </p:sp>
    </p:spTree>
    <p:extLst>
      <p:ext uri="{BB962C8B-B14F-4D97-AF65-F5344CB8AC3E}">
        <p14:creationId xmlns:p14="http://schemas.microsoft.com/office/powerpoint/2010/main" val="2004304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858661340"/>
              </p:ext>
            </p:extLst>
          </p:nvPr>
        </p:nvGraphicFramePr>
        <p:xfrm>
          <a:off x="13997" y="1236331"/>
          <a:ext cx="9479598" cy="56216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Téglalap 11"/>
          <p:cNvSpPr/>
          <p:nvPr/>
        </p:nvSpPr>
        <p:spPr>
          <a:xfrm>
            <a:off x="6845715" y="5640018"/>
            <a:ext cx="2317735" cy="1203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hu-HU" altLang="hu-HU" sz="1400" b="1" dirty="0" smtClean="0">
                <a:solidFill>
                  <a:prstClr val="black"/>
                </a:solidFill>
                <a:latin typeface="Franklin Gothic Medium (Szövegtörzs)"/>
                <a:cs typeface="Times New Roman" pitchFamily="18" charset="0"/>
              </a:rPr>
              <a:t>Értékelési határnapok:</a:t>
            </a:r>
            <a:endParaRPr lang="hu-HU" sz="1400" dirty="0">
              <a:solidFill>
                <a:prstClr val="black"/>
              </a:solidFill>
              <a:latin typeface="Franklin Gothic Medium (Szövegtörzs)"/>
            </a:endParaRPr>
          </a:p>
          <a:p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- 2017.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február 6. </a:t>
            </a:r>
            <a:endParaRPr lang="hu-HU" sz="1400" dirty="0">
              <a:solidFill>
                <a:prstClr val="black"/>
              </a:solidFill>
              <a:latin typeface="Franklin Gothic Medium (Szövegtörzs)"/>
            </a:endParaRPr>
          </a:p>
          <a:p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- 2017.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március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6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. </a:t>
            </a:r>
            <a:endParaRPr lang="hu-HU" sz="1400" dirty="0">
              <a:solidFill>
                <a:prstClr val="black"/>
              </a:solidFill>
              <a:latin typeface="Franklin Gothic Medium (Szövegtörzs)"/>
            </a:endParaRPr>
          </a:p>
          <a:p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- 2017.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április 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6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. </a:t>
            </a:r>
            <a:endParaRPr lang="hu-HU" sz="1400" dirty="0">
              <a:solidFill>
                <a:prstClr val="black"/>
              </a:solidFill>
              <a:latin typeface="Franklin Gothic Medium (Szövegtörzs)"/>
            </a:endParaRP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hu-HU" altLang="hu-HU" sz="1400" b="1" dirty="0" smtClean="0">
                <a:solidFill>
                  <a:prstClr val="black"/>
                </a:solidFill>
                <a:latin typeface="Franklin Gothic Medium (Szövegtörzs)"/>
                <a:cs typeface="Times New Roman" pitchFamily="18" charset="0"/>
              </a:rPr>
              <a:t>…</a:t>
            </a:r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-5747" y="0"/>
            <a:ext cx="6851462" cy="461665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 anchorCtr="0">
            <a:spAutoFit/>
          </a:bodyPr>
          <a:lstStyle>
            <a:defPPr>
              <a:defRPr lang="hu-HU"/>
            </a:defPPr>
            <a:lvl1pPr algn="ctr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algn="r" fontAlgn="base">
              <a:spcBef>
                <a:spcPct val="0"/>
              </a:spcBef>
              <a:spcAft>
                <a:spcPct val="0"/>
              </a:spcAft>
              <a:defRPr sz="3600" b="1"/>
            </a:lvl2pPr>
            <a:lvl3pPr algn="r" fontAlgn="base">
              <a:spcBef>
                <a:spcPct val="0"/>
              </a:spcBef>
              <a:spcAft>
                <a:spcPct val="0"/>
              </a:spcAft>
              <a:defRPr sz="3600" b="1"/>
            </a:lvl3pPr>
            <a:lvl4pPr algn="r" fontAlgn="base">
              <a:spcBef>
                <a:spcPct val="0"/>
              </a:spcBef>
              <a:spcAft>
                <a:spcPct val="0"/>
              </a:spcAft>
              <a:defRPr sz="3600" b="1"/>
            </a:lvl4pPr>
            <a:lvl5pPr algn="r" fontAlgn="base">
              <a:spcBef>
                <a:spcPct val="0"/>
              </a:spcBef>
              <a:spcAft>
                <a:spcPct val="0"/>
              </a:spcAft>
              <a:defRPr sz="3600" b="1"/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3600" b="1"/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3600" b="1"/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3600" b="1"/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3600" b="1"/>
            </a:lvl9pPr>
          </a:lstStyle>
          <a:p>
            <a:r>
              <a:rPr lang="hu-HU" altLang="hu-HU" sz="2400" dirty="0" smtClean="0">
                <a:solidFill>
                  <a:prstClr val="white"/>
                </a:solidFill>
                <a:latin typeface="Franklin Gothic Medium (Szövegtörzs)"/>
              </a:rPr>
              <a:t>Kertészeti </a:t>
            </a:r>
            <a:r>
              <a:rPr lang="hu-HU" altLang="hu-HU" sz="2400" dirty="0">
                <a:solidFill>
                  <a:prstClr val="white"/>
                </a:solidFill>
                <a:latin typeface="Franklin Gothic Medium (Szövegtörzs)"/>
              </a:rPr>
              <a:t>gépbeszerzés </a:t>
            </a:r>
            <a:r>
              <a:rPr lang="hu-HU" altLang="hu-HU" sz="2200" dirty="0">
                <a:solidFill>
                  <a:prstClr val="white"/>
                </a:solidFill>
                <a:latin typeface="Franklin Gothic Medium (Szövegtörzs)"/>
              </a:rPr>
              <a:t>támogatása</a:t>
            </a:r>
            <a:endParaRPr altLang="hu-HU" sz="2200" dirty="0">
              <a:solidFill>
                <a:prstClr val="white"/>
              </a:solidFill>
              <a:latin typeface="Franklin Gothic Medium (Szövegtörzs)"/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1292966" y="3068960"/>
            <a:ext cx="3312368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altLang="hu-HU" sz="1600" b="1" u="sng" dirty="0">
                <a:solidFill>
                  <a:prstClr val="black"/>
                </a:solidFill>
                <a:latin typeface="Franklin Gothic Medium (Szövegtörzs)"/>
                <a:cs typeface="Times New Roman" pitchFamily="18" charset="0"/>
              </a:rPr>
              <a:t>Támogatási intenzitás:</a:t>
            </a:r>
          </a:p>
          <a:p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50 % -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konvergencia régiók</a:t>
            </a:r>
          </a:p>
          <a:p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40 % -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Közép-Magyarországi régió</a:t>
            </a:r>
          </a:p>
          <a:p>
            <a:pPr algn="ctr"/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+ 10 százalékponttal növelt intenzitás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fiatal gazda, kollektív  beruházás</a:t>
            </a:r>
          </a:p>
        </p:txBody>
      </p:sp>
      <p:sp>
        <p:nvSpPr>
          <p:cNvPr id="7" name="Téglalap 6"/>
          <p:cNvSpPr/>
          <p:nvPr/>
        </p:nvSpPr>
        <p:spPr>
          <a:xfrm>
            <a:off x="-5747" y="461665"/>
            <a:ext cx="468052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A felhívás megjelenése: 2016</a:t>
            </a:r>
            <a:r>
              <a:rPr lang="hu-HU" sz="1400" dirty="0">
                <a:solidFill>
                  <a:prstClr val="black"/>
                </a:solidFill>
                <a:latin typeface="Franklin Gothic Medium (Szövegtörzs)"/>
              </a:rPr>
              <a:t>. </a:t>
            </a:r>
            <a:r>
              <a:rPr lang="hu-HU" sz="1400" dirty="0" smtClean="0">
                <a:solidFill>
                  <a:prstClr val="black"/>
                </a:solidFill>
                <a:latin typeface="Franklin Gothic Medium (Szövegtörzs)"/>
              </a:rPr>
              <a:t>november 8.</a:t>
            </a:r>
            <a:endParaRPr lang="hu-HU" sz="1400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9" name="Szövegdoboz 8"/>
          <p:cNvSpPr txBox="1"/>
          <p:nvPr/>
        </p:nvSpPr>
        <p:spPr>
          <a:xfrm>
            <a:off x="3707904" y="461665"/>
            <a:ext cx="2875996" cy="7386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február </a:t>
            </a:r>
            <a:r>
              <a:rPr lang="hu-HU" sz="1400" b="1" dirty="0">
                <a:solidFill>
                  <a:prstClr val="black"/>
                </a:solidFill>
                <a:latin typeface="Franklin Gothic Medium (Szövegtörzs)"/>
              </a:rPr>
              <a:t>8</a:t>
            </a:r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-ig beérkezett kérelmek összesen: 4142 db</a:t>
            </a:r>
          </a:p>
          <a:p>
            <a:pPr algn="ctr"/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Támogatási igény: 27,51 Mrd Ft</a:t>
            </a:r>
            <a:endParaRPr lang="hu-HU" sz="14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3" name="Téglalap 2"/>
          <p:cNvSpPr/>
          <p:nvPr/>
        </p:nvSpPr>
        <p:spPr>
          <a:xfrm>
            <a:off x="6306616" y="769442"/>
            <a:ext cx="2499756" cy="101566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Csongrád</a:t>
            </a:r>
          </a:p>
          <a:p>
            <a:pPr lvl="0" algn="ctr"/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megyei </a:t>
            </a:r>
            <a:r>
              <a:rPr lang="hu-HU" sz="1400" b="1" dirty="0">
                <a:solidFill>
                  <a:prstClr val="black"/>
                </a:solidFill>
                <a:latin typeface="Franklin Gothic Medium (Szövegtörzs)"/>
              </a:rPr>
              <a:t>igénylés:</a:t>
            </a:r>
          </a:p>
          <a:p>
            <a:pPr lvl="0" algn="ctr"/>
            <a:r>
              <a:rPr lang="hu-HU" b="1" dirty="0" smtClean="0">
                <a:solidFill>
                  <a:prstClr val="black"/>
                </a:solidFill>
                <a:latin typeface="Franklin Gothic Medium (Szövegtörzs)"/>
              </a:rPr>
              <a:t>1,97 Mrd </a:t>
            </a:r>
            <a:r>
              <a:rPr lang="hu-HU" b="1" dirty="0">
                <a:solidFill>
                  <a:prstClr val="black"/>
                </a:solidFill>
                <a:latin typeface="Franklin Gothic Medium (Szövegtörzs)"/>
              </a:rPr>
              <a:t>Ft</a:t>
            </a:r>
          </a:p>
          <a:p>
            <a:pPr lvl="0" algn="ctr"/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300 db </a:t>
            </a:r>
            <a:r>
              <a:rPr lang="hu-HU" sz="1400" b="1" dirty="0">
                <a:solidFill>
                  <a:prstClr val="black"/>
                </a:solidFill>
                <a:latin typeface="Franklin Gothic Medium (Szövegtörzs)"/>
              </a:rPr>
              <a:t>TK</a:t>
            </a:r>
          </a:p>
        </p:txBody>
      </p:sp>
      <p:sp>
        <p:nvSpPr>
          <p:cNvPr id="10" name="Lekerekített téglalap 9"/>
          <p:cNvSpPr/>
          <p:nvPr/>
        </p:nvSpPr>
        <p:spPr>
          <a:xfrm>
            <a:off x="-5747" y="1116586"/>
            <a:ext cx="3065579" cy="150279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hu-HU" altLang="hu-HU" sz="1600" b="1" u="sng" dirty="0">
                <a:solidFill>
                  <a:prstClr val="black"/>
                </a:solidFill>
                <a:cs typeface="Times New Roman" pitchFamily="18" charset="0"/>
              </a:rPr>
              <a:t>Támogatás célja:</a:t>
            </a:r>
          </a:p>
          <a:p>
            <a:pPr marL="285750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altLang="hu-HU" sz="1600" dirty="0">
                <a:solidFill>
                  <a:prstClr val="black"/>
                </a:solidFill>
                <a:cs typeface="Times New Roman" pitchFamily="18" charset="0"/>
              </a:rPr>
              <a:t>Kertészeti termeléshez kapcsolódó munkagépek, eszközök beszerzése.</a:t>
            </a:r>
          </a:p>
          <a:p>
            <a:pPr marL="285750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altLang="hu-HU" sz="1600" dirty="0">
                <a:solidFill>
                  <a:prstClr val="black"/>
                </a:solidFill>
                <a:cs typeface="Times New Roman" pitchFamily="18" charset="0"/>
              </a:rPr>
              <a:t>Önjáró betakarítógépek beszerzése</a:t>
            </a:r>
            <a:r>
              <a:rPr lang="hu-HU" altLang="hu-HU" dirty="0" smtClean="0">
                <a:solidFill>
                  <a:prstClr val="black"/>
                </a:solidFill>
                <a:cs typeface="Times New Roman" pitchFamily="18" charset="0"/>
              </a:rPr>
              <a:t>.</a:t>
            </a:r>
            <a:endParaRPr lang="hu-HU" altLang="hu-HU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11" name="Lekerekített téglalap 10"/>
          <p:cNvSpPr/>
          <p:nvPr/>
        </p:nvSpPr>
        <p:spPr>
          <a:xfrm>
            <a:off x="5145902" y="3869159"/>
            <a:ext cx="3834680" cy="12311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Téglalap 12"/>
          <p:cNvSpPr/>
          <p:nvPr/>
        </p:nvSpPr>
        <p:spPr>
          <a:xfrm>
            <a:off x="5183270" y="3884567"/>
            <a:ext cx="3759944" cy="120032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0" algn="just">
              <a:spcBef>
                <a:spcPct val="20000"/>
              </a:spcBef>
            </a:pPr>
            <a:r>
              <a:rPr lang="hu-HU" dirty="0">
                <a:solidFill>
                  <a:prstClr val="black"/>
                </a:solidFill>
                <a:ea typeface="Verdana" pitchFamily="34" charset="0"/>
                <a:cs typeface="Arial" panose="020B0604020202020204" pitchFamily="34" charset="0"/>
              </a:rPr>
              <a:t>Maximum 1 db, legfeljebb 80 kW motorteljesítményű traktor beszerzése → </a:t>
            </a:r>
            <a:r>
              <a:rPr lang="hu-HU" b="1" dirty="0">
                <a:solidFill>
                  <a:prstClr val="black"/>
                </a:solidFill>
                <a:ea typeface="Verdana" pitchFamily="34" charset="0"/>
                <a:cs typeface="Arial" panose="020B0604020202020204" pitchFamily="34" charset="0"/>
              </a:rPr>
              <a:t>75%</a:t>
            </a:r>
            <a:r>
              <a:rPr lang="hu-HU" dirty="0">
                <a:solidFill>
                  <a:prstClr val="black"/>
                </a:solidFill>
                <a:ea typeface="Verdana" pitchFamily="34" charset="0"/>
                <a:cs typeface="Arial" panose="020B0604020202020204" pitchFamily="34" charset="0"/>
              </a:rPr>
              <a:t> kertészeti STÉ igazolás szükséges!</a:t>
            </a:r>
          </a:p>
        </p:txBody>
      </p:sp>
    </p:spTree>
    <p:extLst>
      <p:ext uri="{BB962C8B-B14F-4D97-AF65-F5344CB8AC3E}">
        <p14:creationId xmlns:p14="http://schemas.microsoft.com/office/powerpoint/2010/main" val="688818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751</TotalTime>
  <Words>2660</Words>
  <Application>Microsoft Office PowerPoint</Application>
  <PresentationFormat>Diavetítés a képernyőre (4:3 oldalarány)</PresentationFormat>
  <Paragraphs>468</Paragraphs>
  <Slides>20</Slides>
  <Notes>7</Notes>
  <HiddenSlides>0</HiddenSlides>
  <MMClips>0</MMClips>
  <ScaleCrop>false</ScaleCrop>
  <HeadingPairs>
    <vt:vector size="4" baseType="variant">
      <vt:variant>
        <vt:lpstr>Téma</vt:lpstr>
      </vt:variant>
      <vt:variant>
        <vt:i4>2</vt:i4>
      </vt:variant>
      <vt:variant>
        <vt:lpstr>Diacímek</vt:lpstr>
      </vt:variant>
      <vt:variant>
        <vt:i4>20</vt:i4>
      </vt:variant>
    </vt:vector>
  </HeadingPairs>
  <TitlesOfParts>
    <vt:vector size="22" baseType="lpstr">
      <vt:lpstr>1_Office-téma</vt:lpstr>
      <vt:lpstr>Office-téma</vt:lpstr>
      <vt:lpstr>A Vidékfejlesztési Program megvalósítása, pályázati lehetőségek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Company>KD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Az aktuális kertészeti pályázatok</dc:title>
  <dc:creator>Serfőző János</dc:creator>
  <cp:lastModifiedBy>user</cp:lastModifiedBy>
  <cp:revision>103</cp:revision>
  <dcterms:created xsi:type="dcterms:W3CDTF">2017-01-24T15:08:43Z</dcterms:created>
  <dcterms:modified xsi:type="dcterms:W3CDTF">2017-02-10T07:41:37Z</dcterms:modified>
</cp:coreProperties>
</file>