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0"/>
  </p:notesMasterIdLst>
  <p:handoutMasterIdLst>
    <p:handoutMasterId r:id="rId41"/>
  </p:handoutMasterIdLst>
  <p:sldIdLst>
    <p:sldId id="302" r:id="rId5"/>
    <p:sldId id="256" r:id="rId6"/>
    <p:sldId id="262" r:id="rId7"/>
    <p:sldId id="300" r:id="rId8"/>
    <p:sldId id="301" r:id="rId9"/>
    <p:sldId id="263" r:id="rId10"/>
    <p:sldId id="266" r:id="rId11"/>
    <p:sldId id="294" r:id="rId12"/>
    <p:sldId id="295" r:id="rId13"/>
    <p:sldId id="296" r:id="rId14"/>
    <p:sldId id="288" r:id="rId15"/>
    <p:sldId id="283" r:id="rId16"/>
    <p:sldId id="284" r:id="rId17"/>
    <p:sldId id="285" r:id="rId18"/>
    <p:sldId id="289" r:id="rId19"/>
    <p:sldId id="286" r:id="rId20"/>
    <p:sldId id="287" r:id="rId21"/>
    <p:sldId id="290" r:id="rId22"/>
    <p:sldId id="291" r:id="rId23"/>
    <p:sldId id="292" r:id="rId24"/>
    <p:sldId id="260" r:id="rId25"/>
    <p:sldId id="257" r:id="rId26"/>
    <p:sldId id="259" r:id="rId27"/>
    <p:sldId id="258" r:id="rId28"/>
    <p:sldId id="293" r:id="rId29"/>
    <p:sldId id="269" r:id="rId30"/>
    <p:sldId id="270" r:id="rId31"/>
    <p:sldId id="271" r:id="rId32"/>
    <p:sldId id="272" r:id="rId33"/>
    <p:sldId id="273" r:id="rId34"/>
    <p:sldId id="274" r:id="rId35"/>
    <p:sldId id="276" r:id="rId36"/>
    <p:sldId id="297" r:id="rId37"/>
    <p:sldId id="298" r:id="rId38"/>
    <p:sldId id="277" r:id="rId39"/>
  </p:sldIdLst>
  <p:sldSz cx="9144000" cy="5143500" type="screen16x9"/>
  <p:notesSz cx="6669088" cy="9872663"/>
  <p:defaultTextStyle>
    <a:defPPr>
      <a:defRPr lang="hu-HU"/>
    </a:defPPr>
    <a:lvl1pPr marL="0" algn="l" defTabSz="816358" rtl="0" eaLnBrk="1" latinLnBrk="0" hangingPunct="1">
      <a:defRPr sz="1600" kern="1200">
        <a:solidFill>
          <a:schemeClr val="tx1"/>
        </a:solidFill>
        <a:latin typeface="+mn-lt"/>
        <a:ea typeface="+mn-ea"/>
        <a:cs typeface="+mn-cs"/>
      </a:defRPr>
    </a:lvl1pPr>
    <a:lvl2pPr marL="408179" algn="l" defTabSz="816358" rtl="0" eaLnBrk="1" latinLnBrk="0" hangingPunct="1">
      <a:defRPr sz="1600" kern="1200">
        <a:solidFill>
          <a:schemeClr val="tx1"/>
        </a:solidFill>
        <a:latin typeface="+mn-lt"/>
        <a:ea typeface="+mn-ea"/>
        <a:cs typeface="+mn-cs"/>
      </a:defRPr>
    </a:lvl2pPr>
    <a:lvl3pPr marL="816358" algn="l" defTabSz="816358" rtl="0" eaLnBrk="1" latinLnBrk="0" hangingPunct="1">
      <a:defRPr sz="1600" kern="1200">
        <a:solidFill>
          <a:schemeClr val="tx1"/>
        </a:solidFill>
        <a:latin typeface="+mn-lt"/>
        <a:ea typeface="+mn-ea"/>
        <a:cs typeface="+mn-cs"/>
      </a:defRPr>
    </a:lvl3pPr>
    <a:lvl4pPr marL="1224535" algn="l" defTabSz="816358" rtl="0" eaLnBrk="1" latinLnBrk="0" hangingPunct="1">
      <a:defRPr sz="1600" kern="1200">
        <a:solidFill>
          <a:schemeClr val="tx1"/>
        </a:solidFill>
        <a:latin typeface="+mn-lt"/>
        <a:ea typeface="+mn-ea"/>
        <a:cs typeface="+mn-cs"/>
      </a:defRPr>
    </a:lvl4pPr>
    <a:lvl5pPr marL="1632713" algn="l" defTabSz="816358" rtl="0" eaLnBrk="1" latinLnBrk="0" hangingPunct="1">
      <a:defRPr sz="1600" kern="1200">
        <a:solidFill>
          <a:schemeClr val="tx1"/>
        </a:solidFill>
        <a:latin typeface="+mn-lt"/>
        <a:ea typeface="+mn-ea"/>
        <a:cs typeface="+mn-cs"/>
      </a:defRPr>
    </a:lvl5pPr>
    <a:lvl6pPr marL="2040892" algn="l" defTabSz="816358" rtl="0" eaLnBrk="1" latinLnBrk="0" hangingPunct="1">
      <a:defRPr sz="1600" kern="1200">
        <a:solidFill>
          <a:schemeClr val="tx1"/>
        </a:solidFill>
        <a:latin typeface="+mn-lt"/>
        <a:ea typeface="+mn-ea"/>
        <a:cs typeface="+mn-cs"/>
      </a:defRPr>
    </a:lvl6pPr>
    <a:lvl7pPr marL="2449071" algn="l" defTabSz="816358" rtl="0" eaLnBrk="1" latinLnBrk="0" hangingPunct="1">
      <a:defRPr sz="1600" kern="1200">
        <a:solidFill>
          <a:schemeClr val="tx1"/>
        </a:solidFill>
        <a:latin typeface="+mn-lt"/>
        <a:ea typeface="+mn-ea"/>
        <a:cs typeface="+mn-cs"/>
      </a:defRPr>
    </a:lvl7pPr>
    <a:lvl8pPr marL="2857248" algn="l" defTabSz="816358" rtl="0" eaLnBrk="1" latinLnBrk="0" hangingPunct="1">
      <a:defRPr sz="1600" kern="1200">
        <a:solidFill>
          <a:schemeClr val="tx1"/>
        </a:solidFill>
        <a:latin typeface="+mn-lt"/>
        <a:ea typeface="+mn-ea"/>
        <a:cs typeface="+mn-cs"/>
      </a:defRPr>
    </a:lvl8pPr>
    <a:lvl9pPr marL="3265425" algn="l" defTabSz="816358" rtl="0" eaLnBrk="1" latinLnBrk="0" hangingPunct="1">
      <a:defRPr sz="16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A535"/>
    <a:srgbClr val="92C01F"/>
    <a:srgbClr val="006633"/>
    <a:srgbClr val="008000"/>
    <a:srgbClr val="000402"/>
    <a:srgbClr val="E8C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9E6287-6D88-4A42-A784-A107B9E863A7}" v="1" dt="2024-02-20T12:28:19.403"/>
  </p1510:revLst>
</p1510:revInfo>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Közepesen sötét stílus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Világos stílus 3 – 6. jelölőszín">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6D9F66E-5EB9-4882-86FB-DCBF35E3C3E4}" styleName="Közepesen sötét stílus 4 – 6. jelölőszín">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73A0DAA-6AF3-43AB-8588-CEC1D06C72B9}" styleName="Közepesen sötét stíl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Közepesen sötét stílus 2 – 4.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Közepesen sötét stílus 2 – 6.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301B821-A1FF-4177-AEE7-76D212191A09}" styleName="Közepesen sötét stílus 1 – 1. jelölőszín">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E171933-4619-4E11-9A3F-F7608DF75F80}" styleName="Közepesen sötét stílus 1 – 4. jelölőszín">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8034E78-7F5D-4C2E-B375-FC64B27BC917}" styleName="Sötét stílus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623" autoAdjust="0"/>
    <p:restoredTop sz="96240" autoAdjust="0"/>
  </p:normalViewPr>
  <p:slideViewPr>
    <p:cSldViewPr>
      <p:cViewPr>
        <p:scale>
          <a:sx n="104" d="100"/>
          <a:sy n="104" d="100"/>
        </p:scale>
        <p:origin x="-162" y="-42"/>
      </p:cViewPr>
      <p:guideLst>
        <p:guide orient="horz" pos="1620"/>
        <p:guide pos="2881"/>
      </p:guideLst>
    </p:cSldViewPr>
  </p:slideViewPr>
  <p:outlineViewPr>
    <p:cViewPr>
      <p:scale>
        <a:sx n="33" d="100"/>
        <a:sy n="33" d="100"/>
      </p:scale>
      <p:origin x="0" y="296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2" d="100"/>
          <a:sy n="82" d="100"/>
        </p:scale>
        <p:origin x="4002"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csi Krisztina" userId="584316cb-01cc-42ce-8c2b-282f1af9611b" providerId="ADAL" clId="{8D9E6287-6D88-4A42-A784-A107B9E863A7}"/>
    <pc:docChg chg="undo custSel delSld modSld sldOrd">
      <pc:chgData name="Mucsi Krisztina" userId="584316cb-01cc-42ce-8c2b-282f1af9611b" providerId="ADAL" clId="{8D9E6287-6D88-4A42-A784-A107B9E863A7}" dt="2024-02-22T13:01:04.118" v="216" actId="2696"/>
      <pc:docMkLst>
        <pc:docMk/>
      </pc:docMkLst>
      <pc:sldChg chg="modSp mod">
        <pc:chgData name="Mucsi Krisztina" userId="584316cb-01cc-42ce-8c2b-282f1af9611b" providerId="ADAL" clId="{8D9E6287-6D88-4A42-A784-A107B9E863A7}" dt="2024-02-20T12:29:30.249" v="116" actId="1076"/>
        <pc:sldMkLst>
          <pc:docMk/>
          <pc:sldMk cId="1704874172" sldId="256"/>
        </pc:sldMkLst>
        <pc:spChg chg="mod">
          <ac:chgData name="Mucsi Krisztina" userId="584316cb-01cc-42ce-8c2b-282f1af9611b" providerId="ADAL" clId="{8D9E6287-6D88-4A42-A784-A107B9E863A7}" dt="2024-02-20T12:29:30.249" v="116" actId="1076"/>
          <ac:spMkLst>
            <pc:docMk/>
            <pc:sldMk cId="1704874172" sldId="256"/>
            <ac:spMk id="4" creationId="{719DDB32-D5D8-8568-20B1-6F7E43BA0B18}"/>
          </ac:spMkLst>
        </pc:spChg>
      </pc:sldChg>
      <pc:sldChg chg="modSp mod">
        <pc:chgData name="Mucsi Krisztina" userId="584316cb-01cc-42ce-8c2b-282f1af9611b" providerId="ADAL" clId="{8D9E6287-6D88-4A42-A784-A107B9E863A7}" dt="2024-02-20T12:30:43.766" v="121" actId="113"/>
        <pc:sldMkLst>
          <pc:docMk/>
          <pc:sldMk cId="3955391720" sldId="262"/>
        </pc:sldMkLst>
        <pc:spChg chg="mod">
          <ac:chgData name="Mucsi Krisztina" userId="584316cb-01cc-42ce-8c2b-282f1af9611b" providerId="ADAL" clId="{8D9E6287-6D88-4A42-A784-A107B9E863A7}" dt="2024-02-20T12:30:43.766" v="121" actId="113"/>
          <ac:spMkLst>
            <pc:docMk/>
            <pc:sldMk cId="3955391720" sldId="262"/>
            <ac:spMk id="3" creationId="{6675FD99-D244-DBDD-8D27-182BE22EC92F}"/>
          </ac:spMkLst>
        </pc:spChg>
      </pc:sldChg>
      <pc:sldChg chg="modSp mod">
        <pc:chgData name="Mucsi Krisztina" userId="584316cb-01cc-42ce-8c2b-282f1af9611b" providerId="ADAL" clId="{8D9E6287-6D88-4A42-A784-A107B9E863A7}" dt="2024-02-20T12:33:43.287" v="130" actId="207"/>
        <pc:sldMkLst>
          <pc:docMk/>
          <pc:sldMk cId="866767469" sldId="266"/>
        </pc:sldMkLst>
        <pc:spChg chg="mod">
          <ac:chgData name="Mucsi Krisztina" userId="584316cb-01cc-42ce-8c2b-282f1af9611b" providerId="ADAL" clId="{8D9E6287-6D88-4A42-A784-A107B9E863A7}" dt="2024-02-20T12:33:43.287" v="130" actId="207"/>
          <ac:spMkLst>
            <pc:docMk/>
            <pc:sldMk cId="866767469" sldId="266"/>
            <ac:spMk id="3" creationId="{283A39FA-A147-FE20-7AE6-F17D7E8A847D}"/>
          </ac:spMkLst>
        </pc:spChg>
      </pc:sldChg>
      <pc:sldChg chg="del">
        <pc:chgData name="Mucsi Krisztina" userId="584316cb-01cc-42ce-8c2b-282f1af9611b" providerId="ADAL" clId="{8D9E6287-6D88-4A42-A784-A107B9E863A7}" dt="2024-02-22T13:01:04.118" v="216" actId="2696"/>
        <pc:sldMkLst>
          <pc:docMk/>
          <pc:sldMk cId="539291772" sldId="267"/>
        </pc:sldMkLst>
      </pc:sldChg>
      <pc:sldChg chg="del">
        <pc:chgData name="Mucsi Krisztina" userId="584316cb-01cc-42ce-8c2b-282f1af9611b" providerId="ADAL" clId="{8D9E6287-6D88-4A42-A784-A107B9E863A7}" dt="2024-02-20T12:53:25.114" v="187" actId="2696"/>
        <pc:sldMkLst>
          <pc:docMk/>
          <pc:sldMk cId="3000409672" sldId="268"/>
        </pc:sldMkLst>
      </pc:sldChg>
      <pc:sldChg chg="modSp mod">
        <pc:chgData name="Mucsi Krisztina" userId="584316cb-01cc-42ce-8c2b-282f1af9611b" providerId="ADAL" clId="{8D9E6287-6D88-4A42-A784-A107B9E863A7}" dt="2024-02-20T12:53:42.073" v="191" actId="20577"/>
        <pc:sldMkLst>
          <pc:docMk/>
          <pc:sldMk cId="1848213974" sldId="269"/>
        </pc:sldMkLst>
        <pc:spChg chg="mod">
          <ac:chgData name="Mucsi Krisztina" userId="584316cb-01cc-42ce-8c2b-282f1af9611b" providerId="ADAL" clId="{8D9E6287-6D88-4A42-A784-A107B9E863A7}" dt="2024-02-20T12:53:42.073" v="191" actId="20577"/>
          <ac:spMkLst>
            <pc:docMk/>
            <pc:sldMk cId="1848213974" sldId="269"/>
            <ac:spMk id="6" creationId="{D4126CD9-7BC0-2C6F-E9BB-E50EF775196E}"/>
          </ac:spMkLst>
        </pc:spChg>
      </pc:sldChg>
      <pc:sldChg chg="modSp mod">
        <pc:chgData name="Mucsi Krisztina" userId="584316cb-01cc-42ce-8c2b-282f1af9611b" providerId="ADAL" clId="{8D9E6287-6D88-4A42-A784-A107B9E863A7}" dt="2024-02-20T12:53:59.697" v="195" actId="20577"/>
        <pc:sldMkLst>
          <pc:docMk/>
          <pc:sldMk cId="2117045962" sldId="270"/>
        </pc:sldMkLst>
        <pc:spChg chg="mod">
          <ac:chgData name="Mucsi Krisztina" userId="584316cb-01cc-42ce-8c2b-282f1af9611b" providerId="ADAL" clId="{8D9E6287-6D88-4A42-A784-A107B9E863A7}" dt="2024-02-20T12:53:59.697" v="195" actId="20577"/>
          <ac:spMkLst>
            <pc:docMk/>
            <pc:sldMk cId="2117045962" sldId="270"/>
            <ac:spMk id="6" creationId="{07BDB07B-4363-42EF-3BCE-B27DC8665426}"/>
          </ac:spMkLst>
        </pc:spChg>
      </pc:sldChg>
      <pc:sldChg chg="modSp mod">
        <pc:chgData name="Mucsi Krisztina" userId="584316cb-01cc-42ce-8c2b-282f1af9611b" providerId="ADAL" clId="{8D9E6287-6D88-4A42-A784-A107B9E863A7}" dt="2024-02-20T12:54:09.433" v="198" actId="20577"/>
        <pc:sldMkLst>
          <pc:docMk/>
          <pc:sldMk cId="616444132" sldId="271"/>
        </pc:sldMkLst>
        <pc:spChg chg="mod">
          <ac:chgData name="Mucsi Krisztina" userId="584316cb-01cc-42ce-8c2b-282f1af9611b" providerId="ADAL" clId="{8D9E6287-6D88-4A42-A784-A107B9E863A7}" dt="2024-02-20T12:54:09.433" v="198" actId="20577"/>
          <ac:spMkLst>
            <pc:docMk/>
            <pc:sldMk cId="616444132" sldId="271"/>
            <ac:spMk id="6" creationId="{6C7DBF65-4F83-A591-0632-4DE4DBDBAC78}"/>
          </ac:spMkLst>
        </pc:spChg>
      </pc:sldChg>
      <pc:sldChg chg="modSp mod">
        <pc:chgData name="Mucsi Krisztina" userId="584316cb-01cc-42ce-8c2b-282f1af9611b" providerId="ADAL" clId="{8D9E6287-6D88-4A42-A784-A107B9E863A7}" dt="2024-02-20T12:54:21.968" v="200" actId="20577"/>
        <pc:sldMkLst>
          <pc:docMk/>
          <pc:sldMk cId="62410874" sldId="272"/>
        </pc:sldMkLst>
        <pc:spChg chg="mod">
          <ac:chgData name="Mucsi Krisztina" userId="584316cb-01cc-42ce-8c2b-282f1af9611b" providerId="ADAL" clId="{8D9E6287-6D88-4A42-A784-A107B9E863A7}" dt="2024-02-20T12:54:21.968" v="200" actId="20577"/>
          <ac:spMkLst>
            <pc:docMk/>
            <pc:sldMk cId="62410874" sldId="272"/>
            <ac:spMk id="6" creationId="{9ED48B9F-2C9D-FB52-98F4-8602E5BA35BC}"/>
          </ac:spMkLst>
        </pc:spChg>
      </pc:sldChg>
      <pc:sldChg chg="modSp mod">
        <pc:chgData name="Mucsi Krisztina" userId="584316cb-01cc-42ce-8c2b-282f1af9611b" providerId="ADAL" clId="{8D9E6287-6D88-4A42-A784-A107B9E863A7}" dt="2024-02-20T12:54:38.177" v="203" actId="20577"/>
        <pc:sldMkLst>
          <pc:docMk/>
          <pc:sldMk cId="2462091071" sldId="273"/>
        </pc:sldMkLst>
        <pc:spChg chg="mod">
          <ac:chgData name="Mucsi Krisztina" userId="584316cb-01cc-42ce-8c2b-282f1af9611b" providerId="ADAL" clId="{8D9E6287-6D88-4A42-A784-A107B9E863A7}" dt="2024-02-20T12:54:38.177" v="203" actId="20577"/>
          <ac:spMkLst>
            <pc:docMk/>
            <pc:sldMk cId="2462091071" sldId="273"/>
            <ac:spMk id="6" creationId="{B7C6D3B5-5170-3425-F252-98F5B8FCFED4}"/>
          </ac:spMkLst>
        </pc:spChg>
      </pc:sldChg>
      <pc:sldChg chg="del">
        <pc:chgData name="Mucsi Krisztina" userId="584316cb-01cc-42ce-8c2b-282f1af9611b" providerId="ADAL" clId="{8D9E6287-6D88-4A42-A784-A107B9E863A7}" dt="2024-02-20T12:55:21.016" v="204" actId="2696"/>
        <pc:sldMkLst>
          <pc:docMk/>
          <pc:sldMk cId="977690043" sldId="275"/>
        </pc:sldMkLst>
      </pc:sldChg>
      <pc:sldChg chg="modSp mod">
        <pc:chgData name="Mucsi Krisztina" userId="584316cb-01cc-42ce-8c2b-282f1af9611b" providerId="ADAL" clId="{8D9E6287-6D88-4A42-A784-A107B9E863A7}" dt="2024-02-20T12:55:28.444" v="207" actId="20577"/>
        <pc:sldMkLst>
          <pc:docMk/>
          <pc:sldMk cId="2949840636" sldId="276"/>
        </pc:sldMkLst>
        <pc:spChg chg="mod">
          <ac:chgData name="Mucsi Krisztina" userId="584316cb-01cc-42ce-8c2b-282f1af9611b" providerId="ADAL" clId="{8D9E6287-6D88-4A42-A784-A107B9E863A7}" dt="2024-02-20T12:55:28.444" v="207" actId="20577"/>
          <ac:spMkLst>
            <pc:docMk/>
            <pc:sldMk cId="2949840636" sldId="276"/>
            <ac:spMk id="6" creationId="{B8CDC41C-662F-A99F-9454-4B492A9C9F78}"/>
          </ac:spMkLst>
        </pc:spChg>
      </pc:sldChg>
      <pc:sldChg chg="del">
        <pc:chgData name="Mucsi Krisztina" userId="584316cb-01cc-42ce-8c2b-282f1af9611b" providerId="ADAL" clId="{8D9E6287-6D88-4A42-A784-A107B9E863A7}" dt="2024-02-20T12:55:34.417" v="208" actId="2696"/>
        <pc:sldMkLst>
          <pc:docMk/>
          <pc:sldMk cId="2620202975" sldId="279"/>
        </pc:sldMkLst>
      </pc:sldChg>
      <pc:sldChg chg="del">
        <pc:chgData name="Mucsi Krisztina" userId="584316cb-01cc-42ce-8c2b-282f1af9611b" providerId="ADAL" clId="{8D9E6287-6D88-4A42-A784-A107B9E863A7}" dt="2024-02-20T12:55:36.927" v="209" actId="2696"/>
        <pc:sldMkLst>
          <pc:docMk/>
          <pc:sldMk cId="3992878082" sldId="280"/>
        </pc:sldMkLst>
      </pc:sldChg>
      <pc:sldChg chg="del">
        <pc:chgData name="Mucsi Krisztina" userId="584316cb-01cc-42ce-8c2b-282f1af9611b" providerId="ADAL" clId="{8D9E6287-6D88-4A42-A784-A107B9E863A7}" dt="2024-02-20T12:55:39.540" v="210" actId="2696"/>
        <pc:sldMkLst>
          <pc:docMk/>
          <pc:sldMk cId="3719809331" sldId="281"/>
        </pc:sldMkLst>
      </pc:sldChg>
      <pc:sldChg chg="del">
        <pc:chgData name="Mucsi Krisztina" userId="584316cb-01cc-42ce-8c2b-282f1af9611b" providerId="ADAL" clId="{8D9E6287-6D88-4A42-A784-A107B9E863A7}" dt="2024-02-20T12:55:42.316" v="211" actId="2696"/>
        <pc:sldMkLst>
          <pc:docMk/>
          <pc:sldMk cId="1158605141" sldId="282"/>
        </pc:sldMkLst>
      </pc:sldChg>
      <pc:sldChg chg="modSp mod">
        <pc:chgData name="Mucsi Krisztina" userId="584316cb-01cc-42ce-8c2b-282f1af9611b" providerId="ADAL" clId="{8D9E6287-6D88-4A42-A784-A107B9E863A7}" dt="2024-02-20T12:42:49.071" v="150" actId="207"/>
        <pc:sldMkLst>
          <pc:docMk/>
          <pc:sldMk cId="2097955413" sldId="283"/>
        </pc:sldMkLst>
        <pc:spChg chg="mod">
          <ac:chgData name="Mucsi Krisztina" userId="584316cb-01cc-42ce-8c2b-282f1af9611b" providerId="ADAL" clId="{8D9E6287-6D88-4A42-A784-A107B9E863A7}" dt="2024-02-20T12:42:49.071" v="150" actId="207"/>
          <ac:spMkLst>
            <pc:docMk/>
            <pc:sldMk cId="2097955413" sldId="283"/>
            <ac:spMk id="3" creationId="{4C99467E-FF5D-44EA-C2FF-7999F1EC8253}"/>
          </ac:spMkLst>
        </pc:spChg>
      </pc:sldChg>
      <pc:sldChg chg="modSp mod">
        <pc:chgData name="Mucsi Krisztina" userId="584316cb-01cc-42ce-8c2b-282f1af9611b" providerId="ADAL" clId="{8D9E6287-6D88-4A42-A784-A107B9E863A7}" dt="2024-02-20T12:43:38.638" v="152" actId="207"/>
        <pc:sldMkLst>
          <pc:docMk/>
          <pc:sldMk cId="2817099711" sldId="284"/>
        </pc:sldMkLst>
        <pc:spChg chg="mod">
          <ac:chgData name="Mucsi Krisztina" userId="584316cb-01cc-42ce-8c2b-282f1af9611b" providerId="ADAL" clId="{8D9E6287-6D88-4A42-A784-A107B9E863A7}" dt="2024-02-20T12:43:38.638" v="152" actId="207"/>
          <ac:spMkLst>
            <pc:docMk/>
            <pc:sldMk cId="2817099711" sldId="284"/>
            <ac:spMk id="3" creationId="{439C96D3-0F73-49A5-8C6E-61B6A55C83E8}"/>
          </ac:spMkLst>
        </pc:spChg>
      </pc:sldChg>
      <pc:sldChg chg="modSp mod">
        <pc:chgData name="Mucsi Krisztina" userId="584316cb-01cc-42ce-8c2b-282f1af9611b" providerId="ADAL" clId="{8D9E6287-6D88-4A42-A784-A107B9E863A7}" dt="2024-02-22T12:45:04.708" v="215" actId="207"/>
        <pc:sldMkLst>
          <pc:docMk/>
          <pc:sldMk cId="619190388" sldId="285"/>
        </pc:sldMkLst>
        <pc:spChg chg="mod">
          <ac:chgData name="Mucsi Krisztina" userId="584316cb-01cc-42ce-8c2b-282f1af9611b" providerId="ADAL" clId="{8D9E6287-6D88-4A42-A784-A107B9E863A7}" dt="2024-02-22T12:45:04.708" v="215" actId="207"/>
          <ac:spMkLst>
            <pc:docMk/>
            <pc:sldMk cId="619190388" sldId="285"/>
            <ac:spMk id="4" creationId="{D92D3AC5-9212-7D90-7CAF-43EEFFF320FB}"/>
          </ac:spMkLst>
        </pc:spChg>
      </pc:sldChg>
      <pc:sldChg chg="modSp mod">
        <pc:chgData name="Mucsi Krisztina" userId="584316cb-01cc-42ce-8c2b-282f1af9611b" providerId="ADAL" clId="{8D9E6287-6D88-4A42-A784-A107B9E863A7}" dt="2024-02-20T12:47:06.551" v="161" actId="207"/>
        <pc:sldMkLst>
          <pc:docMk/>
          <pc:sldMk cId="1914376088" sldId="286"/>
        </pc:sldMkLst>
        <pc:spChg chg="mod">
          <ac:chgData name="Mucsi Krisztina" userId="584316cb-01cc-42ce-8c2b-282f1af9611b" providerId="ADAL" clId="{8D9E6287-6D88-4A42-A784-A107B9E863A7}" dt="2024-02-20T12:47:06.551" v="161" actId="207"/>
          <ac:spMkLst>
            <pc:docMk/>
            <pc:sldMk cId="1914376088" sldId="286"/>
            <ac:spMk id="4" creationId="{BD5F975B-8821-6CA0-824B-3A2207ED5217}"/>
          </ac:spMkLst>
        </pc:spChg>
      </pc:sldChg>
      <pc:sldChg chg="modSp mod">
        <pc:chgData name="Mucsi Krisztina" userId="584316cb-01cc-42ce-8c2b-282f1af9611b" providerId="ADAL" clId="{8D9E6287-6D88-4A42-A784-A107B9E863A7}" dt="2024-02-20T12:49:42.016" v="172" actId="207"/>
        <pc:sldMkLst>
          <pc:docMk/>
          <pc:sldMk cId="3189932414" sldId="287"/>
        </pc:sldMkLst>
        <pc:spChg chg="mod">
          <ac:chgData name="Mucsi Krisztina" userId="584316cb-01cc-42ce-8c2b-282f1af9611b" providerId="ADAL" clId="{8D9E6287-6D88-4A42-A784-A107B9E863A7}" dt="2024-02-20T12:49:42.016" v="172" actId="207"/>
          <ac:spMkLst>
            <pc:docMk/>
            <pc:sldMk cId="3189932414" sldId="287"/>
            <ac:spMk id="4" creationId="{7BA05063-CECB-B859-0E06-E6CDEDFA1624}"/>
          </ac:spMkLst>
        </pc:spChg>
      </pc:sldChg>
      <pc:sldChg chg="modSp mod">
        <pc:chgData name="Mucsi Krisztina" userId="584316cb-01cc-42ce-8c2b-282f1af9611b" providerId="ADAL" clId="{8D9E6287-6D88-4A42-A784-A107B9E863A7}" dt="2024-02-20T12:51:15.552" v="179" actId="207"/>
        <pc:sldMkLst>
          <pc:docMk/>
          <pc:sldMk cId="1934207561" sldId="290"/>
        </pc:sldMkLst>
        <pc:spChg chg="mod">
          <ac:chgData name="Mucsi Krisztina" userId="584316cb-01cc-42ce-8c2b-282f1af9611b" providerId="ADAL" clId="{8D9E6287-6D88-4A42-A784-A107B9E863A7}" dt="2024-02-20T12:51:15.552" v="179" actId="207"/>
          <ac:spMkLst>
            <pc:docMk/>
            <pc:sldMk cId="1934207561" sldId="290"/>
            <ac:spMk id="4" creationId="{09358470-7F91-71D9-DC01-1650F952F2F7}"/>
          </ac:spMkLst>
        </pc:spChg>
      </pc:sldChg>
      <pc:sldChg chg="modSp mod">
        <pc:chgData name="Mucsi Krisztina" userId="584316cb-01cc-42ce-8c2b-282f1af9611b" providerId="ADAL" clId="{8D9E6287-6D88-4A42-A784-A107B9E863A7}" dt="2024-02-20T12:51:52.396" v="181" actId="207"/>
        <pc:sldMkLst>
          <pc:docMk/>
          <pc:sldMk cId="1348294892" sldId="291"/>
        </pc:sldMkLst>
        <pc:spChg chg="mod">
          <ac:chgData name="Mucsi Krisztina" userId="584316cb-01cc-42ce-8c2b-282f1af9611b" providerId="ADAL" clId="{8D9E6287-6D88-4A42-A784-A107B9E863A7}" dt="2024-02-20T12:51:52.396" v="181" actId="207"/>
          <ac:spMkLst>
            <pc:docMk/>
            <pc:sldMk cId="1348294892" sldId="291"/>
            <ac:spMk id="3" creationId="{38844B52-F031-B9F8-3B54-254546724E56}"/>
          </ac:spMkLst>
        </pc:spChg>
      </pc:sldChg>
      <pc:sldChg chg="modSp mod">
        <pc:chgData name="Mucsi Krisztina" userId="584316cb-01cc-42ce-8c2b-282f1af9611b" providerId="ADAL" clId="{8D9E6287-6D88-4A42-A784-A107B9E863A7}" dt="2024-02-20T12:53:07.722" v="186" actId="207"/>
        <pc:sldMkLst>
          <pc:docMk/>
          <pc:sldMk cId="4049858983" sldId="292"/>
        </pc:sldMkLst>
        <pc:spChg chg="mod">
          <ac:chgData name="Mucsi Krisztina" userId="584316cb-01cc-42ce-8c2b-282f1af9611b" providerId="ADAL" clId="{8D9E6287-6D88-4A42-A784-A107B9E863A7}" dt="2024-02-20T12:53:07.722" v="186" actId="207"/>
          <ac:spMkLst>
            <pc:docMk/>
            <pc:sldMk cId="4049858983" sldId="292"/>
            <ac:spMk id="4" creationId="{F747A9C8-7552-0935-5BB6-04C3BD021801}"/>
          </ac:spMkLst>
        </pc:spChg>
      </pc:sldChg>
      <pc:sldChg chg="modSp mod">
        <pc:chgData name="Mucsi Krisztina" userId="584316cb-01cc-42ce-8c2b-282f1af9611b" providerId="ADAL" clId="{8D9E6287-6D88-4A42-A784-A107B9E863A7}" dt="2024-02-20T12:36:01.705" v="141" actId="207"/>
        <pc:sldMkLst>
          <pc:docMk/>
          <pc:sldMk cId="3834267672" sldId="294"/>
        </pc:sldMkLst>
        <pc:spChg chg="mod">
          <ac:chgData name="Mucsi Krisztina" userId="584316cb-01cc-42ce-8c2b-282f1af9611b" providerId="ADAL" clId="{8D9E6287-6D88-4A42-A784-A107B9E863A7}" dt="2024-02-20T12:36:01.705" v="141" actId="207"/>
          <ac:spMkLst>
            <pc:docMk/>
            <pc:sldMk cId="3834267672" sldId="294"/>
            <ac:spMk id="4" creationId="{AB2C3AF6-D654-3511-1E1A-6065FADEC041}"/>
          </ac:spMkLst>
        </pc:spChg>
      </pc:sldChg>
      <pc:sldChg chg="modSp mod">
        <pc:chgData name="Mucsi Krisztina" userId="584316cb-01cc-42ce-8c2b-282f1af9611b" providerId="ADAL" clId="{8D9E6287-6D88-4A42-A784-A107B9E863A7}" dt="2024-02-20T12:39:43.916" v="144" actId="207"/>
        <pc:sldMkLst>
          <pc:docMk/>
          <pc:sldMk cId="1609434727" sldId="295"/>
        </pc:sldMkLst>
        <pc:spChg chg="mod">
          <ac:chgData name="Mucsi Krisztina" userId="584316cb-01cc-42ce-8c2b-282f1af9611b" providerId="ADAL" clId="{8D9E6287-6D88-4A42-A784-A107B9E863A7}" dt="2024-02-20T12:39:43.916" v="144" actId="207"/>
          <ac:spMkLst>
            <pc:docMk/>
            <pc:sldMk cId="1609434727" sldId="295"/>
            <ac:spMk id="4" creationId="{7B71F7FD-7FCA-D8DE-7813-BDC99A4B685E}"/>
          </ac:spMkLst>
        </pc:spChg>
      </pc:sldChg>
      <pc:sldChg chg="modSp mod">
        <pc:chgData name="Mucsi Krisztina" userId="584316cb-01cc-42ce-8c2b-282f1af9611b" providerId="ADAL" clId="{8D9E6287-6D88-4A42-A784-A107B9E863A7}" dt="2024-02-20T12:42:04.923" v="148" actId="207"/>
        <pc:sldMkLst>
          <pc:docMk/>
          <pc:sldMk cId="3229848585" sldId="296"/>
        </pc:sldMkLst>
        <pc:spChg chg="mod">
          <ac:chgData name="Mucsi Krisztina" userId="584316cb-01cc-42ce-8c2b-282f1af9611b" providerId="ADAL" clId="{8D9E6287-6D88-4A42-A784-A107B9E863A7}" dt="2024-02-20T12:42:04.923" v="148" actId="207"/>
          <ac:spMkLst>
            <pc:docMk/>
            <pc:sldMk cId="3229848585" sldId="296"/>
            <ac:spMk id="4" creationId="{5C1BBC3A-779A-3082-DBF1-325C6A5DB5EC}"/>
          </ac:spMkLst>
        </pc:spChg>
      </pc:sldChg>
      <pc:sldChg chg="del">
        <pc:chgData name="Mucsi Krisztina" userId="584316cb-01cc-42ce-8c2b-282f1af9611b" providerId="ADAL" clId="{8D9E6287-6D88-4A42-A784-A107B9E863A7}" dt="2024-02-20T12:53:31.753" v="188" actId="2696"/>
        <pc:sldMkLst>
          <pc:docMk/>
          <pc:sldMk cId="4199542639" sldId="299"/>
        </pc:sldMkLst>
      </pc:sldChg>
      <pc:sldChg chg="modSp mod">
        <pc:chgData name="Mucsi Krisztina" userId="584316cb-01cc-42ce-8c2b-282f1af9611b" providerId="ADAL" clId="{8D9E6287-6D88-4A42-A784-A107B9E863A7}" dt="2024-02-20T12:31:35.825" v="123" actId="207"/>
        <pc:sldMkLst>
          <pc:docMk/>
          <pc:sldMk cId="734568387" sldId="300"/>
        </pc:sldMkLst>
        <pc:spChg chg="mod">
          <ac:chgData name="Mucsi Krisztina" userId="584316cb-01cc-42ce-8c2b-282f1af9611b" providerId="ADAL" clId="{8D9E6287-6D88-4A42-A784-A107B9E863A7}" dt="2024-02-20T12:31:35.825" v="123" actId="207"/>
          <ac:spMkLst>
            <pc:docMk/>
            <pc:sldMk cId="734568387" sldId="300"/>
            <ac:spMk id="3" creationId="{C0D03555-53FB-A9D4-DBA8-798C32541662}"/>
          </ac:spMkLst>
        </pc:spChg>
      </pc:sldChg>
      <pc:sldChg chg="modSp mod">
        <pc:chgData name="Mucsi Krisztina" userId="584316cb-01cc-42ce-8c2b-282f1af9611b" providerId="ADAL" clId="{8D9E6287-6D88-4A42-A784-A107B9E863A7}" dt="2024-02-22T12:29:26.308" v="213" actId="207"/>
        <pc:sldMkLst>
          <pc:docMk/>
          <pc:sldMk cId="3459924004" sldId="301"/>
        </pc:sldMkLst>
        <pc:spChg chg="mod">
          <ac:chgData name="Mucsi Krisztina" userId="584316cb-01cc-42ce-8c2b-282f1af9611b" providerId="ADAL" clId="{8D9E6287-6D88-4A42-A784-A107B9E863A7}" dt="2024-02-22T12:29:26.308" v="213" actId="207"/>
          <ac:spMkLst>
            <pc:docMk/>
            <pc:sldMk cId="3459924004" sldId="301"/>
            <ac:spMk id="3" creationId="{7685BA85-C495-050E-35F3-00B4ED505238}"/>
          </ac:spMkLst>
        </pc:spChg>
      </pc:sldChg>
      <pc:sldChg chg="modSp mod ord">
        <pc:chgData name="Mucsi Krisztina" userId="584316cb-01cc-42ce-8c2b-282f1af9611b" providerId="ADAL" clId="{8D9E6287-6D88-4A42-A784-A107B9E863A7}" dt="2024-02-20T12:29:12.922" v="114" actId="20577"/>
        <pc:sldMkLst>
          <pc:docMk/>
          <pc:sldMk cId="2240477327" sldId="302"/>
        </pc:sldMkLst>
        <pc:spChg chg="mod">
          <ac:chgData name="Mucsi Krisztina" userId="584316cb-01cc-42ce-8c2b-282f1af9611b" providerId="ADAL" clId="{8D9E6287-6D88-4A42-A784-A107B9E863A7}" dt="2024-02-20T12:28:52.721" v="101" actId="20577"/>
          <ac:spMkLst>
            <pc:docMk/>
            <pc:sldMk cId="2240477327" sldId="302"/>
            <ac:spMk id="6" creationId="{DFED0D9E-721B-4C34-B255-28B4C0DBF0AC}"/>
          </ac:spMkLst>
        </pc:spChg>
        <pc:spChg chg="mod">
          <ac:chgData name="Mucsi Krisztina" userId="584316cb-01cc-42ce-8c2b-282f1af9611b" providerId="ADAL" clId="{8D9E6287-6D88-4A42-A784-A107B9E863A7}" dt="2024-02-20T12:29:12.922" v="114" actId="20577"/>
          <ac:spMkLst>
            <pc:docMk/>
            <pc:sldMk cId="2240477327" sldId="302"/>
            <ac:spMk id="10" creationId="{F4219D8E-1A87-43C1-99D4-1DACEF75096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889938" cy="493633"/>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sz="quarter" idx="1"/>
          </p:nvPr>
        </p:nvSpPr>
        <p:spPr>
          <a:xfrm>
            <a:off x="3777993" y="0"/>
            <a:ext cx="2889938" cy="493633"/>
          </a:xfrm>
          <a:prstGeom prst="rect">
            <a:avLst/>
          </a:prstGeom>
        </p:spPr>
        <p:txBody>
          <a:bodyPr vert="horz" lIns="91440" tIns="45720" rIns="91440" bIns="45720" rtlCol="0"/>
          <a:lstStyle>
            <a:lvl1pPr algn="r">
              <a:defRPr sz="1200"/>
            </a:lvl1pPr>
          </a:lstStyle>
          <a:p>
            <a:fld id="{E23615AB-F426-49EF-8A19-A38C91955BA2}" type="datetimeFigureOut">
              <a:rPr lang="hu-HU" smtClean="0"/>
              <a:t>2024.02.24.</a:t>
            </a:fld>
            <a:endParaRPr lang="hu-HU"/>
          </a:p>
        </p:txBody>
      </p:sp>
      <p:sp>
        <p:nvSpPr>
          <p:cNvPr id="4" name="Élőláb helye 3"/>
          <p:cNvSpPr>
            <a:spLocks noGrp="1"/>
          </p:cNvSpPr>
          <p:nvPr>
            <p:ph type="ftr" sz="quarter" idx="2"/>
          </p:nvPr>
        </p:nvSpPr>
        <p:spPr>
          <a:xfrm>
            <a:off x="0" y="9376745"/>
            <a:ext cx="2889938" cy="493633"/>
          </a:xfrm>
          <a:prstGeom prst="rect">
            <a:avLst/>
          </a:prstGeom>
        </p:spPr>
        <p:txBody>
          <a:bodyPr vert="horz" lIns="91440" tIns="45720" rIns="91440" bIns="45720" rtlCol="0" anchor="b"/>
          <a:lstStyle>
            <a:lvl1pPr algn="l">
              <a:defRPr sz="1200"/>
            </a:lvl1pPr>
          </a:lstStyle>
          <a:p>
            <a:endParaRPr lang="hu-HU"/>
          </a:p>
        </p:txBody>
      </p:sp>
      <p:sp>
        <p:nvSpPr>
          <p:cNvPr id="5" name="Dia számának helye 4"/>
          <p:cNvSpPr>
            <a:spLocks noGrp="1"/>
          </p:cNvSpPr>
          <p:nvPr>
            <p:ph type="sldNum" sz="quarter" idx="3"/>
          </p:nvPr>
        </p:nvSpPr>
        <p:spPr>
          <a:xfrm>
            <a:off x="3777993" y="9376745"/>
            <a:ext cx="2889938" cy="493633"/>
          </a:xfrm>
          <a:prstGeom prst="rect">
            <a:avLst/>
          </a:prstGeom>
        </p:spPr>
        <p:txBody>
          <a:bodyPr vert="horz" lIns="91440" tIns="45720" rIns="91440" bIns="45720" rtlCol="0" anchor="b"/>
          <a:lstStyle>
            <a:lvl1pPr algn="r">
              <a:defRPr sz="1200"/>
            </a:lvl1pPr>
          </a:lstStyle>
          <a:p>
            <a:fld id="{827EF2BB-4875-4107-AE30-D7BB89EA6F16}" type="slidenum">
              <a:rPr lang="hu-HU" smtClean="0"/>
              <a:t>‹#›</a:t>
            </a:fld>
            <a:endParaRPr lang="hu-HU"/>
          </a:p>
        </p:txBody>
      </p:sp>
    </p:spTree>
    <p:extLst>
      <p:ext uri="{BB962C8B-B14F-4D97-AF65-F5344CB8AC3E}">
        <p14:creationId xmlns:p14="http://schemas.microsoft.com/office/powerpoint/2010/main" val="2458252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363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777993" y="0"/>
            <a:ext cx="2889938" cy="493633"/>
          </a:xfrm>
          <a:prstGeom prst="rect">
            <a:avLst/>
          </a:prstGeom>
        </p:spPr>
        <p:txBody>
          <a:bodyPr vert="horz" lIns="91440" tIns="45720" rIns="91440" bIns="45720" rtlCol="0"/>
          <a:lstStyle>
            <a:lvl1pPr algn="r">
              <a:defRPr sz="1200"/>
            </a:lvl1pPr>
          </a:lstStyle>
          <a:p>
            <a:fld id="{5A5807CD-BCF9-814D-AD9B-0BA7F9C2C00F}" type="datetimeFigureOut">
              <a:rPr lang="en-US" smtClean="0"/>
              <a:t>2/24/2024</a:t>
            </a:fld>
            <a:endParaRPr lang="en-US"/>
          </a:p>
        </p:txBody>
      </p:sp>
      <p:sp>
        <p:nvSpPr>
          <p:cNvPr id="4" name="Slide Image Placeholder 3"/>
          <p:cNvSpPr>
            <a:spLocks noGrp="1" noRot="1" noChangeAspect="1"/>
          </p:cNvSpPr>
          <p:nvPr>
            <p:ph type="sldImg" idx="2"/>
          </p:nvPr>
        </p:nvSpPr>
        <p:spPr>
          <a:xfrm>
            <a:off x="42863" y="739775"/>
            <a:ext cx="6583362" cy="37036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66909" y="4689515"/>
            <a:ext cx="5335270" cy="4442698"/>
          </a:xfrm>
          <a:prstGeom prst="rect">
            <a:avLst/>
          </a:prstGeom>
        </p:spPr>
        <p:txBody>
          <a:bodyPr vert="horz" lIns="91440" tIns="45720" rIns="91440" bIns="45720" rtlCol="0"/>
          <a:lstStyle/>
          <a:p>
            <a:pPr lvl="0"/>
            <a:r>
              <a:rPr lang="hu-HU"/>
              <a:t>Click to edit Master text styles</a:t>
            </a:r>
          </a:p>
          <a:p>
            <a:pPr lvl="1"/>
            <a:r>
              <a:rPr lang="hu-HU"/>
              <a:t>Second level</a:t>
            </a:r>
          </a:p>
          <a:p>
            <a:pPr lvl="2"/>
            <a:r>
              <a:rPr lang="hu-HU"/>
              <a:t>Third level</a:t>
            </a:r>
          </a:p>
          <a:p>
            <a:pPr lvl="3"/>
            <a:r>
              <a:rPr lang="hu-HU"/>
              <a:t>Fourth level</a:t>
            </a:r>
          </a:p>
          <a:p>
            <a:pPr lvl="4"/>
            <a:r>
              <a:rPr lang="hu-HU"/>
              <a:t>Fifth level</a:t>
            </a:r>
            <a:endParaRPr lang="en-US"/>
          </a:p>
        </p:txBody>
      </p:sp>
      <p:sp>
        <p:nvSpPr>
          <p:cNvPr id="6" name="Footer Placeholder 5"/>
          <p:cNvSpPr>
            <a:spLocks noGrp="1"/>
          </p:cNvSpPr>
          <p:nvPr>
            <p:ph type="ftr" sz="quarter" idx="4"/>
          </p:nvPr>
        </p:nvSpPr>
        <p:spPr>
          <a:xfrm>
            <a:off x="0" y="9376745"/>
            <a:ext cx="2889938" cy="4936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777993" y="9376745"/>
            <a:ext cx="2889938" cy="493633"/>
          </a:xfrm>
          <a:prstGeom prst="rect">
            <a:avLst/>
          </a:prstGeom>
        </p:spPr>
        <p:txBody>
          <a:bodyPr vert="horz" lIns="91440" tIns="45720" rIns="91440" bIns="45720" rtlCol="0" anchor="b"/>
          <a:lstStyle>
            <a:lvl1pPr algn="r">
              <a:defRPr sz="1200"/>
            </a:lvl1pPr>
          </a:lstStyle>
          <a:p>
            <a:fld id="{6ED9340B-B18C-8641-BC9C-302038F7F4EF}" type="slidenum">
              <a:rPr lang="en-US" smtClean="0"/>
              <a:t>‹#›</a:t>
            </a:fld>
            <a:endParaRPr lang="en-US"/>
          </a:p>
        </p:txBody>
      </p:sp>
    </p:spTree>
    <p:extLst>
      <p:ext uri="{BB962C8B-B14F-4D97-AF65-F5344CB8AC3E}">
        <p14:creationId xmlns:p14="http://schemas.microsoft.com/office/powerpoint/2010/main" val="346264376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sz="1200" kern="1200" dirty="0">
                <a:solidFill>
                  <a:schemeClr val="tx1"/>
                </a:solidFill>
                <a:effectLst/>
                <a:latin typeface="+mn-lt"/>
                <a:ea typeface="+mn-ea"/>
                <a:cs typeface="+mn-cs"/>
              </a:rPr>
              <a:t>A menetrend egyes egyedi részelemeiben a külső körülmények okán </a:t>
            </a:r>
            <a:r>
              <a:rPr lang="hu-HU" sz="1200" b="1" kern="1200" dirty="0">
                <a:solidFill>
                  <a:schemeClr val="tx1"/>
                </a:solidFill>
                <a:effectLst/>
                <a:latin typeface="+mn-lt"/>
                <a:ea typeface="+mn-ea"/>
                <a:cs typeface="+mn-cs"/>
              </a:rPr>
              <a:t>kis mértékben módosulhat</a:t>
            </a:r>
            <a:r>
              <a:rPr lang="hu-HU" sz="1200" kern="1200" dirty="0">
                <a:solidFill>
                  <a:schemeClr val="tx1"/>
                </a:solidFill>
                <a:effectLst/>
                <a:latin typeface="+mn-lt"/>
                <a:ea typeface="+mn-ea"/>
                <a:cs typeface="+mn-cs"/>
              </a:rPr>
              <a:t>, de egyértelműen zsinórmértékként szolgál az Agrárminisztérium következő egy éves támogatáspolitikai munkájában.</a:t>
            </a:r>
          </a:p>
          <a:p>
            <a:pPr marL="171450" indent="-171450">
              <a:buFont typeface="Arial" panose="020B0604020202020204" pitchFamily="34" charset="0"/>
              <a:buChar char="•"/>
            </a:pPr>
            <a:r>
              <a:rPr lang="hu-HU" sz="1200" b="1" kern="1200" dirty="0">
                <a:solidFill>
                  <a:schemeClr val="tx1"/>
                </a:solidFill>
                <a:effectLst/>
                <a:latin typeface="+mn-lt"/>
                <a:ea typeface="+mn-ea"/>
                <a:cs typeface="+mn-cs"/>
              </a:rPr>
              <a:t>A meghirdetés tervezett időpontja azt jelenti</a:t>
            </a:r>
            <a:r>
              <a:rPr lang="hu-HU" sz="1200" kern="1200" dirty="0">
                <a:solidFill>
                  <a:schemeClr val="tx1"/>
                </a:solidFill>
                <a:effectLst/>
                <a:latin typeface="+mn-lt"/>
                <a:ea typeface="+mn-ea"/>
                <a:cs typeface="+mn-cs"/>
              </a:rPr>
              <a:t>, hogy ekkor tervezzük nyilvánosságra hozni az elkészült pályázati felhívás vagy támogatási jogszabály tervezetét, majd annak társadalmasítása lezárása után kezdődhet meg a támogatási kérelmek beadása (ez pályázati felhívások esetén 30 napot jelent)</a:t>
            </a:r>
          </a:p>
          <a:p>
            <a:pPr marL="171450" indent="-171450">
              <a:buFont typeface="Arial" panose="020B0604020202020204" pitchFamily="34" charset="0"/>
              <a:buChar char="•"/>
            </a:pPr>
            <a:r>
              <a:rPr lang="hu-HU" sz="1200" kern="1200" dirty="0">
                <a:solidFill>
                  <a:schemeClr val="tx1"/>
                </a:solidFill>
                <a:effectLst/>
                <a:latin typeface="+mn-lt"/>
                <a:ea typeface="+mn-ea"/>
                <a:cs typeface="+mn-cs"/>
              </a:rPr>
              <a:t>Valamennyi támogatási konstrukció esetében </a:t>
            </a:r>
            <a:r>
              <a:rPr lang="hu-HU" sz="1200" b="1" kern="1200" dirty="0">
                <a:solidFill>
                  <a:schemeClr val="tx1"/>
                </a:solidFill>
                <a:effectLst/>
                <a:latin typeface="+mn-lt"/>
                <a:ea typeface="+mn-ea"/>
                <a:cs typeface="+mn-cs"/>
              </a:rPr>
              <a:t>széleskörű szakmai egyeztetést folytatunk</a:t>
            </a:r>
            <a:r>
              <a:rPr lang="hu-HU" sz="1200" kern="1200" dirty="0">
                <a:solidFill>
                  <a:schemeClr val="tx1"/>
                </a:solidFill>
                <a:effectLst/>
                <a:latin typeface="+mn-lt"/>
                <a:ea typeface="+mn-ea"/>
                <a:cs typeface="+mn-cs"/>
              </a:rPr>
              <a:t>, kikérjük valamennyi érintett szakmai szervezet és intézmény javaslatait, véleményét, valamint be fogjuk vonni őket az elmúlt évek gyakorlata alapján a pályázati felhívások és támogatási konstrukciók előkészítésébe. Az érdekünk az, hogy az Európai Unió szabályozási keretében és a Stratégiai Tervünk elfogadása során szabott feltételei között a lehető leginkább a magyar szakmai prioritások érvényesüljenek. </a:t>
            </a:r>
          </a:p>
          <a:p>
            <a:pPr marL="171450" indent="-171450">
              <a:buFont typeface="Arial" panose="020B0604020202020204" pitchFamily="34" charset="0"/>
              <a:buChar char="•"/>
            </a:pPr>
            <a:r>
              <a:rPr lang="hu-HU" sz="1200" kern="1200" dirty="0">
                <a:solidFill>
                  <a:schemeClr val="tx1"/>
                </a:solidFill>
                <a:effectLst/>
                <a:latin typeface="+mn-lt"/>
                <a:ea typeface="+mn-ea"/>
                <a:cs typeface="+mn-cs"/>
              </a:rPr>
              <a:t>Építünk a 2021-2022. évek pályázati csomagjainak megvalósítása során szerzett tapasztalatokra és visszajelzésekre. </a:t>
            </a:r>
          </a:p>
          <a:p>
            <a:pPr marL="171450" indent="-171450">
              <a:buFont typeface="Arial" panose="020B0604020202020204" pitchFamily="34" charset="0"/>
              <a:buChar char="•"/>
            </a:pPr>
            <a:r>
              <a:rPr lang="hu-HU" sz="1200" kern="1200" dirty="0">
                <a:solidFill>
                  <a:schemeClr val="tx1"/>
                </a:solidFill>
                <a:effectLst/>
                <a:latin typeface="+mn-lt"/>
                <a:ea typeface="+mn-ea"/>
                <a:cs typeface="+mn-cs"/>
              </a:rPr>
              <a:t>A meghirdetésre kerülő pályázatok lehetőséget biztosítanak majd a </a:t>
            </a:r>
            <a:r>
              <a:rPr lang="hu-HU" sz="1200" b="1" kern="1200" dirty="0">
                <a:solidFill>
                  <a:schemeClr val="tx1"/>
                </a:solidFill>
                <a:effectLst/>
                <a:latin typeface="+mn-lt"/>
                <a:ea typeface="+mn-ea"/>
                <a:cs typeface="+mn-cs"/>
              </a:rPr>
              <a:t>kis-, közepes- és nagygazdaságok</a:t>
            </a:r>
            <a:r>
              <a:rPr lang="hu-HU" sz="1200" kern="1200" dirty="0">
                <a:solidFill>
                  <a:schemeClr val="tx1"/>
                </a:solidFill>
                <a:effectLst/>
                <a:latin typeface="+mn-lt"/>
                <a:ea typeface="+mn-ea"/>
                <a:cs typeface="+mn-cs"/>
              </a:rPr>
              <a:t> számára egyaránt, hogy </a:t>
            </a:r>
            <a:r>
              <a:rPr lang="hu-HU" sz="1200" b="1" kern="1200" dirty="0">
                <a:solidFill>
                  <a:schemeClr val="tx1"/>
                </a:solidFill>
                <a:effectLst/>
                <a:latin typeface="+mn-lt"/>
                <a:ea typeface="+mn-ea"/>
                <a:cs typeface="+mn-cs"/>
              </a:rPr>
              <a:t>az elmúlt két év gazdasági-piaci változásaira reagálva, a termelésüket hatékonyabbá tegyék vagy akár a több lábon állás irányába nyithassanak</a:t>
            </a:r>
            <a:r>
              <a:rPr lang="hu-HU" sz="1200" kern="1200" dirty="0">
                <a:solidFill>
                  <a:schemeClr val="tx1"/>
                </a:solidFill>
                <a:effectLst/>
                <a:latin typeface="+mn-lt"/>
                <a:ea typeface="+mn-ea"/>
                <a:cs typeface="+mn-cs"/>
              </a:rPr>
              <a:t>. </a:t>
            </a:r>
            <a:endParaRPr lang="hu-HU" dirty="0"/>
          </a:p>
          <a:p>
            <a:endParaRPr lang="hu-HU" dirty="0"/>
          </a:p>
        </p:txBody>
      </p:sp>
      <p:sp>
        <p:nvSpPr>
          <p:cNvPr id="4" name="Dia számának helye 3"/>
          <p:cNvSpPr>
            <a:spLocks noGrp="1"/>
          </p:cNvSpPr>
          <p:nvPr>
            <p:ph type="sldNum" sz="quarter" idx="5"/>
          </p:nvPr>
        </p:nvSpPr>
        <p:spPr/>
        <p:txBody>
          <a:bodyPr/>
          <a:lstStyle/>
          <a:p>
            <a:fld id="{6ED9340B-B18C-8641-BC9C-302038F7F4EF}" type="slidenum">
              <a:rPr lang="en-US" smtClean="0"/>
              <a:t>32</a:t>
            </a:fld>
            <a:endParaRPr lang="en-US"/>
          </a:p>
        </p:txBody>
      </p:sp>
    </p:spTree>
    <p:extLst>
      <p:ext uri="{BB962C8B-B14F-4D97-AF65-F5344CB8AC3E}">
        <p14:creationId xmlns:p14="http://schemas.microsoft.com/office/powerpoint/2010/main" val="2660875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342900" lvl="0" indent="-342900">
              <a:buFont typeface="Calibri" panose="020F0502020204030204" pitchFamily="34" charset="0"/>
              <a:buChar char="-"/>
            </a:pPr>
            <a:r>
              <a:rPr lang="hu-HU" dirty="0"/>
              <a:t>Április környékén megjelenik.</a:t>
            </a:r>
          </a:p>
          <a:p>
            <a:pPr marL="342900" lvl="0" indent="-342900">
              <a:buFont typeface="Calibri" panose="020F0502020204030204" pitchFamily="34" charset="0"/>
              <a:buChar char="-"/>
            </a:pPr>
            <a:r>
              <a:rPr lang="hu-HU" dirty="0"/>
              <a:t>Két külön felhívás jelenik meg két ütemben az állattartótelepek korszerűsítésével kapcsolatban, egyrészt idén tavasszal, másrészt idén ősszel. Építésre, eszközbeszerzésre, felújításra, technológiai energetikai beruházásokra, ammónia kibocsátást csökkentő fejlesztésekre és járványvédelmi beruházásokra is lehet támogatást igényelni. </a:t>
            </a:r>
            <a:r>
              <a:rPr lang="hu-HU" sz="1800" dirty="0">
                <a:effectLst/>
                <a:latin typeface="Calibri" panose="020F0502020204030204" pitchFamily="34" charset="0"/>
                <a:ea typeface="Times New Roman" panose="02020603050405020304" pitchFamily="18" charset="0"/>
              </a:rPr>
              <a:t>10 ezer euró STÉ, 40 % mezőgazdasági tevékenységből származó árbevétel szükséges a beadáshoz</a:t>
            </a:r>
            <a:endParaRPr lang="hu-HU" sz="18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hu-HU" sz="1800" dirty="0">
                <a:effectLst/>
                <a:latin typeface="Calibri" panose="020F0502020204030204" pitchFamily="34" charset="0"/>
                <a:ea typeface="Times New Roman" panose="02020603050405020304" pitchFamily="18" charset="0"/>
              </a:rPr>
              <a:t>Nem lesz külön ágazatokra megbontva a forrás.</a:t>
            </a:r>
            <a:endParaRPr lang="hu-HU" sz="18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hu-HU" sz="1800" dirty="0">
                <a:effectLst/>
                <a:latin typeface="Calibri" panose="020F0502020204030204" pitchFamily="34" charset="0"/>
                <a:ea typeface="Times New Roman" panose="02020603050405020304" pitchFamily="18" charset="0"/>
              </a:rPr>
              <a:t>Maximum 4 db időközi kifizetési igénylést, valamint 1 db zárót lehet beadni a megvalósítási időszakban.</a:t>
            </a:r>
            <a:endParaRPr lang="hu-HU" sz="18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hu-HU" sz="1800" dirty="0">
                <a:effectLst/>
                <a:latin typeface="Calibri" panose="020F0502020204030204" pitchFamily="34" charset="0"/>
                <a:ea typeface="Times New Roman" panose="02020603050405020304" pitchFamily="18" charset="0"/>
              </a:rPr>
              <a:t>Szociális irodák, fekete fehér öltöző, vagyonvédelem, kerítés, a telepi infrastruktúra stb. elszámolható. </a:t>
            </a:r>
            <a:endParaRPr lang="hu-HU" sz="18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hu-HU" sz="1800" dirty="0">
                <a:effectLst/>
                <a:latin typeface="Calibri" panose="020F0502020204030204" pitchFamily="34" charset="0"/>
                <a:ea typeface="Times New Roman" panose="02020603050405020304" pitchFamily="18" charset="0"/>
              </a:rPr>
              <a:t>Egyszerre fognak megjelenni az ÁTFT-s felhívások. A megjelenést követő 60 nap elteltével lehet majd várhatóan beadni a kicsit, a megjelentést követően pedig 90 nap elteltével a „nagy” pályázatot. (De még ez képlékeny, meg kell várni a szakmai szervezetek javaslatait.)</a:t>
            </a:r>
            <a:endParaRPr lang="hu-HU" sz="18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hu-HU" sz="1800" dirty="0">
                <a:effectLst/>
                <a:latin typeface="Calibri" panose="020F0502020204030204" pitchFamily="34" charset="0"/>
                <a:ea typeface="Times New Roman" panose="02020603050405020304" pitchFamily="18" charset="0"/>
              </a:rPr>
              <a:t>Aki az egyikben pályázik a másik felhívásban nem pályázhat. </a:t>
            </a:r>
            <a:endParaRPr lang="hu-HU" sz="1800" dirty="0">
              <a:effectLst/>
              <a:latin typeface="Calibri" panose="020F0502020204030204" pitchFamily="34" charset="0"/>
              <a:ea typeface="Calibri" panose="020F0502020204030204" pitchFamily="34" charset="0"/>
            </a:endParaRPr>
          </a:p>
          <a:p>
            <a:endParaRPr lang="hu-HU" dirty="0"/>
          </a:p>
        </p:txBody>
      </p:sp>
      <p:sp>
        <p:nvSpPr>
          <p:cNvPr id="4" name="Dia számának helye 3"/>
          <p:cNvSpPr>
            <a:spLocks noGrp="1"/>
          </p:cNvSpPr>
          <p:nvPr>
            <p:ph type="sldNum" sz="quarter" idx="5"/>
          </p:nvPr>
        </p:nvSpPr>
        <p:spPr/>
        <p:txBody>
          <a:bodyPr/>
          <a:lstStyle/>
          <a:p>
            <a:fld id="{6ED9340B-B18C-8641-BC9C-302038F7F4EF}" type="slidenum">
              <a:rPr lang="en-US" smtClean="0"/>
              <a:t>33</a:t>
            </a:fld>
            <a:endParaRPr lang="en-US"/>
          </a:p>
        </p:txBody>
      </p:sp>
    </p:spTree>
    <p:extLst>
      <p:ext uri="{BB962C8B-B14F-4D97-AF65-F5344CB8AC3E}">
        <p14:creationId xmlns:p14="http://schemas.microsoft.com/office/powerpoint/2010/main" val="3414368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a:t>Az 5 napos felfüggesztési szabály arra vonatkozik, ha be akarnak zárni egy felhívást, akkor előtte 5 nappal IH közleményt kell róla megjelentetni.</a:t>
            </a:r>
          </a:p>
        </p:txBody>
      </p:sp>
      <p:sp>
        <p:nvSpPr>
          <p:cNvPr id="4" name="Dia számának helye 3"/>
          <p:cNvSpPr>
            <a:spLocks noGrp="1"/>
          </p:cNvSpPr>
          <p:nvPr>
            <p:ph type="sldNum" sz="quarter" idx="5"/>
          </p:nvPr>
        </p:nvSpPr>
        <p:spPr/>
        <p:txBody>
          <a:bodyPr/>
          <a:lstStyle/>
          <a:p>
            <a:fld id="{6ED9340B-B18C-8641-BC9C-302038F7F4EF}" type="slidenum">
              <a:rPr lang="en-US" smtClean="0"/>
              <a:t>34</a:t>
            </a:fld>
            <a:endParaRPr lang="en-US"/>
          </a:p>
        </p:txBody>
      </p:sp>
    </p:spTree>
    <p:extLst>
      <p:ext uri="{BB962C8B-B14F-4D97-AF65-F5344CB8AC3E}">
        <p14:creationId xmlns:p14="http://schemas.microsoft.com/office/powerpoint/2010/main" val="22113823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Nyitolap">
    <p:spTree>
      <p:nvGrpSpPr>
        <p:cNvPr id="1" name=""/>
        <p:cNvGrpSpPr/>
        <p:nvPr/>
      </p:nvGrpSpPr>
      <p:grpSpPr>
        <a:xfrm>
          <a:off x="0" y="0"/>
          <a:ext cx="0" cy="0"/>
          <a:chOff x="0" y="0"/>
          <a:chExt cx="0" cy="0"/>
        </a:xfrm>
      </p:grpSpPr>
      <p:sp>
        <p:nvSpPr>
          <p:cNvPr id="2" name="Dátum helye 1"/>
          <p:cNvSpPr>
            <a:spLocks noGrp="1"/>
          </p:cNvSpPr>
          <p:nvPr>
            <p:ph type="dt" sz="half" idx="10"/>
          </p:nvPr>
        </p:nvSpPr>
        <p:spPr>
          <a:xfrm>
            <a:off x="457200" y="4767264"/>
            <a:ext cx="2133600" cy="273844"/>
          </a:xfrm>
          <a:prstGeom prst="rect">
            <a:avLst/>
          </a:prstGeom>
        </p:spPr>
        <p:txBody>
          <a:bodyPr/>
          <a:lstStyle/>
          <a:p>
            <a:fld id="{73974C63-EAA8-467C-A513-18C1DCBE6C4D}" type="datetimeFigureOut">
              <a:rPr lang="hu-HU" smtClean="0"/>
              <a:t>2024.02.24.</a:t>
            </a:fld>
            <a:endParaRPr lang="hu-HU"/>
          </a:p>
        </p:txBody>
      </p:sp>
      <p:sp>
        <p:nvSpPr>
          <p:cNvPr id="3" name="Élőláb helye 2"/>
          <p:cNvSpPr>
            <a:spLocks noGrp="1"/>
          </p:cNvSpPr>
          <p:nvPr>
            <p:ph type="ftr" sz="quarter" idx="11"/>
          </p:nvPr>
        </p:nvSpPr>
        <p:spPr>
          <a:xfrm>
            <a:off x="3124200" y="4767264"/>
            <a:ext cx="2895600" cy="273844"/>
          </a:xfrm>
          <a:prstGeom prst="rect">
            <a:avLst/>
          </a:prstGeom>
        </p:spPr>
        <p:txBody>
          <a:bodyPr/>
          <a:lstStyle/>
          <a:p>
            <a:endParaRPr lang="hu-HU" dirty="0"/>
          </a:p>
        </p:txBody>
      </p:sp>
      <p:sp>
        <p:nvSpPr>
          <p:cNvPr id="4" name="Dia számának helye 3"/>
          <p:cNvSpPr>
            <a:spLocks noGrp="1"/>
          </p:cNvSpPr>
          <p:nvPr>
            <p:ph type="sldNum" sz="quarter" idx="12"/>
          </p:nvPr>
        </p:nvSpPr>
        <p:spPr>
          <a:xfrm>
            <a:off x="6553200" y="4767264"/>
            <a:ext cx="2133600" cy="273844"/>
          </a:xfrm>
          <a:prstGeom prst="rect">
            <a:avLst/>
          </a:prstGeom>
        </p:spPr>
        <p:txBody>
          <a:bodyPr/>
          <a:lstStyle/>
          <a:p>
            <a:fld id="{F4B47376-C894-4FFB-8CFA-DA778D4B7FC4}" type="slidenum">
              <a:rPr lang="hu-HU" smtClean="0"/>
              <a:t>‹#›</a:t>
            </a:fld>
            <a:endParaRPr lang="hu-HU"/>
          </a:p>
        </p:txBody>
      </p:sp>
      <p:pic>
        <p:nvPicPr>
          <p:cNvPr id="5" name="Kép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Szöveg helye 8"/>
          <p:cNvSpPr>
            <a:spLocks noGrp="1"/>
          </p:cNvSpPr>
          <p:nvPr>
            <p:ph type="body" sz="quarter" idx="13" hasCustomPrompt="1"/>
          </p:nvPr>
        </p:nvSpPr>
        <p:spPr>
          <a:xfrm>
            <a:off x="2123728" y="2838375"/>
            <a:ext cx="5973763" cy="1152525"/>
          </a:xfrm>
          <a:prstGeom prst="rect">
            <a:avLst/>
          </a:prstGeom>
        </p:spPr>
        <p:txBody>
          <a:bodyPr/>
          <a:lstStyle>
            <a:lvl1pPr marL="0" indent="0" algn="l" defTabSz="914400" rtl="0" eaLnBrk="1" latinLnBrk="0" hangingPunct="1">
              <a:spcBef>
                <a:spcPct val="0"/>
              </a:spcBef>
              <a:buNone/>
              <a:defRPr lang="hu-HU" sz="4000" b="1" kern="1200" cap="none" baseline="0" dirty="0" smtClean="0">
                <a:solidFill>
                  <a:srgbClr val="006633"/>
                </a:solidFill>
                <a:latin typeface="Titillium Bd" panose="00000800000000000000" pitchFamily="50" charset="-18"/>
                <a:ea typeface="+mj-ea"/>
                <a:cs typeface="+mj-cs"/>
              </a:defRPr>
            </a:lvl1pPr>
            <a:lvl2pPr marL="0" indent="0" algn="l" defTabSz="914400" rtl="0" eaLnBrk="1" latinLnBrk="0" hangingPunct="1">
              <a:spcBef>
                <a:spcPct val="0"/>
              </a:spcBef>
              <a:buNone/>
              <a:defRPr lang="hu-HU" sz="4000" b="1" kern="1200" cap="all" dirty="0" smtClean="0">
                <a:solidFill>
                  <a:srgbClr val="006633"/>
                </a:solidFill>
                <a:latin typeface="Titillium Bd" panose="00000800000000000000" pitchFamily="50" charset="-18"/>
                <a:ea typeface="+mj-ea"/>
                <a:cs typeface="+mj-cs"/>
              </a:defRPr>
            </a:lvl2pPr>
            <a:lvl3pPr marL="0" indent="0" algn="l" defTabSz="914400" rtl="0" eaLnBrk="1" latinLnBrk="0" hangingPunct="1">
              <a:spcBef>
                <a:spcPct val="0"/>
              </a:spcBef>
              <a:buNone/>
              <a:defRPr lang="hu-HU" sz="4000" b="1" kern="1200" cap="all" dirty="0" smtClean="0">
                <a:solidFill>
                  <a:srgbClr val="006633"/>
                </a:solidFill>
                <a:latin typeface="Titillium Bd" panose="00000800000000000000" pitchFamily="50" charset="-18"/>
                <a:ea typeface="+mj-ea"/>
                <a:cs typeface="+mj-cs"/>
              </a:defRPr>
            </a:lvl3pPr>
            <a:lvl4pPr marL="0" indent="0" algn="l" defTabSz="914400" rtl="0" eaLnBrk="1" latinLnBrk="0" hangingPunct="1">
              <a:spcBef>
                <a:spcPct val="0"/>
              </a:spcBef>
              <a:buNone/>
              <a:defRPr lang="hu-HU" sz="4000" b="1" kern="1200" cap="all" dirty="0" smtClean="0">
                <a:solidFill>
                  <a:srgbClr val="006633"/>
                </a:solidFill>
                <a:latin typeface="Titillium Bd" panose="00000800000000000000" pitchFamily="50" charset="-18"/>
                <a:ea typeface="+mj-ea"/>
                <a:cs typeface="+mj-cs"/>
              </a:defRPr>
            </a:lvl4pPr>
            <a:lvl5pPr marL="0" indent="0" algn="l" defTabSz="914400" rtl="0" eaLnBrk="1" latinLnBrk="0" hangingPunct="1">
              <a:spcBef>
                <a:spcPct val="0"/>
              </a:spcBef>
              <a:buNone/>
              <a:defRPr lang="hu-HU" sz="4000" b="1" kern="1200" cap="all" dirty="0">
                <a:solidFill>
                  <a:srgbClr val="006633"/>
                </a:solidFill>
                <a:latin typeface="Titillium Bd" panose="00000800000000000000" pitchFamily="50" charset="-18"/>
                <a:ea typeface="+mj-ea"/>
                <a:cs typeface="+mj-cs"/>
              </a:defRPr>
            </a:lvl5pPr>
          </a:lstStyle>
          <a:p>
            <a:pPr lvl="0"/>
            <a:r>
              <a:rPr lang="hu-HU" dirty="0"/>
              <a:t>ÍRJA BE A CÍMET</a:t>
            </a:r>
          </a:p>
        </p:txBody>
      </p:sp>
      <p:sp>
        <p:nvSpPr>
          <p:cNvPr id="11" name="Szöveg helye 10"/>
          <p:cNvSpPr>
            <a:spLocks noGrp="1"/>
          </p:cNvSpPr>
          <p:nvPr>
            <p:ph type="body" sz="quarter" idx="14" hasCustomPrompt="1"/>
          </p:nvPr>
        </p:nvSpPr>
        <p:spPr>
          <a:xfrm>
            <a:off x="2123728" y="4155926"/>
            <a:ext cx="1439863" cy="360040"/>
          </a:xfrm>
          <a:prstGeom prst="rect">
            <a:avLst/>
          </a:prstGeom>
        </p:spPr>
        <p:txBody>
          <a:bodyPr/>
          <a:lstStyle>
            <a:lvl1pPr marL="0" indent="0" algn="l" defTabSz="816358" rtl="0" eaLnBrk="1" latinLnBrk="0" hangingPunct="1">
              <a:spcBef>
                <a:spcPct val="0"/>
              </a:spcBef>
              <a:buNone/>
              <a:defRPr lang="hu-HU" sz="1800" kern="1200" dirty="0" smtClean="0">
                <a:solidFill>
                  <a:srgbClr val="006633"/>
                </a:solidFill>
                <a:latin typeface="Titillium Lt" panose="00000400000000000000" pitchFamily="50" charset="-18"/>
                <a:ea typeface="+mj-ea"/>
                <a:cs typeface="+mj-cs"/>
              </a:defRPr>
            </a:lvl1pPr>
            <a:lvl2pPr marL="0" indent="0" algn="l" defTabSz="816358" rtl="0" eaLnBrk="1" latinLnBrk="0" hangingPunct="1">
              <a:spcBef>
                <a:spcPct val="0"/>
              </a:spcBef>
              <a:buNone/>
              <a:defRPr lang="hu-HU" sz="1800" kern="1200" dirty="0" smtClean="0">
                <a:solidFill>
                  <a:srgbClr val="006633"/>
                </a:solidFill>
                <a:latin typeface="Titillium Lt" panose="00000400000000000000" pitchFamily="50" charset="-18"/>
                <a:ea typeface="+mj-ea"/>
                <a:cs typeface="+mj-cs"/>
              </a:defRPr>
            </a:lvl2pPr>
            <a:lvl3pPr marL="0" indent="0" algn="l" defTabSz="816358" rtl="0" eaLnBrk="1" latinLnBrk="0" hangingPunct="1">
              <a:spcBef>
                <a:spcPct val="0"/>
              </a:spcBef>
              <a:buNone/>
              <a:defRPr lang="hu-HU" sz="1800" kern="1200" dirty="0" smtClean="0">
                <a:solidFill>
                  <a:srgbClr val="006633"/>
                </a:solidFill>
                <a:latin typeface="Titillium Lt" panose="00000400000000000000" pitchFamily="50" charset="-18"/>
                <a:ea typeface="+mj-ea"/>
                <a:cs typeface="+mj-cs"/>
              </a:defRPr>
            </a:lvl3pPr>
            <a:lvl4pPr marL="0" indent="0" algn="l" defTabSz="816358" rtl="0" eaLnBrk="1" latinLnBrk="0" hangingPunct="1">
              <a:spcBef>
                <a:spcPct val="0"/>
              </a:spcBef>
              <a:buNone/>
              <a:defRPr lang="hu-HU" sz="1800" kern="1200" dirty="0" smtClean="0">
                <a:solidFill>
                  <a:srgbClr val="006633"/>
                </a:solidFill>
                <a:latin typeface="Titillium Lt" panose="00000400000000000000" pitchFamily="50" charset="-18"/>
                <a:ea typeface="+mj-ea"/>
                <a:cs typeface="+mj-cs"/>
              </a:defRPr>
            </a:lvl4pPr>
            <a:lvl5pPr marL="0" indent="0" algn="l" defTabSz="816358" rtl="0" eaLnBrk="1" latinLnBrk="0" hangingPunct="1">
              <a:spcBef>
                <a:spcPct val="0"/>
              </a:spcBef>
              <a:buNone/>
              <a:defRPr lang="hu-HU" sz="1800" kern="1200" dirty="0">
                <a:solidFill>
                  <a:srgbClr val="006633"/>
                </a:solidFill>
                <a:latin typeface="Titillium Lt" panose="00000400000000000000" pitchFamily="50" charset="-18"/>
                <a:ea typeface="+mj-ea"/>
                <a:cs typeface="+mj-cs"/>
              </a:defRPr>
            </a:lvl5pPr>
          </a:lstStyle>
          <a:p>
            <a:pPr lvl="0"/>
            <a:r>
              <a:rPr lang="hu-HU" dirty="0"/>
              <a:t>Dátum</a:t>
            </a:r>
          </a:p>
        </p:txBody>
      </p:sp>
    </p:spTree>
    <p:extLst>
      <p:ext uri="{BB962C8B-B14F-4D97-AF65-F5344CB8AC3E}">
        <p14:creationId xmlns:p14="http://schemas.microsoft.com/office/powerpoint/2010/main" val="3780759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8_2hasáb elrendezés">
    <p:spTree>
      <p:nvGrpSpPr>
        <p:cNvPr id="1" name=""/>
        <p:cNvGrpSpPr/>
        <p:nvPr/>
      </p:nvGrpSpPr>
      <p:grpSpPr>
        <a:xfrm>
          <a:off x="0" y="0"/>
          <a:ext cx="0" cy="0"/>
          <a:chOff x="0" y="0"/>
          <a:chExt cx="0" cy="0"/>
        </a:xfrm>
      </p:grpSpPr>
      <p:sp>
        <p:nvSpPr>
          <p:cNvPr id="8" name="Szöveg helye 8"/>
          <p:cNvSpPr>
            <a:spLocks noGrp="1"/>
          </p:cNvSpPr>
          <p:nvPr>
            <p:ph type="body" sz="quarter" idx="13" hasCustomPrompt="1"/>
          </p:nvPr>
        </p:nvSpPr>
        <p:spPr>
          <a:xfrm>
            <a:off x="611560" y="555625"/>
            <a:ext cx="5761037" cy="503238"/>
          </a:xfrm>
          <a:prstGeom prst="rect">
            <a:avLst/>
          </a:prstGeom>
        </p:spPr>
        <p:txBody>
          <a:bodyPr anchor="ctr"/>
          <a:lstStyle>
            <a:lvl1pPr marL="0" indent="0">
              <a:buNone/>
              <a:defRPr lang="hu-HU" sz="2000" b="1" kern="1200" dirty="0" smtClean="0">
                <a:solidFill>
                  <a:srgbClr val="006633"/>
                </a:solidFill>
                <a:latin typeface="Titillium Bd" panose="00000800000000000000" pitchFamily="50" charset="-18"/>
                <a:ea typeface="+mj-ea"/>
                <a:cs typeface="+mj-cs"/>
              </a:defRPr>
            </a:lvl1pPr>
            <a:lvl2pPr>
              <a:defRPr lang="hu-HU" sz="2000" b="1" kern="1200" dirty="0" smtClean="0">
                <a:solidFill>
                  <a:srgbClr val="006633"/>
                </a:solidFill>
                <a:latin typeface="Titillium Bd" panose="00000800000000000000" pitchFamily="50" charset="-18"/>
                <a:ea typeface="+mj-ea"/>
                <a:cs typeface="+mj-cs"/>
              </a:defRPr>
            </a:lvl2pPr>
            <a:lvl3pPr>
              <a:defRPr lang="hu-HU" sz="2000" b="1" kern="1200" dirty="0" smtClean="0">
                <a:solidFill>
                  <a:srgbClr val="006633"/>
                </a:solidFill>
                <a:latin typeface="Titillium Bd" panose="00000800000000000000" pitchFamily="50" charset="-18"/>
                <a:ea typeface="+mj-ea"/>
                <a:cs typeface="+mj-cs"/>
              </a:defRPr>
            </a:lvl3pPr>
            <a:lvl4pPr>
              <a:defRPr lang="hu-HU" sz="2000" b="1" kern="1200" dirty="0" smtClean="0">
                <a:solidFill>
                  <a:srgbClr val="006633"/>
                </a:solidFill>
                <a:latin typeface="Titillium Bd" panose="00000800000000000000" pitchFamily="50" charset="-18"/>
                <a:ea typeface="+mj-ea"/>
                <a:cs typeface="+mj-cs"/>
              </a:defRPr>
            </a:lvl4pPr>
            <a:lvl5pPr>
              <a:defRPr lang="hu-HU" sz="2000" b="1" kern="1200" dirty="0" smtClean="0">
                <a:solidFill>
                  <a:srgbClr val="006633"/>
                </a:solidFill>
                <a:latin typeface="Titillium Bd" panose="00000800000000000000" pitchFamily="50" charset="-18"/>
                <a:ea typeface="+mj-ea"/>
                <a:cs typeface="+mj-cs"/>
              </a:defRPr>
            </a:lvl5pPr>
          </a:lstStyle>
          <a:p>
            <a:pPr lvl="0"/>
            <a:r>
              <a:rPr lang="hu-HU" dirty="0"/>
              <a:t>CÍM</a:t>
            </a:r>
          </a:p>
        </p:txBody>
      </p:sp>
      <p:sp>
        <p:nvSpPr>
          <p:cNvPr id="9" name="Szöveg helye 10"/>
          <p:cNvSpPr>
            <a:spLocks noGrp="1"/>
          </p:cNvSpPr>
          <p:nvPr>
            <p:ph type="body" sz="quarter" idx="14" hasCustomPrompt="1"/>
          </p:nvPr>
        </p:nvSpPr>
        <p:spPr>
          <a:xfrm>
            <a:off x="1331640" y="1494327"/>
            <a:ext cx="2952327" cy="3096344"/>
          </a:xfrm>
          <a:prstGeom prst="rect">
            <a:avLst/>
          </a:prstGeom>
        </p:spPr>
        <p:txBody>
          <a:bodyPr/>
          <a:lstStyle>
            <a:lvl1pPr marL="285750" marR="0" indent="-285750" algn="l" defTabSz="914400" rtl="0" eaLnBrk="1" fontAlgn="auto" latinLnBrk="0" hangingPunct="1">
              <a:lnSpc>
                <a:spcPct val="100000"/>
              </a:lnSpc>
              <a:spcBef>
                <a:spcPct val="20000"/>
              </a:spcBef>
              <a:spcAft>
                <a:spcPts val="0"/>
              </a:spcAft>
              <a:buClr>
                <a:srgbClr val="92C01F"/>
              </a:buClr>
              <a:buSzTx/>
              <a:buFont typeface="Arial" panose="020B0604020202020204" pitchFamily="34" charset="0"/>
              <a:buChar char="•"/>
              <a:tabLst/>
              <a:defRPr lang="hu-HU" sz="1600" kern="1200" dirty="0" smtClean="0">
                <a:solidFill>
                  <a:srgbClr val="006633"/>
                </a:solidFill>
                <a:latin typeface="Titillium Lt" panose="00000400000000000000" pitchFamily="50" charset="-18"/>
                <a:ea typeface="+mn-ea"/>
                <a:cs typeface="+mn-cs"/>
              </a:defRPr>
            </a:lvl1pPr>
            <a:lvl2pPr marL="457200" indent="0">
              <a:buNone/>
              <a:defRPr lang="hu-HU" sz="1600" kern="1200" dirty="0" smtClean="0">
                <a:solidFill>
                  <a:srgbClr val="006633"/>
                </a:solidFill>
                <a:latin typeface="Titillium Lt" panose="00000400000000000000" pitchFamily="50" charset="-18"/>
                <a:ea typeface="+mn-ea"/>
                <a:cs typeface="+mn-cs"/>
              </a:defRPr>
            </a:lvl2pPr>
            <a:lvl3pPr marL="914400" indent="0">
              <a:buNone/>
              <a:defRPr lang="hu-HU" sz="1600" kern="1200" dirty="0" smtClean="0">
                <a:solidFill>
                  <a:srgbClr val="006633"/>
                </a:solidFill>
                <a:latin typeface="Titillium Lt" panose="00000400000000000000" pitchFamily="50" charset="-18"/>
                <a:ea typeface="+mn-ea"/>
                <a:cs typeface="+mn-cs"/>
              </a:defRPr>
            </a:lvl3pPr>
            <a:lvl4pPr marL="1371600" indent="0">
              <a:buNone/>
              <a:defRPr lang="hu-HU" sz="1600" kern="1200" dirty="0" smtClean="0">
                <a:solidFill>
                  <a:srgbClr val="006633"/>
                </a:solidFill>
                <a:latin typeface="Titillium Lt" panose="00000400000000000000" pitchFamily="50" charset="-18"/>
                <a:ea typeface="+mn-ea"/>
                <a:cs typeface="+mn-cs"/>
              </a:defRPr>
            </a:lvl4pPr>
            <a:lvl5pPr marL="1828800" indent="0">
              <a:buNone/>
              <a:defRPr lang="hu-HU" sz="1600" kern="1200" dirty="0">
                <a:solidFill>
                  <a:srgbClr val="006633"/>
                </a:solidFill>
                <a:latin typeface="Titillium Lt" panose="00000400000000000000" pitchFamily="50" charset="-18"/>
                <a:ea typeface="+mn-ea"/>
                <a:cs typeface="+mn-cs"/>
              </a:defRPr>
            </a:lvl5pPr>
          </a:lstStyle>
          <a:p>
            <a:pPr marL="285750" indent="-285750" algn="l">
              <a:buClr>
                <a:srgbClr val="92C01F"/>
              </a:buClr>
              <a:buFont typeface="Arial" panose="020B0604020202020204" pitchFamily="34" charset="0"/>
              <a:buChar char="•"/>
            </a:pPr>
            <a:r>
              <a:rPr lang="hu-HU" sz="1600" dirty="0">
                <a:solidFill>
                  <a:srgbClr val="006633"/>
                </a:solidFill>
                <a:latin typeface="Titillium Lt" panose="00000400000000000000" pitchFamily="50" charset="-18"/>
              </a:rPr>
              <a:t>Felsorolás</a:t>
            </a:r>
          </a:p>
          <a:p>
            <a:pPr marL="285750" indent="-285750" algn="l">
              <a:buClr>
                <a:srgbClr val="92C01F"/>
              </a:buClr>
              <a:buFont typeface="Arial" panose="020B0604020202020204" pitchFamily="34" charset="0"/>
              <a:buChar char="•"/>
            </a:pPr>
            <a:r>
              <a:rPr lang="hu-HU" sz="1600" dirty="0">
                <a:solidFill>
                  <a:srgbClr val="006633"/>
                </a:solidFill>
                <a:latin typeface="Titillium Lt" panose="00000400000000000000" pitchFamily="50" charset="-18"/>
              </a:rPr>
              <a:t>Felsorolás</a:t>
            </a:r>
            <a:endParaRPr lang="hu-HU" sz="1600" dirty="0">
              <a:solidFill>
                <a:srgbClr val="92C01F"/>
              </a:solidFill>
              <a:latin typeface="Titillium Bd" panose="00000800000000000000" pitchFamily="50" charset="-18"/>
            </a:endParaRPr>
          </a:p>
        </p:txBody>
      </p:sp>
      <p:sp>
        <p:nvSpPr>
          <p:cNvPr id="10" name="Szöveg helye 10"/>
          <p:cNvSpPr>
            <a:spLocks noGrp="1"/>
          </p:cNvSpPr>
          <p:nvPr>
            <p:ph type="body" sz="quarter" idx="15" hasCustomPrompt="1"/>
          </p:nvPr>
        </p:nvSpPr>
        <p:spPr>
          <a:xfrm>
            <a:off x="4716016" y="1491631"/>
            <a:ext cx="2952327" cy="3096344"/>
          </a:xfrm>
          <a:prstGeom prst="rect">
            <a:avLst/>
          </a:prstGeom>
        </p:spPr>
        <p:txBody>
          <a:bodyPr/>
          <a:lstStyle>
            <a:lvl1pPr marL="285750" marR="0" indent="-285750" algn="l" defTabSz="955675" rtl="0" eaLnBrk="1" fontAlgn="auto" latinLnBrk="0" hangingPunct="1">
              <a:lnSpc>
                <a:spcPct val="100000"/>
              </a:lnSpc>
              <a:spcBef>
                <a:spcPct val="20000"/>
              </a:spcBef>
              <a:spcAft>
                <a:spcPts val="0"/>
              </a:spcAft>
              <a:buClr>
                <a:srgbClr val="92C01F"/>
              </a:buClr>
              <a:buSzTx/>
              <a:buFont typeface="Arial" panose="020B0604020202020204" pitchFamily="34" charset="0"/>
              <a:buChar char="•"/>
              <a:tabLst/>
              <a:defRPr lang="hu-HU" sz="1600" kern="1200" dirty="0" smtClean="0">
                <a:solidFill>
                  <a:srgbClr val="006633"/>
                </a:solidFill>
                <a:latin typeface="Titillium Lt" panose="00000400000000000000" pitchFamily="50" charset="-18"/>
                <a:ea typeface="+mn-ea"/>
                <a:cs typeface="+mn-cs"/>
              </a:defRPr>
            </a:lvl1pPr>
            <a:lvl2pPr marL="457200" indent="0">
              <a:buNone/>
              <a:defRPr lang="hu-HU" sz="1600" kern="1200" dirty="0" smtClean="0">
                <a:solidFill>
                  <a:srgbClr val="006633"/>
                </a:solidFill>
                <a:latin typeface="Titillium Lt" panose="00000400000000000000" pitchFamily="50" charset="-18"/>
                <a:ea typeface="+mn-ea"/>
                <a:cs typeface="+mn-cs"/>
              </a:defRPr>
            </a:lvl2pPr>
            <a:lvl3pPr marL="914400" indent="0">
              <a:buNone/>
              <a:defRPr lang="hu-HU" sz="1600" kern="1200" dirty="0" smtClean="0">
                <a:solidFill>
                  <a:srgbClr val="006633"/>
                </a:solidFill>
                <a:latin typeface="Titillium Lt" panose="00000400000000000000" pitchFamily="50" charset="-18"/>
                <a:ea typeface="+mn-ea"/>
                <a:cs typeface="+mn-cs"/>
              </a:defRPr>
            </a:lvl3pPr>
            <a:lvl4pPr marL="1371600" indent="0">
              <a:buNone/>
              <a:defRPr lang="hu-HU" sz="1600" kern="1200" dirty="0" smtClean="0">
                <a:solidFill>
                  <a:srgbClr val="006633"/>
                </a:solidFill>
                <a:latin typeface="Titillium Lt" panose="00000400000000000000" pitchFamily="50" charset="-18"/>
                <a:ea typeface="+mn-ea"/>
                <a:cs typeface="+mn-cs"/>
              </a:defRPr>
            </a:lvl4pPr>
            <a:lvl5pPr marL="1828800" indent="0">
              <a:buNone/>
              <a:defRPr lang="hu-HU" sz="1600" kern="1200" dirty="0">
                <a:solidFill>
                  <a:srgbClr val="006633"/>
                </a:solidFill>
                <a:latin typeface="Titillium Lt" panose="00000400000000000000" pitchFamily="50" charset="-18"/>
                <a:ea typeface="+mn-ea"/>
                <a:cs typeface="+mn-cs"/>
              </a:defRPr>
            </a:lvl5pPr>
          </a:lstStyle>
          <a:p>
            <a:pPr marL="285750" indent="-285750" algn="l">
              <a:buClr>
                <a:srgbClr val="92C01F"/>
              </a:buClr>
              <a:buFont typeface="Arial" panose="020B0604020202020204" pitchFamily="34" charset="0"/>
              <a:buChar char="•"/>
            </a:pPr>
            <a:r>
              <a:rPr lang="hu-HU" sz="1600" dirty="0">
                <a:solidFill>
                  <a:srgbClr val="006633"/>
                </a:solidFill>
                <a:latin typeface="Titillium Lt" panose="00000400000000000000" pitchFamily="50" charset="-18"/>
              </a:rPr>
              <a:t>Felsorolás</a:t>
            </a:r>
          </a:p>
          <a:p>
            <a:pPr marL="285750" indent="-285750" algn="l">
              <a:buClr>
                <a:srgbClr val="92C01F"/>
              </a:buClr>
              <a:buFont typeface="Arial" panose="020B0604020202020204" pitchFamily="34" charset="0"/>
              <a:buChar char="•"/>
            </a:pPr>
            <a:r>
              <a:rPr lang="hu-HU" sz="1600" dirty="0">
                <a:solidFill>
                  <a:srgbClr val="006633"/>
                </a:solidFill>
                <a:latin typeface="Titillium Lt" panose="00000400000000000000" pitchFamily="50" charset="-18"/>
              </a:rPr>
              <a:t>Felsorolás</a:t>
            </a:r>
            <a:endParaRPr lang="hu-HU" sz="1600" dirty="0">
              <a:solidFill>
                <a:srgbClr val="92C01F"/>
              </a:solidFill>
              <a:latin typeface="Titillium Bd" panose="00000800000000000000" pitchFamily="50" charset="-18"/>
            </a:endParaRPr>
          </a:p>
        </p:txBody>
      </p:sp>
      <p:sp>
        <p:nvSpPr>
          <p:cNvPr id="5" name="Dátum helye 3"/>
          <p:cNvSpPr>
            <a:spLocks noGrp="1"/>
          </p:cNvSpPr>
          <p:nvPr>
            <p:ph type="dt" sz="half" idx="10"/>
          </p:nvPr>
        </p:nvSpPr>
        <p:spPr>
          <a:xfrm>
            <a:off x="2699792" y="4774902"/>
            <a:ext cx="1512168" cy="273844"/>
          </a:xfrm>
          <a:prstGeom prst="rect">
            <a:avLst/>
          </a:prstGeom>
        </p:spPr>
        <p:txBody>
          <a:bodyPr/>
          <a:lstStyle>
            <a:lvl1pPr>
              <a:defRPr sz="1200">
                <a:solidFill>
                  <a:schemeClr val="bg2"/>
                </a:solidFill>
                <a:latin typeface="Titillium Lt" panose="00000400000000000000" pitchFamily="50" charset="-18"/>
              </a:defRPr>
            </a:lvl1pPr>
          </a:lstStyle>
          <a:p>
            <a:fld id="{73974C63-EAA8-467C-A513-18C1DCBE6C4D}" type="datetimeFigureOut">
              <a:rPr lang="hu-HU" smtClean="0"/>
              <a:pPr/>
              <a:t>2024.02.24.</a:t>
            </a:fld>
            <a:endParaRPr lang="hu-HU" dirty="0"/>
          </a:p>
        </p:txBody>
      </p:sp>
      <p:sp>
        <p:nvSpPr>
          <p:cNvPr id="6" name="Élőláb helye 4"/>
          <p:cNvSpPr>
            <a:spLocks noGrp="1"/>
          </p:cNvSpPr>
          <p:nvPr>
            <p:ph type="ftr" sz="quarter" idx="11"/>
          </p:nvPr>
        </p:nvSpPr>
        <p:spPr>
          <a:xfrm>
            <a:off x="4427984" y="4775394"/>
            <a:ext cx="2895600" cy="273844"/>
          </a:xfrm>
          <a:prstGeom prst="rect">
            <a:avLst/>
          </a:prstGeom>
        </p:spPr>
        <p:txBody>
          <a:bodyPr/>
          <a:lstStyle>
            <a:lvl1pPr>
              <a:defRPr sz="1200">
                <a:solidFill>
                  <a:schemeClr val="bg2"/>
                </a:solidFill>
                <a:latin typeface="Titillium Lt" panose="00000400000000000000" pitchFamily="50" charset="-18"/>
              </a:defRPr>
            </a:lvl1pPr>
          </a:lstStyle>
          <a:p>
            <a:endParaRPr lang="hu-HU" dirty="0"/>
          </a:p>
        </p:txBody>
      </p:sp>
      <p:sp>
        <p:nvSpPr>
          <p:cNvPr id="7" name="Dia számának helye 5"/>
          <p:cNvSpPr>
            <a:spLocks noGrp="1"/>
          </p:cNvSpPr>
          <p:nvPr>
            <p:ph type="sldNum" sz="quarter" idx="12"/>
          </p:nvPr>
        </p:nvSpPr>
        <p:spPr>
          <a:xfrm>
            <a:off x="7452320" y="4774902"/>
            <a:ext cx="827112" cy="273844"/>
          </a:xfrm>
          <a:prstGeom prst="rect">
            <a:avLst/>
          </a:prstGeom>
        </p:spPr>
        <p:txBody>
          <a:bodyPr/>
          <a:lstStyle>
            <a:lvl1pPr>
              <a:defRPr sz="1200">
                <a:solidFill>
                  <a:schemeClr val="bg2"/>
                </a:solidFill>
                <a:latin typeface="Titillium Lt" panose="00000400000000000000" pitchFamily="50" charset="-18"/>
              </a:defRPr>
            </a:lvl1pPr>
          </a:lstStyle>
          <a:p>
            <a:fld id="{F4B47376-C894-4FFB-8CFA-DA778D4B7FC4}" type="slidenum">
              <a:rPr lang="hu-HU" smtClean="0"/>
              <a:pPr/>
              <a:t>‹#›</a:t>
            </a:fld>
            <a:endParaRPr lang="hu-HU"/>
          </a:p>
        </p:txBody>
      </p:sp>
    </p:spTree>
    <p:extLst>
      <p:ext uri="{BB962C8B-B14F-4D97-AF65-F5344CB8AC3E}">
        <p14:creationId xmlns:p14="http://schemas.microsoft.com/office/powerpoint/2010/main" val="2898319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9_3hasáb elrendezés">
    <p:spTree>
      <p:nvGrpSpPr>
        <p:cNvPr id="1" name=""/>
        <p:cNvGrpSpPr/>
        <p:nvPr/>
      </p:nvGrpSpPr>
      <p:grpSpPr>
        <a:xfrm>
          <a:off x="0" y="0"/>
          <a:ext cx="0" cy="0"/>
          <a:chOff x="0" y="0"/>
          <a:chExt cx="0" cy="0"/>
        </a:xfrm>
      </p:grpSpPr>
      <p:sp>
        <p:nvSpPr>
          <p:cNvPr id="9" name="Szöveg helye 8"/>
          <p:cNvSpPr>
            <a:spLocks noGrp="1"/>
          </p:cNvSpPr>
          <p:nvPr>
            <p:ph type="body" sz="quarter" idx="13" hasCustomPrompt="1"/>
          </p:nvPr>
        </p:nvSpPr>
        <p:spPr>
          <a:xfrm>
            <a:off x="611560" y="555625"/>
            <a:ext cx="5761037" cy="503238"/>
          </a:xfrm>
          <a:prstGeom prst="rect">
            <a:avLst/>
          </a:prstGeom>
        </p:spPr>
        <p:txBody>
          <a:bodyPr anchor="ctr"/>
          <a:lstStyle>
            <a:lvl1pPr marL="0" indent="0">
              <a:buNone/>
              <a:defRPr lang="hu-HU" sz="2000" b="1" kern="1200" dirty="0" smtClean="0">
                <a:solidFill>
                  <a:srgbClr val="006633"/>
                </a:solidFill>
                <a:latin typeface="Titillium Bd" panose="00000800000000000000" pitchFamily="50" charset="-18"/>
                <a:ea typeface="+mj-ea"/>
                <a:cs typeface="+mj-cs"/>
              </a:defRPr>
            </a:lvl1pPr>
            <a:lvl2pPr>
              <a:defRPr lang="hu-HU" sz="2000" b="1" kern="1200" dirty="0" smtClean="0">
                <a:solidFill>
                  <a:srgbClr val="006633"/>
                </a:solidFill>
                <a:latin typeface="Titillium Bd" panose="00000800000000000000" pitchFamily="50" charset="-18"/>
                <a:ea typeface="+mj-ea"/>
                <a:cs typeface="+mj-cs"/>
              </a:defRPr>
            </a:lvl2pPr>
            <a:lvl3pPr>
              <a:defRPr lang="hu-HU" sz="2000" b="1" kern="1200" dirty="0" smtClean="0">
                <a:solidFill>
                  <a:srgbClr val="006633"/>
                </a:solidFill>
                <a:latin typeface="Titillium Bd" panose="00000800000000000000" pitchFamily="50" charset="-18"/>
                <a:ea typeface="+mj-ea"/>
                <a:cs typeface="+mj-cs"/>
              </a:defRPr>
            </a:lvl3pPr>
            <a:lvl4pPr>
              <a:defRPr lang="hu-HU" sz="2000" b="1" kern="1200" dirty="0" smtClean="0">
                <a:solidFill>
                  <a:srgbClr val="006633"/>
                </a:solidFill>
                <a:latin typeface="Titillium Bd" panose="00000800000000000000" pitchFamily="50" charset="-18"/>
                <a:ea typeface="+mj-ea"/>
                <a:cs typeface="+mj-cs"/>
              </a:defRPr>
            </a:lvl4pPr>
            <a:lvl5pPr>
              <a:defRPr lang="hu-HU" sz="2000" b="1" kern="1200" dirty="0" smtClean="0">
                <a:solidFill>
                  <a:srgbClr val="006633"/>
                </a:solidFill>
                <a:latin typeface="Titillium Bd" panose="00000800000000000000" pitchFamily="50" charset="-18"/>
                <a:ea typeface="+mj-ea"/>
                <a:cs typeface="+mj-cs"/>
              </a:defRPr>
            </a:lvl5pPr>
          </a:lstStyle>
          <a:p>
            <a:pPr lvl="0"/>
            <a:r>
              <a:rPr lang="hu-HU" dirty="0"/>
              <a:t>CÍM</a:t>
            </a:r>
          </a:p>
        </p:txBody>
      </p:sp>
      <p:sp>
        <p:nvSpPr>
          <p:cNvPr id="10" name="Szöveg helye 10"/>
          <p:cNvSpPr>
            <a:spLocks noGrp="1"/>
          </p:cNvSpPr>
          <p:nvPr>
            <p:ph type="body" sz="quarter" idx="14" hasCustomPrompt="1"/>
          </p:nvPr>
        </p:nvSpPr>
        <p:spPr>
          <a:xfrm>
            <a:off x="611561" y="1542094"/>
            <a:ext cx="2556000" cy="3045880"/>
          </a:xfrm>
          <a:prstGeom prst="rect">
            <a:avLst/>
          </a:prstGeom>
        </p:spPr>
        <p:txBody>
          <a:bodyPr/>
          <a:lstStyle>
            <a:lvl1pPr marL="285750" marR="0" indent="-285750" algn="l" defTabSz="955675" rtl="0" eaLnBrk="1" fontAlgn="auto" latinLnBrk="0" hangingPunct="1">
              <a:lnSpc>
                <a:spcPct val="100000"/>
              </a:lnSpc>
              <a:spcBef>
                <a:spcPct val="20000"/>
              </a:spcBef>
              <a:spcAft>
                <a:spcPts val="0"/>
              </a:spcAft>
              <a:buClr>
                <a:srgbClr val="92C01F"/>
              </a:buClr>
              <a:buSzTx/>
              <a:buFont typeface="Arial" panose="020B0604020202020204" pitchFamily="34" charset="0"/>
              <a:buChar char="•"/>
              <a:tabLst/>
              <a:defRPr lang="hu-HU" sz="1600" kern="1200" dirty="0" smtClean="0">
                <a:solidFill>
                  <a:srgbClr val="006633"/>
                </a:solidFill>
                <a:latin typeface="Titillium Lt" panose="00000400000000000000" pitchFamily="50" charset="-18"/>
                <a:ea typeface="+mn-ea"/>
                <a:cs typeface="+mn-cs"/>
              </a:defRPr>
            </a:lvl1pPr>
            <a:lvl2pPr marL="457200" indent="0">
              <a:buNone/>
              <a:defRPr lang="hu-HU" sz="1600" kern="1200" dirty="0" smtClean="0">
                <a:solidFill>
                  <a:srgbClr val="006633"/>
                </a:solidFill>
                <a:latin typeface="Titillium Lt" panose="00000400000000000000" pitchFamily="50" charset="-18"/>
                <a:ea typeface="+mn-ea"/>
                <a:cs typeface="+mn-cs"/>
              </a:defRPr>
            </a:lvl2pPr>
            <a:lvl3pPr marL="914400" indent="0">
              <a:buNone/>
              <a:defRPr lang="hu-HU" sz="1600" kern="1200" dirty="0" smtClean="0">
                <a:solidFill>
                  <a:srgbClr val="006633"/>
                </a:solidFill>
                <a:latin typeface="Titillium Lt" panose="00000400000000000000" pitchFamily="50" charset="-18"/>
                <a:ea typeface="+mn-ea"/>
                <a:cs typeface="+mn-cs"/>
              </a:defRPr>
            </a:lvl3pPr>
            <a:lvl4pPr marL="1371600" indent="0">
              <a:buNone/>
              <a:defRPr lang="hu-HU" sz="1600" kern="1200" dirty="0" smtClean="0">
                <a:solidFill>
                  <a:srgbClr val="006633"/>
                </a:solidFill>
                <a:latin typeface="Titillium Lt" panose="00000400000000000000" pitchFamily="50" charset="-18"/>
                <a:ea typeface="+mn-ea"/>
                <a:cs typeface="+mn-cs"/>
              </a:defRPr>
            </a:lvl4pPr>
            <a:lvl5pPr marL="1828800" indent="0">
              <a:buNone/>
              <a:defRPr lang="hu-HU" sz="1600" kern="1200" dirty="0">
                <a:solidFill>
                  <a:srgbClr val="006633"/>
                </a:solidFill>
                <a:latin typeface="Titillium Lt" panose="00000400000000000000" pitchFamily="50" charset="-18"/>
                <a:ea typeface="+mn-ea"/>
                <a:cs typeface="+mn-cs"/>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hu-HU" sz="1600" dirty="0">
                <a:solidFill>
                  <a:srgbClr val="92C01F"/>
                </a:solidFill>
                <a:latin typeface="Titillium Bd" panose="00000800000000000000" pitchFamily="50" charset="-18"/>
              </a:rPr>
              <a:t>Alcím</a:t>
            </a:r>
          </a:p>
          <a:p>
            <a:pPr marL="285750" indent="-285750" algn="l">
              <a:buClr>
                <a:srgbClr val="92C01F"/>
              </a:buClr>
              <a:buFont typeface="Arial" panose="020B0604020202020204" pitchFamily="34" charset="0"/>
              <a:buChar char="•"/>
            </a:pPr>
            <a:r>
              <a:rPr lang="hu-HU" sz="1600" dirty="0">
                <a:solidFill>
                  <a:srgbClr val="006633"/>
                </a:solidFill>
                <a:latin typeface="Titillium Lt" panose="00000400000000000000" pitchFamily="50" charset="-18"/>
              </a:rPr>
              <a:t>Szöveg</a:t>
            </a:r>
          </a:p>
          <a:p>
            <a:pPr marL="285750" indent="-285750" algn="l">
              <a:buClr>
                <a:srgbClr val="92C01F"/>
              </a:buClr>
              <a:buFont typeface="Arial" panose="020B0604020202020204" pitchFamily="34" charset="0"/>
              <a:buChar char="•"/>
            </a:pPr>
            <a:r>
              <a:rPr lang="hu-HU" sz="1600" dirty="0">
                <a:solidFill>
                  <a:srgbClr val="006633"/>
                </a:solidFill>
                <a:latin typeface="Titillium Lt" panose="00000400000000000000" pitchFamily="50" charset="-18"/>
              </a:rPr>
              <a:t>Szöveg</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hu-HU" sz="1600" dirty="0">
              <a:solidFill>
                <a:srgbClr val="92C01F"/>
              </a:solidFill>
              <a:latin typeface="Titillium Bd" panose="00000800000000000000" pitchFamily="50" charset="-18"/>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hu-HU" sz="1600" dirty="0">
              <a:solidFill>
                <a:srgbClr val="92C01F"/>
              </a:solidFill>
              <a:latin typeface="Titillium Bd" panose="00000800000000000000" pitchFamily="50" charset="-18"/>
            </a:endParaRPr>
          </a:p>
        </p:txBody>
      </p:sp>
      <p:sp>
        <p:nvSpPr>
          <p:cNvPr id="8" name="Szöveg helye 10"/>
          <p:cNvSpPr>
            <a:spLocks noGrp="1"/>
          </p:cNvSpPr>
          <p:nvPr>
            <p:ph type="body" sz="quarter" idx="15" hasCustomPrompt="1"/>
          </p:nvPr>
        </p:nvSpPr>
        <p:spPr>
          <a:xfrm>
            <a:off x="3346885" y="1542094"/>
            <a:ext cx="2556000" cy="3045880"/>
          </a:xfrm>
          <a:prstGeom prst="rect">
            <a:avLst/>
          </a:prstGeom>
        </p:spPr>
        <p:txBody>
          <a:bodyPr/>
          <a:lstStyle>
            <a:lvl1pPr marL="285750" marR="0" indent="-285750" algn="l" defTabSz="955675" rtl="0" eaLnBrk="1" fontAlgn="auto" latinLnBrk="0" hangingPunct="1">
              <a:lnSpc>
                <a:spcPct val="100000"/>
              </a:lnSpc>
              <a:spcBef>
                <a:spcPct val="20000"/>
              </a:spcBef>
              <a:spcAft>
                <a:spcPts val="0"/>
              </a:spcAft>
              <a:buClr>
                <a:srgbClr val="92C01F"/>
              </a:buClr>
              <a:buSzTx/>
              <a:buFont typeface="Arial" panose="020B0604020202020204" pitchFamily="34" charset="0"/>
              <a:buChar char="•"/>
              <a:tabLst/>
              <a:defRPr lang="hu-HU" sz="1600" kern="1200" dirty="0" smtClean="0">
                <a:solidFill>
                  <a:srgbClr val="006633"/>
                </a:solidFill>
                <a:latin typeface="Titillium Lt" panose="00000400000000000000" pitchFamily="50" charset="-18"/>
                <a:ea typeface="+mn-ea"/>
                <a:cs typeface="+mn-cs"/>
              </a:defRPr>
            </a:lvl1pPr>
            <a:lvl2pPr marL="457200" indent="0">
              <a:buNone/>
              <a:defRPr lang="hu-HU" sz="1600" kern="1200" dirty="0" smtClean="0">
                <a:solidFill>
                  <a:srgbClr val="006633"/>
                </a:solidFill>
                <a:latin typeface="Titillium Lt" panose="00000400000000000000" pitchFamily="50" charset="-18"/>
                <a:ea typeface="+mn-ea"/>
                <a:cs typeface="+mn-cs"/>
              </a:defRPr>
            </a:lvl2pPr>
            <a:lvl3pPr marL="914400" indent="0">
              <a:buNone/>
              <a:defRPr lang="hu-HU" sz="1600" kern="1200" dirty="0" smtClean="0">
                <a:solidFill>
                  <a:srgbClr val="006633"/>
                </a:solidFill>
                <a:latin typeface="Titillium Lt" panose="00000400000000000000" pitchFamily="50" charset="-18"/>
                <a:ea typeface="+mn-ea"/>
                <a:cs typeface="+mn-cs"/>
              </a:defRPr>
            </a:lvl3pPr>
            <a:lvl4pPr marL="1371600" indent="0">
              <a:buNone/>
              <a:defRPr lang="hu-HU" sz="1600" kern="1200" dirty="0" smtClean="0">
                <a:solidFill>
                  <a:srgbClr val="006633"/>
                </a:solidFill>
                <a:latin typeface="Titillium Lt" panose="00000400000000000000" pitchFamily="50" charset="-18"/>
                <a:ea typeface="+mn-ea"/>
                <a:cs typeface="+mn-cs"/>
              </a:defRPr>
            </a:lvl4pPr>
            <a:lvl5pPr marL="1828800" indent="0">
              <a:buNone/>
              <a:defRPr lang="hu-HU" sz="1600" kern="1200" dirty="0">
                <a:solidFill>
                  <a:srgbClr val="006633"/>
                </a:solidFill>
                <a:latin typeface="Titillium Lt" panose="00000400000000000000" pitchFamily="50" charset="-18"/>
                <a:ea typeface="+mn-ea"/>
                <a:cs typeface="+mn-cs"/>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hu-HU" sz="1600" dirty="0">
                <a:solidFill>
                  <a:srgbClr val="92C01F"/>
                </a:solidFill>
                <a:latin typeface="Titillium Bd" panose="00000800000000000000" pitchFamily="50" charset="-18"/>
              </a:rPr>
              <a:t>Alcím</a:t>
            </a:r>
          </a:p>
          <a:p>
            <a:pPr marL="285750" indent="-285750" algn="l">
              <a:buClr>
                <a:srgbClr val="92C01F"/>
              </a:buClr>
              <a:buFont typeface="Arial" panose="020B0604020202020204" pitchFamily="34" charset="0"/>
              <a:buChar char="•"/>
            </a:pPr>
            <a:r>
              <a:rPr lang="hu-HU" sz="1600" dirty="0">
                <a:solidFill>
                  <a:srgbClr val="006633"/>
                </a:solidFill>
                <a:latin typeface="Titillium Lt" panose="00000400000000000000" pitchFamily="50" charset="-18"/>
              </a:rPr>
              <a:t>Szöveg</a:t>
            </a:r>
          </a:p>
          <a:p>
            <a:pPr marL="285750" indent="-285750" algn="l">
              <a:buClr>
                <a:srgbClr val="92C01F"/>
              </a:buClr>
              <a:buFont typeface="Arial" panose="020B0604020202020204" pitchFamily="34" charset="0"/>
              <a:buChar char="•"/>
            </a:pPr>
            <a:r>
              <a:rPr lang="hu-HU" sz="1600" dirty="0">
                <a:solidFill>
                  <a:srgbClr val="006633"/>
                </a:solidFill>
                <a:latin typeface="Titillium Lt" panose="00000400000000000000" pitchFamily="50" charset="-18"/>
              </a:rPr>
              <a:t>Szöveg</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hu-HU" sz="1600" dirty="0">
              <a:solidFill>
                <a:srgbClr val="92C01F"/>
              </a:solidFill>
              <a:latin typeface="Titillium Bd" panose="00000800000000000000" pitchFamily="50" charset="-18"/>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hu-HU" sz="1600" dirty="0">
              <a:solidFill>
                <a:srgbClr val="92C01F"/>
              </a:solidFill>
              <a:latin typeface="Titillium Bd" panose="00000800000000000000" pitchFamily="50" charset="-18"/>
            </a:endParaRPr>
          </a:p>
        </p:txBody>
      </p:sp>
      <p:sp>
        <p:nvSpPr>
          <p:cNvPr id="11" name="Szöveg helye 10"/>
          <p:cNvSpPr>
            <a:spLocks noGrp="1"/>
          </p:cNvSpPr>
          <p:nvPr>
            <p:ph type="body" sz="quarter" idx="16" hasCustomPrompt="1"/>
          </p:nvPr>
        </p:nvSpPr>
        <p:spPr>
          <a:xfrm>
            <a:off x="6063444" y="1542094"/>
            <a:ext cx="2556000" cy="3045880"/>
          </a:xfrm>
          <a:prstGeom prst="rect">
            <a:avLst/>
          </a:prstGeom>
        </p:spPr>
        <p:txBody>
          <a:bodyPr/>
          <a:lstStyle>
            <a:lvl1pPr marL="285750" marR="0" indent="-285750" algn="l" defTabSz="955675" rtl="0" eaLnBrk="1" fontAlgn="auto" latinLnBrk="0" hangingPunct="1">
              <a:lnSpc>
                <a:spcPct val="100000"/>
              </a:lnSpc>
              <a:spcBef>
                <a:spcPct val="20000"/>
              </a:spcBef>
              <a:spcAft>
                <a:spcPts val="0"/>
              </a:spcAft>
              <a:buClr>
                <a:srgbClr val="92C01F"/>
              </a:buClr>
              <a:buSzTx/>
              <a:buFont typeface="Arial" panose="020B0604020202020204" pitchFamily="34" charset="0"/>
              <a:buChar char="•"/>
              <a:tabLst/>
              <a:defRPr lang="hu-HU" sz="1600" kern="1200" dirty="0" smtClean="0">
                <a:solidFill>
                  <a:srgbClr val="006633"/>
                </a:solidFill>
                <a:latin typeface="Titillium Lt" panose="00000400000000000000" pitchFamily="50" charset="-18"/>
                <a:ea typeface="+mn-ea"/>
                <a:cs typeface="+mn-cs"/>
              </a:defRPr>
            </a:lvl1pPr>
            <a:lvl2pPr marL="457200" indent="0">
              <a:buNone/>
              <a:defRPr lang="hu-HU" sz="1600" kern="1200" dirty="0" smtClean="0">
                <a:solidFill>
                  <a:srgbClr val="006633"/>
                </a:solidFill>
                <a:latin typeface="Titillium Lt" panose="00000400000000000000" pitchFamily="50" charset="-18"/>
                <a:ea typeface="+mn-ea"/>
                <a:cs typeface="+mn-cs"/>
              </a:defRPr>
            </a:lvl2pPr>
            <a:lvl3pPr marL="914400" indent="0">
              <a:buNone/>
              <a:defRPr lang="hu-HU" sz="1600" kern="1200" dirty="0" smtClean="0">
                <a:solidFill>
                  <a:srgbClr val="006633"/>
                </a:solidFill>
                <a:latin typeface="Titillium Lt" panose="00000400000000000000" pitchFamily="50" charset="-18"/>
                <a:ea typeface="+mn-ea"/>
                <a:cs typeface="+mn-cs"/>
              </a:defRPr>
            </a:lvl3pPr>
            <a:lvl4pPr marL="1371600" indent="0">
              <a:buNone/>
              <a:defRPr lang="hu-HU" sz="1600" kern="1200" dirty="0" smtClean="0">
                <a:solidFill>
                  <a:srgbClr val="006633"/>
                </a:solidFill>
                <a:latin typeface="Titillium Lt" panose="00000400000000000000" pitchFamily="50" charset="-18"/>
                <a:ea typeface="+mn-ea"/>
                <a:cs typeface="+mn-cs"/>
              </a:defRPr>
            </a:lvl4pPr>
            <a:lvl5pPr marL="1828800" indent="0">
              <a:buNone/>
              <a:defRPr lang="hu-HU" sz="1600" kern="1200" dirty="0">
                <a:solidFill>
                  <a:srgbClr val="006633"/>
                </a:solidFill>
                <a:latin typeface="Titillium Lt" panose="00000400000000000000" pitchFamily="50" charset="-18"/>
                <a:ea typeface="+mn-ea"/>
                <a:cs typeface="+mn-cs"/>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hu-HU" sz="1600" dirty="0">
                <a:solidFill>
                  <a:srgbClr val="92C01F"/>
                </a:solidFill>
                <a:latin typeface="Titillium Bd" panose="00000800000000000000" pitchFamily="50" charset="-18"/>
              </a:rPr>
              <a:t>Alcím</a:t>
            </a:r>
          </a:p>
          <a:p>
            <a:pPr marL="285750" indent="-285750" algn="l">
              <a:buClr>
                <a:srgbClr val="92C01F"/>
              </a:buClr>
              <a:buFont typeface="Arial" panose="020B0604020202020204" pitchFamily="34" charset="0"/>
              <a:buChar char="•"/>
            </a:pPr>
            <a:r>
              <a:rPr lang="hu-HU" sz="1600" dirty="0">
                <a:solidFill>
                  <a:srgbClr val="006633"/>
                </a:solidFill>
                <a:latin typeface="Titillium Lt" panose="00000400000000000000" pitchFamily="50" charset="-18"/>
              </a:rPr>
              <a:t>Szöveg</a:t>
            </a:r>
          </a:p>
          <a:p>
            <a:pPr marL="285750" indent="-285750" algn="l">
              <a:buClr>
                <a:srgbClr val="92C01F"/>
              </a:buClr>
              <a:buFont typeface="Arial" panose="020B0604020202020204" pitchFamily="34" charset="0"/>
              <a:buChar char="•"/>
            </a:pPr>
            <a:r>
              <a:rPr lang="hu-HU" sz="1600" dirty="0">
                <a:solidFill>
                  <a:srgbClr val="006633"/>
                </a:solidFill>
                <a:latin typeface="Titillium Lt" panose="00000400000000000000" pitchFamily="50" charset="-18"/>
              </a:rPr>
              <a:t>Szöveg</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hu-HU" sz="1600" dirty="0">
              <a:solidFill>
                <a:srgbClr val="92C01F"/>
              </a:solidFill>
              <a:latin typeface="Titillium Bd" panose="00000800000000000000" pitchFamily="50" charset="-18"/>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hu-HU" sz="1600" dirty="0">
              <a:solidFill>
                <a:srgbClr val="92C01F"/>
              </a:solidFill>
              <a:latin typeface="Titillium Bd" panose="00000800000000000000" pitchFamily="50" charset="-18"/>
            </a:endParaRPr>
          </a:p>
        </p:txBody>
      </p:sp>
      <p:sp>
        <p:nvSpPr>
          <p:cNvPr id="12" name="Dátum helye 3"/>
          <p:cNvSpPr>
            <a:spLocks noGrp="1"/>
          </p:cNvSpPr>
          <p:nvPr>
            <p:ph type="dt" sz="half" idx="10"/>
          </p:nvPr>
        </p:nvSpPr>
        <p:spPr>
          <a:xfrm>
            <a:off x="2699792" y="4774902"/>
            <a:ext cx="1512168" cy="273844"/>
          </a:xfrm>
          <a:prstGeom prst="rect">
            <a:avLst/>
          </a:prstGeom>
        </p:spPr>
        <p:txBody>
          <a:bodyPr/>
          <a:lstStyle>
            <a:lvl1pPr>
              <a:defRPr sz="1200">
                <a:solidFill>
                  <a:schemeClr val="bg2"/>
                </a:solidFill>
                <a:latin typeface="Titillium Lt" panose="00000400000000000000" pitchFamily="50" charset="-18"/>
              </a:defRPr>
            </a:lvl1pPr>
          </a:lstStyle>
          <a:p>
            <a:fld id="{73974C63-EAA8-467C-A513-18C1DCBE6C4D}" type="datetimeFigureOut">
              <a:rPr lang="hu-HU" smtClean="0"/>
              <a:pPr/>
              <a:t>2024.02.24.</a:t>
            </a:fld>
            <a:endParaRPr lang="hu-HU" dirty="0"/>
          </a:p>
        </p:txBody>
      </p:sp>
      <p:sp>
        <p:nvSpPr>
          <p:cNvPr id="13" name="Élőláb helye 4"/>
          <p:cNvSpPr>
            <a:spLocks noGrp="1"/>
          </p:cNvSpPr>
          <p:nvPr>
            <p:ph type="ftr" sz="quarter" idx="11"/>
          </p:nvPr>
        </p:nvSpPr>
        <p:spPr>
          <a:xfrm>
            <a:off x="4427984" y="4775394"/>
            <a:ext cx="2895600" cy="273844"/>
          </a:xfrm>
          <a:prstGeom prst="rect">
            <a:avLst/>
          </a:prstGeom>
        </p:spPr>
        <p:txBody>
          <a:bodyPr/>
          <a:lstStyle>
            <a:lvl1pPr>
              <a:defRPr sz="1200">
                <a:solidFill>
                  <a:schemeClr val="bg2"/>
                </a:solidFill>
                <a:latin typeface="Titillium Lt" panose="00000400000000000000" pitchFamily="50" charset="-18"/>
              </a:defRPr>
            </a:lvl1pPr>
          </a:lstStyle>
          <a:p>
            <a:endParaRPr lang="hu-HU" dirty="0"/>
          </a:p>
        </p:txBody>
      </p:sp>
      <p:sp>
        <p:nvSpPr>
          <p:cNvPr id="14" name="Dia számának helye 5"/>
          <p:cNvSpPr>
            <a:spLocks noGrp="1"/>
          </p:cNvSpPr>
          <p:nvPr>
            <p:ph type="sldNum" sz="quarter" idx="12"/>
          </p:nvPr>
        </p:nvSpPr>
        <p:spPr>
          <a:xfrm>
            <a:off x="7452320" y="4774902"/>
            <a:ext cx="827112" cy="273844"/>
          </a:xfrm>
          <a:prstGeom prst="rect">
            <a:avLst/>
          </a:prstGeom>
        </p:spPr>
        <p:txBody>
          <a:bodyPr/>
          <a:lstStyle>
            <a:lvl1pPr>
              <a:defRPr sz="1200">
                <a:solidFill>
                  <a:schemeClr val="bg2"/>
                </a:solidFill>
                <a:latin typeface="Titillium Lt" panose="00000400000000000000" pitchFamily="50" charset="-18"/>
              </a:defRPr>
            </a:lvl1pPr>
          </a:lstStyle>
          <a:p>
            <a:fld id="{F4B47376-C894-4FFB-8CFA-DA778D4B7FC4}" type="slidenum">
              <a:rPr lang="hu-HU" smtClean="0"/>
              <a:pPr/>
              <a:t>‹#›</a:t>
            </a:fld>
            <a:endParaRPr lang="hu-HU"/>
          </a:p>
        </p:txBody>
      </p:sp>
    </p:spTree>
    <p:extLst>
      <p:ext uri="{BB962C8B-B14F-4D97-AF65-F5344CB8AC3E}">
        <p14:creationId xmlns:p14="http://schemas.microsoft.com/office/powerpoint/2010/main" val="29678400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0_piramis elrendezes">
    <p:spTree>
      <p:nvGrpSpPr>
        <p:cNvPr id="1" name=""/>
        <p:cNvGrpSpPr/>
        <p:nvPr/>
      </p:nvGrpSpPr>
      <p:grpSpPr>
        <a:xfrm>
          <a:off x="0" y="0"/>
          <a:ext cx="0" cy="0"/>
          <a:chOff x="0" y="0"/>
          <a:chExt cx="0" cy="0"/>
        </a:xfrm>
      </p:grpSpPr>
      <p:sp>
        <p:nvSpPr>
          <p:cNvPr id="4" name="Téglalap 3"/>
          <p:cNvSpPr/>
          <p:nvPr userDrawn="1"/>
        </p:nvSpPr>
        <p:spPr>
          <a:xfrm>
            <a:off x="2735796" y="2808674"/>
            <a:ext cx="4032448" cy="648072"/>
          </a:xfrm>
          <a:prstGeom prst="rect">
            <a:avLst/>
          </a:prstGeom>
          <a:solidFill>
            <a:srgbClr val="00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latin typeface="Titillium Lt" panose="00000400000000000000" pitchFamily="50" charset="-18"/>
            </a:endParaRPr>
          </a:p>
        </p:txBody>
      </p:sp>
      <p:sp>
        <p:nvSpPr>
          <p:cNvPr id="5" name="Téglalap 4"/>
          <p:cNvSpPr/>
          <p:nvPr userDrawn="1"/>
        </p:nvSpPr>
        <p:spPr>
          <a:xfrm>
            <a:off x="2195736" y="3643717"/>
            <a:ext cx="5112568" cy="648072"/>
          </a:xfrm>
          <a:prstGeom prst="rect">
            <a:avLst/>
          </a:prstGeom>
          <a:solidFill>
            <a:srgbClr val="00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latin typeface="Titillium Lt" panose="00000400000000000000" pitchFamily="50" charset="-18"/>
            </a:endParaRPr>
          </a:p>
        </p:txBody>
      </p:sp>
      <p:sp>
        <p:nvSpPr>
          <p:cNvPr id="6" name="Téglalap 5"/>
          <p:cNvSpPr/>
          <p:nvPr userDrawn="1"/>
        </p:nvSpPr>
        <p:spPr>
          <a:xfrm>
            <a:off x="3557270" y="1131590"/>
            <a:ext cx="2389499" cy="648072"/>
          </a:xfrm>
          <a:prstGeom prst="rect">
            <a:avLst/>
          </a:prstGeom>
          <a:solidFill>
            <a:srgbClr val="92C0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latin typeface="Titillium Lt" panose="00000400000000000000" pitchFamily="50" charset="-18"/>
            </a:endParaRPr>
          </a:p>
        </p:txBody>
      </p:sp>
      <p:sp>
        <p:nvSpPr>
          <p:cNvPr id="7" name="Téglalap 6"/>
          <p:cNvSpPr/>
          <p:nvPr userDrawn="1"/>
        </p:nvSpPr>
        <p:spPr>
          <a:xfrm>
            <a:off x="3190613" y="1966633"/>
            <a:ext cx="3122814" cy="648072"/>
          </a:xfrm>
          <a:prstGeom prst="rect">
            <a:avLst/>
          </a:prstGeom>
          <a:solidFill>
            <a:srgbClr val="92C0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latin typeface="Titillium Lt" panose="00000400000000000000" pitchFamily="50" charset="-18"/>
            </a:endParaRPr>
          </a:p>
        </p:txBody>
      </p:sp>
      <p:sp>
        <p:nvSpPr>
          <p:cNvPr id="12" name="Szöveg helye 8"/>
          <p:cNvSpPr>
            <a:spLocks noGrp="1"/>
          </p:cNvSpPr>
          <p:nvPr>
            <p:ph type="body" sz="quarter" idx="13" hasCustomPrompt="1"/>
          </p:nvPr>
        </p:nvSpPr>
        <p:spPr>
          <a:xfrm>
            <a:off x="611560" y="555625"/>
            <a:ext cx="5761037" cy="503238"/>
          </a:xfrm>
          <a:prstGeom prst="rect">
            <a:avLst/>
          </a:prstGeom>
        </p:spPr>
        <p:txBody>
          <a:bodyPr anchor="ctr"/>
          <a:lstStyle>
            <a:lvl1pPr marL="0" indent="0">
              <a:buNone/>
              <a:defRPr lang="hu-HU" sz="2000" b="1" kern="1200" dirty="0" smtClean="0">
                <a:solidFill>
                  <a:srgbClr val="006633"/>
                </a:solidFill>
                <a:latin typeface="Titillium Bd" panose="00000800000000000000" pitchFamily="50" charset="-18"/>
                <a:ea typeface="+mj-ea"/>
                <a:cs typeface="+mj-cs"/>
              </a:defRPr>
            </a:lvl1pPr>
            <a:lvl2pPr>
              <a:defRPr lang="hu-HU" sz="2000" b="1" kern="1200" dirty="0" smtClean="0">
                <a:solidFill>
                  <a:srgbClr val="006633"/>
                </a:solidFill>
                <a:latin typeface="Titillium Bd" panose="00000800000000000000" pitchFamily="50" charset="-18"/>
                <a:ea typeface="+mj-ea"/>
                <a:cs typeface="+mj-cs"/>
              </a:defRPr>
            </a:lvl2pPr>
            <a:lvl3pPr>
              <a:defRPr lang="hu-HU" sz="2000" b="1" kern="1200" dirty="0" smtClean="0">
                <a:solidFill>
                  <a:srgbClr val="006633"/>
                </a:solidFill>
                <a:latin typeface="Titillium Bd" panose="00000800000000000000" pitchFamily="50" charset="-18"/>
                <a:ea typeface="+mj-ea"/>
                <a:cs typeface="+mj-cs"/>
              </a:defRPr>
            </a:lvl3pPr>
            <a:lvl4pPr>
              <a:defRPr lang="hu-HU" sz="2000" b="1" kern="1200" dirty="0" smtClean="0">
                <a:solidFill>
                  <a:srgbClr val="006633"/>
                </a:solidFill>
                <a:latin typeface="Titillium Bd" panose="00000800000000000000" pitchFamily="50" charset="-18"/>
                <a:ea typeface="+mj-ea"/>
                <a:cs typeface="+mj-cs"/>
              </a:defRPr>
            </a:lvl4pPr>
            <a:lvl5pPr>
              <a:defRPr lang="hu-HU" sz="2000" b="1" kern="1200" dirty="0" smtClean="0">
                <a:solidFill>
                  <a:srgbClr val="006633"/>
                </a:solidFill>
                <a:latin typeface="Titillium Bd" panose="00000800000000000000" pitchFamily="50" charset="-18"/>
                <a:ea typeface="+mj-ea"/>
                <a:cs typeface="+mj-cs"/>
              </a:defRPr>
            </a:lvl5pPr>
          </a:lstStyle>
          <a:p>
            <a:pPr lvl="0"/>
            <a:r>
              <a:rPr lang="hu-HU" dirty="0"/>
              <a:t>CÍM</a:t>
            </a:r>
          </a:p>
        </p:txBody>
      </p:sp>
      <p:sp>
        <p:nvSpPr>
          <p:cNvPr id="52" name="Tartalom helye 51"/>
          <p:cNvSpPr>
            <a:spLocks noGrp="1"/>
          </p:cNvSpPr>
          <p:nvPr>
            <p:ph sz="quarter" idx="14" hasCustomPrompt="1"/>
          </p:nvPr>
        </p:nvSpPr>
        <p:spPr>
          <a:xfrm>
            <a:off x="4095376" y="1311696"/>
            <a:ext cx="1440160" cy="287859"/>
          </a:xfrm>
          <a:prstGeom prst="rect">
            <a:avLst/>
          </a:prstGeom>
        </p:spPr>
        <p:txBody>
          <a:bodyPr/>
          <a:lstStyle>
            <a:lvl1pPr marL="0" marR="0" indent="0" algn="ctr" defTabSz="816358" rtl="0" eaLnBrk="1" fontAlgn="auto" latinLnBrk="0" hangingPunct="1">
              <a:lnSpc>
                <a:spcPct val="100000"/>
              </a:lnSpc>
              <a:spcBef>
                <a:spcPct val="20000"/>
              </a:spcBef>
              <a:spcAft>
                <a:spcPts val="0"/>
              </a:spcAft>
              <a:buClrTx/>
              <a:buSzTx/>
              <a:buFont typeface="Arial" panose="020B0604020202020204" pitchFamily="34" charset="0"/>
              <a:buNone/>
              <a:tabLst/>
              <a:defRPr lang="hu-HU" sz="1600" kern="1200" dirty="0" smtClean="0">
                <a:solidFill>
                  <a:schemeClr val="bg2"/>
                </a:solidFill>
                <a:latin typeface="Titillium Lt" panose="00000400000000000000" pitchFamily="50" charset="-18"/>
                <a:ea typeface="+mn-ea"/>
                <a:cs typeface="+mn-cs"/>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hu-HU" dirty="0">
                <a:latin typeface="Titillium Lt" panose="00000400000000000000" pitchFamily="50" charset="-18"/>
              </a:rPr>
              <a:t>Minta szöveg</a:t>
            </a:r>
          </a:p>
          <a:p>
            <a:pPr lvl="0"/>
            <a:endParaRPr lang="hu-HU" dirty="0"/>
          </a:p>
        </p:txBody>
      </p:sp>
      <p:sp>
        <p:nvSpPr>
          <p:cNvPr id="53" name="Tartalom helye 51"/>
          <p:cNvSpPr>
            <a:spLocks noGrp="1"/>
          </p:cNvSpPr>
          <p:nvPr>
            <p:ph sz="quarter" idx="15" hasCustomPrompt="1"/>
          </p:nvPr>
        </p:nvSpPr>
        <p:spPr>
          <a:xfrm>
            <a:off x="4095376" y="2146739"/>
            <a:ext cx="1440160" cy="287859"/>
          </a:xfrm>
          <a:prstGeom prst="rect">
            <a:avLst/>
          </a:prstGeom>
        </p:spPr>
        <p:txBody>
          <a:bodyPr/>
          <a:lstStyle>
            <a:lvl1pPr marL="0" marR="0" indent="0" algn="ctr" defTabSz="816358" rtl="0" eaLnBrk="1" fontAlgn="auto" latinLnBrk="0" hangingPunct="1">
              <a:lnSpc>
                <a:spcPct val="100000"/>
              </a:lnSpc>
              <a:spcBef>
                <a:spcPct val="20000"/>
              </a:spcBef>
              <a:spcAft>
                <a:spcPts val="0"/>
              </a:spcAft>
              <a:buClrTx/>
              <a:buSzTx/>
              <a:buFont typeface="Arial" panose="020B0604020202020204" pitchFamily="34" charset="0"/>
              <a:buNone/>
              <a:tabLst/>
              <a:defRPr lang="hu-HU" sz="1600" kern="1200" dirty="0" smtClean="0">
                <a:solidFill>
                  <a:schemeClr val="bg2"/>
                </a:solidFill>
                <a:latin typeface="Titillium Lt" panose="00000400000000000000" pitchFamily="50" charset="-18"/>
                <a:ea typeface="+mn-ea"/>
                <a:cs typeface="+mn-cs"/>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hu-HU" dirty="0">
                <a:latin typeface="Titillium Lt" panose="00000400000000000000" pitchFamily="50" charset="-18"/>
              </a:rPr>
              <a:t>Minta szöveg</a:t>
            </a:r>
          </a:p>
          <a:p>
            <a:pPr lvl="0"/>
            <a:endParaRPr lang="hu-HU" dirty="0"/>
          </a:p>
        </p:txBody>
      </p:sp>
      <p:sp>
        <p:nvSpPr>
          <p:cNvPr id="54" name="Tartalom helye 51"/>
          <p:cNvSpPr>
            <a:spLocks noGrp="1"/>
          </p:cNvSpPr>
          <p:nvPr>
            <p:ph sz="quarter" idx="16" hasCustomPrompt="1"/>
          </p:nvPr>
        </p:nvSpPr>
        <p:spPr>
          <a:xfrm>
            <a:off x="4031939" y="2985605"/>
            <a:ext cx="1440160" cy="287859"/>
          </a:xfrm>
          <a:prstGeom prst="rect">
            <a:avLst/>
          </a:prstGeom>
        </p:spPr>
        <p:txBody>
          <a:bodyPr/>
          <a:lstStyle>
            <a:lvl1pPr marL="0" marR="0" indent="0" algn="ctr" defTabSz="816358" rtl="0" eaLnBrk="1" fontAlgn="auto" latinLnBrk="0" hangingPunct="1">
              <a:lnSpc>
                <a:spcPct val="100000"/>
              </a:lnSpc>
              <a:spcBef>
                <a:spcPct val="20000"/>
              </a:spcBef>
              <a:spcAft>
                <a:spcPts val="0"/>
              </a:spcAft>
              <a:buClrTx/>
              <a:buSzTx/>
              <a:buFont typeface="Arial" panose="020B0604020202020204" pitchFamily="34" charset="0"/>
              <a:buNone/>
              <a:tabLst/>
              <a:defRPr lang="hu-HU" sz="1600" kern="1200" dirty="0" smtClean="0">
                <a:solidFill>
                  <a:schemeClr val="bg2"/>
                </a:solidFill>
                <a:latin typeface="Titillium Lt" panose="00000400000000000000" pitchFamily="50" charset="-18"/>
                <a:ea typeface="+mn-ea"/>
                <a:cs typeface="+mn-cs"/>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hu-HU" dirty="0">
                <a:latin typeface="Titillium Lt" panose="00000400000000000000" pitchFamily="50" charset="-18"/>
              </a:rPr>
              <a:t>Minta szöveg</a:t>
            </a:r>
          </a:p>
          <a:p>
            <a:pPr lvl="0"/>
            <a:endParaRPr lang="hu-HU" dirty="0"/>
          </a:p>
        </p:txBody>
      </p:sp>
      <p:sp>
        <p:nvSpPr>
          <p:cNvPr id="55" name="Tartalom helye 51"/>
          <p:cNvSpPr>
            <a:spLocks noGrp="1"/>
          </p:cNvSpPr>
          <p:nvPr>
            <p:ph sz="quarter" idx="17" hasCustomPrompt="1"/>
          </p:nvPr>
        </p:nvSpPr>
        <p:spPr>
          <a:xfrm>
            <a:off x="4095376" y="3823823"/>
            <a:ext cx="1440160" cy="287859"/>
          </a:xfrm>
          <a:prstGeom prst="rect">
            <a:avLst/>
          </a:prstGeom>
        </p:spPr>
        <p:txBody>
          <a:bodyPr/>
          <a:lstStyle>
            <a:lvl1pPr marL="0" marR="0" indent="0" algn="ctr" defTabSz="816358" rtl="0" eaLnBrk="1" fontAlgn="auto" latinLnBrk="0" hangingPunct="1">
              <a:lnSpc>
                <a:spcPct val="100000"/>
              </a:lnSpc>
              <a:spcBef>
                <a:spcPct val="20000"/>
              </a:spcBef>
              <a:spcAft>
                <a:spcPts val="0"/>
              </a:spcAft>
              <a:buClrTx/>
              <a:buSzTx/>
              <a:buFont typeface="Arial" panose="020B0604020202020204" pitchFamily="34" charset="0"/>
              <a:buNone/>
              <a:tabLst/>
              <a:defRPr lang="hu-HU" sz="1600" kern="1200" dirty="0" smtClean="0">
                <a:solidFill>
                  <a:schemeClr val="bg2"/>
                </a:solidFill>
                <a:latin typeface="Titillium Lt" panose="00000400000000000000" pitchFamily="50" charset="-18"/>
                <a:ea typeface="+mn-ea"/>
                <a:cs typeface="+mn-cs"/>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hu-HU" dirty="0">
                <a:latin typeface="Titillium Lt" panose="00000400000000000000" pitchFamily="50" charset="-18"/>
              </a:rPr>
              <a:t>Minta szöveg</a:t>
            </a:r>
          </a:p>
          <a:p>
            <a:pPr lvl="0"/>
            <a:endParaRPr lang="hu-HU" dirty="0"/>
          </a:p>
        </p:txBody>
      </p:sp>
      <p:sp>
        <p:nvSpPr>
          <p:cNvPr id="59" name="Szöveg helye 58"/>
          <p:cNvSpPr>
            <a:spLocks noGrp="1"/>
          </p:cNvSpPr>
          <p:nvPr>
            <p:ph type="body" sz="quarter" idx="18" hasCustomPrompt="1"/>
          </p:nvPr>
        </p:nvSpPr>
        <p:spPr>
          <a:xfrm>
            <a:off x="1187549" y="1221469"/>
            <a:ext cx="792163" cy="468312"/>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200">
                <a:solidFill>
                  <a:srgbClr val="92C01F"/>
                </a:solidFill>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hu-HU" sz="2000" dirty="0">
                <a:solidFill>
                  <a:srgbClr val="92C01F"/>
                </a:solidFill>
                <a:latin typeface="Titillium Bd" panose="00000800000000000000" pitchFamily="50" charset="-18"/>
              </a:rPr>
              <a:t>1</a:t>
            </a:r>
          </a:p>
        </p:txBody>
      </p:sp>
      <p:sp>
        <p:nvSpPr>
          <p:cNvPr id="60" name="Szöveg helye 58"/>
          <p:cNvSpPr>
            <a:spLocks noGrp="1"/>
          </p:cNvSpPr>
          <p:nvPr>
            <p:ph type="body" sz="quarter" idx="19" hasCustomPrompt="1"/>
          </p:nvPr>
        </p:nvSpPr>
        <p:spPr>
          <a:xfrm>
            <a:off x="1199269" y="2058424"/>
            <a:ext cx="792163" cy="468312"/>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200">
                <a:solidFill>
                  <a:srgbClr val="92C01F"/>
                </a:solidFill>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hu-HU" sz="2000" dirty="0">
                <a:solidFill>
                  <a:srgbClr val="92C01F"/>
                </a:solidFill>
                <a:latin typeface="Titillium Bd" panose="00000800000000000000" pitchFamily="50" charset="-18"/>
              </a:rPr>
              <a:t>2</a:t>
            </a:r>
          </a:p>
        </p:txBody>
      </p:sp>
      <p:sp>
        <p:nvSpPr>
          <p:cNvPr id="61" name="Szöveg helye 58"/>
          <p:cNvSpPr>
            <a:spLocks noGrp="1"/>
          </p:cNvSpPr>
          <p:nvPr>
            <p:ph type="body" sz="quarter" idx="20" hasCustomPrompt="1"/>
          </p:nvPr>
        </p:nvSpPr>
        <p:spPr>
          <a:xfrm>
            <a:off x="1187548" y="2895379"/>
            <a:ext cx="792163" cy="468312"/>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200">
                <a:solidFill>
                  <a:srgbClr val="008000"/>
                </a:solidFill>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hu-HU" sz="2000" dirty="0">
                <a:solidFill>
                  <a:srgbClr val="006633"/>
                </a:solidFill>
                <a:latin typeface="Titillium Bd" panose="00000800000000000000" pitchFamily="50" charset="-18"/>
              </a:rPr>
              <a:t>3</a:t>
            </a:r>
          </a:p>
        </p:txBody>
      </p:sp>
      <p:sp>
        <p:nvSpPr>
          <p:cNvPr id="62" name="Szöveg helye 58"/>
          <p:cNvSpPr>
            <a:spLocks noGrp="1"/>
          </p:cNvSpPr>
          <p:nvPr>
            <p:ph type="body" sz="quarter" idx="21" hasCustomPrompt="1"/>
          </p:nvPr>
        </p:nvSpPr>
        <p:spPr>
          <a:xfrm>
            <a:off x="1187548" y="3733596"/>
            <a:ext cx="792163" cy="468312"/>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200">
                <a:solidFill>
                  <a:srgbClr val="008000"/>
                </a:solidFill>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hu-HU" sz="2000" dirty="0">
                <a:solidFill>
                  <a:srgbClr val="006633"/>
                </a:solidFill>
                <a:latin typeface="Titillium Bd" panose="00000800000000000000" pitchFamily="50" charset="-18"/>
              </a:rPr>
              <a:t>4</a:t>
            </a:r>
          </a:p>
        </p:txBody>
      </p:sp>
      <p:sp>
        <p:nvSpPr>
          <p:cNvPr id="18" name="Dátum helye 3"/>
          <p:cNvSpPr>
            <a:spLocks noGrp="1"/>
          </p:cNvSpPr>
          <p:nvPr>
            <p:ph type="dt" sz="half" idx="10"/>
          </p:nvPr>
        </p:nvSpPr>
        <p:spPr>
          <a:xfrm>
            <a:off x="2699792" y="4774902"/>
            <a:ext cx="1512168" cy="273844"/>
          </a:xfrm>
          <a:prstGeom prst="rect">
            <a:avLst/>
          </a:prstGeom>
        </p:spPr>
        <p:txBody>
          <a:bodyPr/>
          <a:lstStyle>
            <a:lvl1pPr>
              <a:defRPr sz="1200">
                <a:solidFill>
                  <a:schemeClr val="bg2"/>
                </a:solidFill>
                <a:latin typeface="Titillium Lt" panose="00000400000000000000" pitchFamily="50" charset="-18"/>
              </a:defRPr>
            </a:lvl1pPr>
          </a:lstStyle>
          <a:p>
            <a:fld id="{73974C63-EAA8-467C-A513-18C1DCBE6C4D}" type="datetimeFigureOut">
              <a:rPr lang="hu-HU" smtClean="0"/>
              <a:pPr/>
              <a:t>2024.02.24.</a:t>
            </a:fld>
            <a:endParaRPr lang="hu-HU" dirty="0"/>
          </a:p>
        </p:txBody>
      </p:sp>
      <p:sp>
        <p:nvSpPr>
          <p:cNvPr id="19" name="Élőláb helye 4"/>
          <p:cNvSpPr>
            <a:spLocks noGrp="1"/>
          </p:cNvSpPr>
          <p:nvPr>
            <p:ph type="ftr" sz="quarter" idx="11"/>
          </p:nvPr>
        </p:nvSpPr>
        <p:spPr>
          <a:xfrm>
            <a:off x="4427984" y="4775394"/>
            <a:ext cx="2895600" cy="273844"/>
          </a:xfrm>
          <a:prstGeom prst="rect">
            <a:avLst/>
          </a:prstGeom>
        </p:spPr>
        <p:txBody>
          <a:bodyPr/>
          <a:lstStyle>
            <a:lvl1pPr>
              <a:defRPr sz="1200">
                <a:solidFill>
                  <a:schemeClr val="bg2"/>
                </a:solidFill>
                <a:latin typeface="Titillium Lt" panose="00000400000000000000" pitchFamily="50" charset="-18"/>
              </a:defRPr>
            </a:lvl1pPr>
          </a:lstStyle>
          <a:p>
            <a:endParaRPr lang="hu-HU" dirty="0"/>
          </a:p>
        </p:txBody>
      </p:sp>
      <p:sp>
        <p:nvSpPr>
          <p:cNvPr id="20" name="Dia számának helye 5"/>
          <p:cNvSpPr>
            <a:spLocks noGrp="1"/>
          </p:cNvSpPr>
          <p:nvPr>
            <p:ph type="sldNum" sz="quarter" idx="12"/>
          </p:nvPr>
        </p:nvSpPr>
        <p:spPr>
          <a:xfrm>
            <a:off x="7452320" y="4774902"/>
            <a:ext cx="827112" cy="273844"/>
          </a:xfrm>
          <a:prstGeom prst="rect">
            <a:avLst/>
          </a:prstGeom>
        </p:spPr>
        <p:txBody>
          <a:bodyPr/>
          <a:lstStyle>
            <a:lvl1pPr>
              <a:defRPr sz="1200">
                <a:solidFill>
                  <a:schemeClr val="bg2"/>
                </a:solidFill>
                <a:latin typeface="Titillium Lt" panose="00000400000000000000" pitchFamily="50" charset="-18"/>
              </a:defRPr>
            </a:lvl1pPr>
          </a:lstStyle>
          <a:p>
            <a:fld id="{F4B47376-C894-4FFB-8CFA-DA778D4B7FC4}" type="slidenum">
              <a:rPr lang="hu-HU" smtClean="0"/>
              <a:pPr/>
              <a:t>‹#›</a:t>
            </a:fld>
            <a:endParaRPr lang="hu-HU"/>
          </a:p>
        </p:txBody>
      </p:sp>
    </p:spTree>
    <p:extLst>
      <p:ext uri="{BB962C8B-B14F-4D97-AF65-F5344CB8AC3E}">
        <p14:creationId xmlns:p14="http://schemas.microsoft.com/office/powerpoint/2010/main" val="4130957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1_alakzatos">
    <p:spTree>
      <p:nvGrpSpPr>
        <p:cNvPr id="1" name=""/>
        <p:cNvGrpSpPr/>
        <p:nvPr/>
      </p:nvGrpSpPr>
      <p:grpSpPr>
        <a:xfrm>
          <a:off x="0" y="0"/>
          <a:ext cx="0" cy="0"/>
          <a:chOff x="0" y="0"/>
          <a:chExt cx="0" cy="0"/>
        </a:xfrm>
      </p:grpSpPr>
      <p:sp>
        <p:nvSpPr>
          <p:cNvPr id="22" name="Téglalap 21"/>
          <p:cNvSpPr/>
          <p:nvPr userDrawn="1"/>
        </p:nvSpPr>
        <p:spPr>
          <a:xfrm>
            <a:off x="3509882" y="3659938"/>
            <a:ext cx="1980220" cy="592460"/>
          </a:xfrm>
          <a:prstGeom prst="rect">
            <a:avLst/>
          </a:prstGeom>
          <a:solidFill>
            <a:srgbClr val="00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hu-HU" dirty="0">
              <a:latin typeface="Titillium Lt" panose="00000400000000000000" pitchFamily="50" charset="-18"/>
            </a:endParaRPr>
          </a:p>
        </p:txBody>
      </p:sp>
      <p:sp>
        <p:nvSpPr>
          <p:cNvPr id="23" name="Téglalap 22"/>
          <p:cNvSpPr/>
          <p:nvPr userDrawn="1"/>
        </p:nvSpPr>
        <p:spPr>
          <a:xfrm>
            <a:off x="5627814" y="3657297"/>
            <a:ext cx="1980220" cy="592460"/>
          </a:xfrm>
          <a:prstGeom prst="rect">
            <a:avLst/>
          </a:prstGeom>
          <a:solidFill>
            <a:srgbClr val="00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Font typeface="Arial" panose="020B0604020202020204" pitchFamily="34" charset="0"/>
              <a:buNone/>
            </a:pPr>
            <a:endParaRPr lang="hu-HU" sz="1600" kern="1200" dirty="0">
              <a:solidFill>
                <a:schemeClr val="lt1"/>
              </a:solidFill>
              <a:latin typeface="Titillium Lt" panose="00000400000000000000" pitchFamily="50" charset="-18"/>
              <a:ea typeface="+mn-ea"/>
              <a:cs typeface="+mn-cs"/>
            </a:endParaRPr>
          </a:p>
        </p:txBody>
      </p:sp>
      <p:sp>
        <p:nvSpPr>
          <p:cNvPr id="21" name="Téglalap 20"/>
          <p:cNvSpPr/>
          <p:nvPr userDrawn="1"/>
        </p:nvSpPr>
        <p:spPr>
          <a:xfrm>
            <a:off x="1385646" y="3659938"/>
            <a:ext cx="1980220" cy="592460"/>
          </a:xfrm>
          <a:prstGeom prst="rect">
            <a:avLst/>
          </a:prstGeom>
          <a:solidFill>
            <a:srgbClr val="00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latin typeface="Titillium Lt" panose="00000400000000000000" pitchFamily="50" charset="-18"/>
            </a:endParaRPr>
          </a:p>
        </p:txBody>
      </p:sp>
      <p:sp>
        <p:nvSpPr>
          <p:cNvPr id="12" name="Szöveg helye 8"/>
          <p:cNvSpPr>
            <a:spLocks noGrp="1"/>
          </p:cNvSpPr>
          <p:nvPr>
            <p:ph type="body" sz="quarter" idx="13" hasCustomPrompt="1"/>
          </p:nvPr>
        </p:nvSpPr>
        <p:spPr>
          <a:xfrm>
            <a:off x="611560" y="555625"/>
            <a:ext cx="5761037" cy="503238"/>
          </a:xfrm>
          <a:prstGeom prst="rect">
            <a:avLst/>
          </a:prstGeom>
        </p:spPr>
        <p:txBody>
          <a:bodyPr anchor="ctr"/>
          <a:lstStyle>
            <a:lvl1pPr marL="0" indent="0">
              <a:buNone/>
              <a:defRPr lang="hu-HU" sz="2000" b="1" kern="1200" dirty="0" smtClean="0">
                <a:solidFill>
                  <a:srgbClr val="006633"/>
                </a:solidFill>
                <a:latin typeface="Titillium Bd" panose="00000800000000000000" pitchFamily="50" charset="-18"/>
                <a:ea typeface="+mj-ea"/>
                <a:cs typeface="+mj-cs"/>
              </a:defRPr>
            </a:lvl1pPr>
            <a:lvl2pPr>
              <a:defRPr lang="hu-HU" sz="2000" b="1" kern="1200" dirty="0" smtClean="0">
                <a:solidFill>
                  <a:srgbClr val="006633"/>
                </a:solidFill>
                <a:latin typeface="Titillium Bd" panose="00000800000000000000" pitchFamily="50" charset="-18"/>
                <a:ea typeface="+mj-ea"/>
                <a:cs typeface="+mj-cs"/>
              </a:defRPr>
            </a:lvl2pPr>
            <a:lvl3pPr>
              <a:defRPr lang="hu-HU" sz="2000" b="1" kern="1200" dirty="0" smtClean="0">
                <a:solidFill>
                  <a:srgbClr val="006633"/>
                </a:solidFill>
                <a:latin typeface="Titillium Bd" panose="00000800000000000000" pitchFamily="50" charset="-18"/>
                <a:ea typeface="+mj-ea"/>
                <a:cs typeface="+mj-cs"/>
              </a:defRPr>
            </a:lvl3pPr>
            <a:lvl4pPr>
              <a:defRPr lang="hu-HU" sz="2000" b="1" kern="1200" dirty="0" smtClean="0">
                <a:solidFill>
                  <a:srgbClr val="006633"/>
                </a:solidFill>
                <a:latin typeface="Titillium Bd" panose="00000800000000000000" pitchFamily="50" charset="-18"/>
                <a:ea typeface="+mj-ea"/>
                <a:cs typeface="+mj-cs"/>
              </a:defRPr>
            </a:lvl4pPr>
            <a:lvl5pPr>
              <a:defRPr lang="hu-HU" sz="2000" b="1" kern="1200" dirty="0" smtClean="0">
                <a:solidFill>
                  <a:srgbClr val="006633"/>
                </a:solidFill>
                <a:latin typeface="Titillium Bd" panose="00000800000000000000" pitchFamily="50" charset="-18"/>
                <a:ea typeface="+mj-ea"/>
                <a:cs typeface="+mj-cs"/>
              </a:defRPr>
            </a:lvl5pPr>
          </a:lstStyle>
          <a:p>
            <a:pPr lvl="0"/>
            <a:r>
              <a:rPr lang="hu-HU" dirty="0"/>
              <a:t>CÍM</a:t>
            </a:r>
          </a:p>
        </p:txBody>
      </p:sp>
      <p:sp>
        <p:nvSpPr>
          <p:cNvPr id="53" name="Tartalom helye 51"/>
          <p:cNvSpPr>
            <a:spLocks noGrp="1"/>
          </p:cNvSpPr>
          <p:nvPr>
            <p:ph sz="quarter" idx="15" hasCustomPrompt="1"/>
          </p:nvPr>
        </p:nvSpPr>
        <p:spPr>
          <a:xfrm>
            <a:off x="5897844" y="3809597"/>
            <a:ext cx="1440160" cy="287859"/>
          </a:xfrm>
          <a:prstGeom prst="rect">
            <a:avLst/>
          </a:prstGeom>
        </p:spPr>
        <p:txBody>
          <a:bodyPr/>
          <a:lstStyle>
            <a:lvl1pPr marL="0" marR="0" indent="0" algn="ctr" defTabSz="816358" rtl="0" eaLnBrk="1" fontAlgn="auto" latinLnBrk="0" hangingPunct="1">
              <a:lnSpc>
                <a:spcPct val="100000"/>
              </a:lnSpc>
              <a:spcBef>
                <a:spcPct val="20000"/>
              </a:spcBef>
              <a:spcAft>
                <a:spcPts val="0"/>
              </a:spcAft>
              <a:buClrTx/>
              <a:buSzTx/>
              <a:buFont typeface="Arial" panose="020B0604020202020204" pitchFamily="34" charset="0"/>
              <a:buNone/>
              <a:tabLst/>
              <a:defRPr lang="hu-HU" sz="1600" kern="1200" dirty="0" smtClean="0">
                <a:solidFill>
                  <a:schemeClr val="bg2"/>
                </a:solidFill>
                <a:latin typeface="Titillium Lt" panose="00000400000000000000" pitchFamily="50" charset="-18"/>
                <a:ea typeface="+mn-ea"/>
                <a:cs typeface="+mn-cs"/>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hu-HU" dirty="0">
                <a:latin typeface="Titillium Lt" panose="00000400000000000000" pitchFamily="50" charset="-18"/>
              </a:rPr>
              <a:t>Minta szöveg</a:t>
            </a:r>
          </a:p>
          <a:p>
            <a:pPr lvl="0"/>
            <a:endParaRPr lang="hu-HU" dirty="0"/>
          </a:p>
        </p:txBody>
      </p:sp>
      <p:sp>
        <p:nvSpPr>
          <p:cNvPr id="54" name="Tartalom helye 51"/>
          <p:cNvSpPr>
            <a:spLocks noGrp="1"/>
          </p:cNvSpPr>
          <p:nvPr>
            <p:ph sz="quarter" idx="16" hasCustomPrompt="1"/>
          </p:nvPr>
        </p:nvSpPr>
        <p:spPr>
          <a:xfrm>
            <a:off x="3779912" y="3809597"/>
            <a:ext cx="1440160" cy="287859"/>
          </a:xfrm>
          <a:prstGeom prst="rect">
            <a:avLst/>
          </a:prstGeom>
        </p:spPr>
        <p:txBody>
          <a:bodyPr/>
          <a:lstStyle>
            <a:lvl1pPr marL="0" marR="0" indent="0" algn="ctr" defTabSz="816358" rtl="0" eaLnBrk="1" fontAlgn="auto" latinLnBrk="0" hangingPunct="1">
              <a:lnSpc>
                <a:spcPct val="100000"/>
              </a:lnSpc>
              <a:spcBef>
                <a:spcPct val="20000"/>
              </a:spcBef>
              <a:spcAft>
                <a:spcPts val="0"/>
              </a:spcAft>
              <a:buClrTx/>
              <a:buSzTx/>
              <a:buFont typeface="Arial" panose="020B0604020202020204" pitchFamily="34" charset="0"/>
              <a:buNone/>
              <a:tabLst/>
              <a:defRPr lang="hu-HU" sz="1600" kern="1200" dirty="0" smtClean="0">
                <a:solidFill>
                  <a:schemeClr val="bg2"/>
                </a:solidFill>
                <a:latin typeface="Titillium Lt" panose="00000400000000000000" pitchFamily="50" charset="-18"/>
                <a:ea typeface="+mn-ea"/>
                <a:cs typeface="+mn-cs"/>
              </a:defRPr>
            </a:lvl1pPr>
          </a:lstStyle>
          <a:p>
            <a:pPr marL="0" marR="0" lvl="0" indent="0" algn="ctr" defTabSz="816358" rtl="0" eaLnBrk="1" fontAlgn="auto" latinLnBrk="0" hangingPunct="1">
              <a:lnSpc>
                <a:spcPct val="100000"/>
              </a:lnSpc>
              <a:spcBef>
                <a:spcPct val="20000"/>
              </a:spcBef>
              <a:spcAft>
                <a:spcPts val="0"/>
              </a:spcAft>
              <a:buClrTx/>
              <a:buSzTx/>
              <a:buFont typeface="Arial" panose="020B0604020202020204" pitchFamily="34" charset="0"/>
              <a:buNone/>
              <a:tabLst/>
              <a:defRPr/>
            </a:pPr>
            <a:r>
              <a:rPr lang="hu-HU" dirty="0">
                <a:latin typeface="Titillium Lt" panose="00000400000000000000" pitchFamily="50" charset="-18"/>
              </a:rPr>
              <a:t>Minta szöveg</a:t>
            </a:r>
          </a:p>
          <a:p>
            <a:pPr lvl="0"/>
            <a:endParaRPr lang="hu-HU" dirty="0"/>
          </a:p>
        </p:txBody>
      </p:sp>
      <p:sp>
        <p:nvSpPr>
          <p:cNvPr id="55" name="Tartalom helye 51"/>
          <p:cNvSpPr>
            <a:spLocks noGrp="1"/>
          </p:cNvSpPr>
          <p:nvPr>
            <p:ph sz="quarter" idx="17" hasCustomPrompt="1"/>
          </p:nvPr>
        </p:nvSpPr>
        <p:spPr>
          <a:xfrm>
            <a:off x="1658828" y="3809597"/>
            <a:ext cx="1440160" cy="287859"/>
          </a:xfrm>
          <a:prstGeom prst="rect">
            <a:avLst/>
          </a:prstGeom>
        </p:spPr>
        <p:txBody>
          <a:bodyPr/>
          <a:lstStyle>
            <a:lvl1pPr marL="0" marR="0" indent="0" algn="ctr" defTabSz="816358" rtl="0" eaLnBrk="1" fontAlgn="auto" latinLnBrk="0" hangingPunct="1">
              <a:lnSpc>
                <a:spcPct val="100000"/>
              </a:lnSpc>
              <a:spcBef>
                <a:spcPct val="20000"/>
              </a:spcBef>
              <a:spcAft>
                <a:spcPts val="0"/>
              </a:spcAft>
              <a:buClrTx/>
              <a:buSzTx/>
              <a:buFont typeface="Arial" panose="020B0604020202020204" pitchFamily="34" charset="0"/>
              <a:buNone/>
              <a:tabLst/>
              <a:defRPr lang="hu-HU" sz="1600" kern="1200" dirty="0" smtClean="0">
                <a:solidFill>
                  <a:schemeClr val="bg2"/>
                </a:solidFill>
                <a:latin typeface="Titillium Lt" panose="00000400000000000000" pitchFamily="50" charset="-18"/>
                <a:ea typeface="+mn-ea"/>
                <a:cs typeface="+mn-cs"/>
              </a:defRPr>
            </a:lvl1pPr>
          </a:lstStyle>
          <a:p>
            <a:pPr marL="0" marR="0" lvl="0" indent="0" algn="ctr" defTabSz="816358" rtl="0" eaLnBrk="1" fontAlgn="auto" latinLnBrk="0" hangingPunct="1">
              <a:lnSpc>
                <a:spcPct val="100000"/>
              </a:lnSpc>
              <a:spcBef>
                <a:spcPct val="20000"/>
              </a:spcBef>
              <a:spcAft>
                <a:spcPts val="0"/>
              </a:spcAft>
              <a:buClrTx/>
              <a:buSzTx/>
              <a:buFont typeface="Arial" panose="020B0604020202020204" pitchFamily="34" charset="0"/>
              <a:buNone/>
              <a:tabLst/>
              <a:defRPr/>
            </a:pPr>
            <a:r>
              <a:rPr lang="hu-HU" dirty="0">
                <a:latin typeface="Titillium Lt" panose="00000400000000000000" pitchFamily="50" charset="-18"/>
              </a:rPr>
              <a:t>Minta szöveg</a:t>
            </a:r>
          </a:p>
          <a:p>
            <a:pPr lvl="0"/>
            <a:endParaRPr lang="hu-HU" dirty="0"/>
          </a:p>
        </p:txBody>
      </p:sp>
      <p:sp>
        <p:nvSpPr>
          <p:cNvPr id="15" name="Hatszög 14"/>
          <p:cNvSpPr/>
          <p:nvPr userDrawn="1"/>
        </p:nvSpPr>
        <p:spPr>
          <a:xfrm>
            <a:off x="1475656" y="1200961"/>
            <a:ext cx="1800200" cy="1584176"/>
          </a:xfrm>
          <a:prstGeom prst="hexagon">
            <a:avLst/>
          </a:prstGeom>
          <a:noFill/>
          <a:ln w="25400">
            <a:solidFill>
              <a:srgbClr val="0066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sz="2000" dirty="0">
              <a:solidFill>
                <a:srgbClr val="92C01F"/>
              </a:solidFill>
              <a:latin typeface="Titillium Bd" panose="00000800000000000000" pitchFamily="50" charset="-18"/>
            </a:endParaRPr>
          </a:p>
        </p:txBody>
      </p:sp>
      <p:sp>
        <p:nvSpPr>
          <p:cNvPr id="16" name="Hatszög 15"/>
          <p:cNvSpPr/>
          <p:nvPr userDrawn="1"/>
        </p:nvSpPr>
        <p:spPr>
          <a:xfrm>
            <a:off x="3599892" y="1200961"/>
            <a:ext cx="1800200" cy="1584176"/>
          </a:xfrm>
          <a:prstGeom prst="hexagon">
            <a:avLst/>
          </a:prstGeom>
          <a:noFill/>
          <a:ln w="25400">
            <a:solidFill>
              <a:srgbClr val="0066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sz="2000" dirty="0">
              <a:solidFill>
                <a:srgbClr val="92C01F"/>
              </a:solidFill>
              <a:latin typeface="Titillium Bd" panose="00000800000000000000" pitchFamily="50" charset="-18"/>
            </a:endParaRPr>
          </a:p>
        </p:txBody>
      </p:sp>
      <p:sp>
        <p:nvSpPr>
          <p:cNvPr id="17" name="Hatszög 16"/>
          <p:cNvSpPr/>
          <p:nvPr userDrawn="1"/>
        </p:nvSpPr>
        <p:spPr>
          <a:xfrm>
            <a:off x="5724128" y="1203598"/>
            <a:ext cx="1800200" cy="1584176"/>
          </a:xfrm>
          <a:prstGeom prst="hexagon">
            <a:avLst/>
          </a:prstGeom>
          <a:noFill/>
          <a:ln w="25400">
            <a:solidFill>
              <a:srgbClr val="0066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sz="2000" dirty="0">
              <a:solidFill>
                <a:srgbClr val="92C01F"/>
              </a:solidFill>
              <a:latin typeface="Titillium Bd" panose="00000800000000000000" pitchFamily="50" charset="-18"/>
            </a:endParaRPr>
          </a:p>
        </p:txBody>
      </p:sp>
      <p:cxnSp>
        <p:nvCxnSpPr>
          <p:cNvPr id="18" name="Egyenes összekötő nyíllal 17"/>
          <p:cNvCxnSpPr/>
          <p:nvPr userDrawn="1"/>
        </p:nvCxnSpPr>
        <p:spPr>
          <a:xfrm>
            <a:off x="2375756" y="2876668"/>
            <a:ext cx="0" cy="691739"/>
          </a:xfrm>
          <a:prstGeom prst="straightConnector1">
            <a:avLst/>
          </a:prstGeom>
          <a:ln w="25400">
            <a:solidFill>
              <a:srgbClr val="92C01F"/>
            </a:solidFill>
            <a:tailEnd type="triangle"/>
          </a:ln>
        </p:spPr>
        <p:style>
          <a:lnRef idx="1">
            <a:schemeClr val="accent1"/>
          </a:lnRef>
          <a:fillRef idx="0">
            <a:schemeClr val="accent1"/>
          </a:fillRef>
          <a:effectRef idx="0">
            <a:schemeClr val="accent1"/>
          </a:effectRef>
          <a:fontRef idx="minor">
            <a:schemeClr val="tx1"/>
          </a:fontRef>
        </p:style>
      </p:cxnSp>
      <p:cxnSp>
        <p:nvCxnSpPr>
          <p:cNvPr id="19" name="Egyenes összekötő nyíllal 18"/>
          <p:cNvCxnSpPr/>
          <p:nvPr userDrawn="1"/>
        </p:nvCxnSpPr>
        <p:spPr>
          <a:xfrm>
            <a:off x="4499992" y="2876667"/>
            <a:ext cx="0" cy="691739"/>
          </a:xfrm>
          <a:prstGeom prst="straightConnector1">
            <a:avLst/>
          </a:prstGeom>
          <a:ln w="25400">
            <a:solidFill>
              <a:srgbClr val="92C01F"/>
            </a:solidFill>
            <a:tailEnd type="triangle"/>
          </a:ln>
        </p:spPr>
        <p:style>
          <a:lnRef idx="1">
            <a:schemeClr val="accent1"/>
          </a:lnRef>
          <a:fillRef idx="0">
            <a:schemeClr val="accent1"/>
          </a:fillRef>
          <a:effectRef idx="0">
            <a:schemeClr val="accent1"/>
          </a:effectRef>
          <a:fontRef idx="minor">
            <a:schemeClr val="tx1"/>
          </a:fontRef>
        </p:style>
      </p:cxnSp>
      <p:cxnSp>
        <p:nvCxnSpPr>
          <p:cNvPr id="20" name="Egyenes összekötő nyíllal 19"/>
          <p:cNvCxnSpPr/>
          <p:nvPr userDrawn="1"/>
        </p:nvCxnSpPr>
        <p:spPr>
          <a:xfrm>
            <a:off x="6624228" y="2876666"/>
            <a:ext cx="0" cy="691739"/>
          </a:xfrm>
          <a:prstGeom prst="straightConnector1">
            <a:avLst/>
          </a:prstGeom>
          <a:ln w="25400">
            <a:solidFill>
              <a:srgbClr val="92C01F"/>
            </a:solidFill>
            <a:tailEnd type="triangle"/>
          </a:ln>
        </p:spPr>
        <p:style>
          <a:lnRef idx="1">
            <a:schemeClr val="accent1"/>
          </a:lnRef>
          <a:fillRef idx="0">
            <a:schemeClr val="accent1"/>
          </a:fillRef>
          <a:effectRef idx="0">
            <a:schemeClr val="accent1"/>
          </a:effectRef>
          <a:fontRef idx="minor">
            <a:schemeClr val="tx1"/>
          </a:fontRef>
        </p:style>
      </p:cxnSp>
      <p:sp>
        <p:nvSpPr>
          <p:cNvPr id="24" name="Tartalom helye 51"/>
          <p:cNvSpPr>
            <a:spLocks noGrp="1"/>
          </p:cNvSpPr>
          <p:nvPr>
            <p:ph sz="quarter" idx="18" hasCustomPrompt="1"/>
          </p:nvPr>
        </p:nvSpPr>
        <p:spPr>
          <a:xfrm>
            <a:off x="5897844" y="1843484"/>
            <a:ext cx="1440160" cy="287859"/>
          </a:xfrm>
          <a:prstGeom prst="rect">
            <a:avLst/>
          </a:prstGeom>
        </p:spPr>
        <p:txBody>
          <a:bodyPr/>
          <a:lstStyle>
            <a:lvl1pPr marL="0" marR="0" indent="0" algn="ctr" defTabSz="816358" rtl="0" eaLnBrk="1" fontAlgn="auto" latinLnBrk="0" hangingPunct="1">
              <a:lnSpc>
                <a:spcPct val="100000"/>
              </a:lnSpc>
              <a:spcBef>
                <a:spcPct val="20000"/>
              </a:spcBef>
              <a:spcAft>
                <a:spcPts val="0"/>
              </a:spcAft>
              <a:buClrTx/>
              <a:buSzTx/>
              <a:buFont typeface="Arial" panose="020B0604020202020204" pitchFamily="34" charset="0"/>
              <a:buNone/>
              <a:tabLst/>
              <a:defRPr lang="hu-HU" sz="1600" kern="1200" dirty="0" smtClean="0">
                <a:solidFill>
                  <a:srgbClr val="92C01F"/>
                </a:solidFill>
                <a:latin typeface="Titillium Lt" panose="00000400000000000000" pitchFamily="50" charset="-18"/>
                <a:ea typeface="+mn-ea"/>
                <a:cs typeface="+mn-cs"/>
              </a:defRPr>
            </a:lvl1pPr>
          </a:lstStyle>
          <a:p>
            <a:pPr lvl="0"/>
            <a:r>
              <a:rPr lang="hu-HU" dirty="0"/>
              <a:t>TÉMA</a:t>
            </a:r>
          </a:p>
        </p:txBody>
      </p:sp>
      <p:sp>
        <p:nvSpPr>
          <p:cNvPr id="25" name="Tartalom helye 51"/>
          <p:cNvSpPr>
            <a:spLocks noGrp="1"/>
          </p:cNvSpPr>
          <p:nvPr>
            <p:ph sz="quarter" idx="19" hasCustomPrompt="1"/>
          </p:nvPr>
        </p:nvSpPr>
        <p:spPr>
          <a:xfrm>
            <a:off x="1655676" y="1849119"/>
            <a:ext cx="1440160" cy="287859"/>
          </a:xfrm>
          <a:prstGeom prst="rect">
            <a:avLst/>
          </a:prstGeom>
        </p:spPr>
        <p:txBody>
          <a:bodyPr/>
          <a:lstStyle>
            <a:lvl1pPr marL="0" marR="0" indent="0" algn="ctr" defTabSz="816358" rtl="0" eaLnBrk="1" fontAlgn="auto" latinLnBrk="0" hangingPunct="1">
              <a:lnSpc>
                <a:spcPct val="100000"/>
              </a:lnSpc>
              <a:spcBef>
                <a:spcPct val="20000"/>
              </a:spcBef>
              <a:spcAft>
                <a:spcPts val="0"/>
              </a:spcAft>
              <a:buClrTx/>
              <a:buSzTx/>
              <a:buFont typeface="Arial" panose="020B0604020202020204" pitchFamily="34" charset="0"/>
              <a:buNone/>
              <a:tabLst/>
              <a:defRPr lang="hu-HU" sz="1600" kern="1200" dirty="0" smtClean="0">
                <a:solidFill>
                  <a:srgbClr val="92C01F"/>
                </a:solidFill>
                <a:latin typeface="Titillium Lt" panose="00000400000000000000" pitchFamily="50" charset="-18"/>
                <a:ea typeface="+mn-ea"/>
                <a:cs typeface="+mn-cs"/>
              </a:defRPr>
            </a:lvl1pPr>
          </a:lstStyle>
          <a:p>
            <a:pPr lvl="0"/>
            <a:r>
              <a:rPr lang="hu-HU" dirty="0"/>
              <a:t>TÉMA</a:t>
            </a:r>
          </a:p>
        </p:txBody>
      </p:sp>
      <p:sp>
        <p:nvSpPr>
          <p:cNvPr id="26" name="Tartalom helye 51"/>
          <p:cNvSpPr>
            <a:spLocks noGrp="1"/>
          </p:cNvSpPr>
          <p:nvPr>
            <p:ph sz="quarter" idx="20" hasCustomPrompt="1"/>
          </p:nvPr>
        </p:nvSpPr>
        <p:spPr>
          <a:xfrm>
            <a:off x="3779912" y="1851756"/>
            <a:ext cx="1440160" cy="287859"/>
          </a:xfrm>
          <a:prstGeom prst="rect">
            <a:avLst/>
          </a:prstGeom>
        </p:spPr>
        <p:txBody>
          <a:bodyPr/>
          <a:lstStyle>
            <a:lvl1pPr marL="0" marR="0" indent="0" algn="ctr" defTabSz="816358" rtl="0" eaLnBrk="1" fontAlgn="auto" latinLnBrk="0" hangingPunct="1">
              <a:lnSpc>
                <a:spcPct val="100000"/>
              </a:lnSpc>
              <a:spcBef>
                <a:spcPct val="20000"/>
              </a:spcBef>
              <a:spcAft>
                <a:spcPts val="0"/>
              </a:spcAft>
              <a:buClrTx/>
              <a:buSzTx/>
              <a:buFont typeface="Arial" panose="020B0604020202020204" pitchFamily="34" charset="0"/>
              <a:buNone/>
              <a:tabLst/>
              <a:defRPr lang="hu-HU" sz="1600" kern="1200" dirty="0" smtClean="0">
                <a:solidFill>
                  <a:srgbClr val="92C01F"/>
                </a:solidFill>
                <a:latin typeface="Titillium Lt" panose="00000400000000000000" pitchFamily="50" charset="-18"/>
                <a:ea typeface="+mn-ea"/>
                <a:cs typeface="+mn-cs"/>
              </a:defRPr>
            </a:lvl1pPr>
          </a:lstStyle>
          <a:p>
            <a:pPr lvl="0"/>
            <a:r>
              <a:rPr lang="hu-HU" dirty="0"/>
              <a:t>TÉMA</a:t>
            </a:r>
          </a:p>
        </p:txBody>
      </p:sp>
      <p:sp>
        <p:nvSpPr>
          <p:cNvPr id="30" name="Dátum helye 3"/>
          <p:cNvSpPr>
            <a:spLocks noGrp="1"/>
          </p:cNvSpPr>
          <p:nvPr>
            <p:ph type="dt" sz="half" idx="10"/>
          </p:nvPr>
        </p:nvSpPr>
        <p:spPr>
          <a:xfrm>
            <a:off x="2699792" y="4774902"/>
            <a:ext cx="1512168" cy="273844"/>
          </a:xfrm>
          <a:prstGeom prst="rect">
            <a:avLst/>
          </a:prstGeom>
        </p:spPr>
        <p:txBody>
          <a:bodyPr/>
          <a:lstStyle>
            <a:lvl1pPr>
              <a:defRPr sz="1200">
                <a:solidFill>
                  <a:schemeClr val="bg2"/>
                </a:solidFill>
                <a:latin typeface="Titillium Lt" panose="00000400000000000000" pitchFamily="50" charset="-18"/>
              </a:defRPr>
            </a:lvl1pPr>
          </a:lstStyle>
          <a:p>
            <a:fld id="{73974C63-EAA8-467C-A513-18C1DCBE6C4D}" type="datetimeFigureOut">
              <a:rPr lang="hu-HU" smtClean="0"/>
              <a:pPr/>
              <a:t>2024.02.24.</a:t>
            </a:fld>
            <a:endParaRPr lang="hu-HU" dirty="0"/>
          </a:p>
        </p:txBody>
      </p:sp>
      <p:sp>
        <p:nvSpPr>
          <p:cNvPr id="31" name="Élőláb helye 4"/>
          <p:cNvSpPr>
            <a:spLocks noGrp="1"/>
          </p:cNvSpPr>
          <p:nvPr>
            <p:ph type="ftr" sz="quarter" idx="11"/>
          </p:nvPr>
        </p:nvSpPr>
        <p:spPr>
          <a:xfrm>
            <a:off x="4427984" y="4775394"/>
            <a:ext cx="2895600" cy="273844"/>
          </a:xfrm>
          <a:prstGeom prst="rect">
            <a:avLst/>
          </a:prstGeom>
        </p:spPr>
        <p:txBody>
          <a:bodyPr/>
          <a:lstStyle>
            <a:lvl1pPr>
              <a:defRPr sz="1200">
                <a:solidFill>
                  <a:schemeClr val="bg2"/>
                </a:solidFill>
                <a:latin typeface="Titillium Lt" panose="00000400000000000000" pitchFamily="50" charset="-18"/>
              </a:defRPr>
            </a:lvl1pPr>
          </a:lstStyle>
          <a:p>
            <a:endParaRPr lang="hu-HU" dirty="0"/>
          </a:p>
        </p:txBody>
      </p:sp>
      <p:sp>
        <p:nvSpPr>
          <p:cNvPr id="32" name="Dia számának helye 5"/>
          <p:cNvSpPr>
            <a:spLocks noGrp="1"/>
          </p:cNvSpPr>
          <p:nvPr>
            <p:ph type="sldNum" sz="quarter" idx="12"/>
          </p:nvPr>
        </p:nvSpPr>
        <p:spPr>
          <a:xfrm>
            <a:off x="7452320" y="4774902"/>
            <a:ext cx="827112" cy="273844"/>
          </a:xfrm>
          <a:prstGeom prst="rect">
            <a:avLst/>
          </a:prstGeom>
        </p:spPr>
        <p:txBody>
          <a:bodyPr/>
          <a:lstStyle>
            <a:lvl1pPr>
              <a:defRPr sz="1200">
                <a:solidFill>
                  <a:schemeClr val="bg2"/>
                </a:solidFill>
                <a:latin typeface="Titillium Lt" panose="00000400000000000000" pitchFamily="50" charset="-18"/>
              </a:defRPr>
            </a:lvl1pPr>
          </a:lstStyle>
          <a:p>
            <a:fld id="{F4B47376-C894-4FFB-8CFA-DA778D4B7FC4}" type="slidenum">
              <a:rPr lang="hu-HU" smtClean="0"/>
              <a:pPr/>
              <a:t>‹#›</a:t>
            </a:fld>
            <a:endParaRPr lang="hu-HU"/>
          </a:p>
        </p:txBody>
      </p:sp>
    </p:spTree>
    <p:extLst>
      <p:ext uri="{BB962C8B-B14F-4D97-AF65-F5344CB8AC3E}">
        <p14:creationId xmlns:p14="http://schemas.microsoft.com/office/powerpoint/2010/main" val="34847281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2_ket_hasab_vonallal">
    <p:spTree>
      <p:nvGrpSpPr>
        <p:cNvPr id="1" name=""/>
        <p:cNvGrpSpPr/>
        <p:nvPr/>
      </p:nvGrpSpPr>
      <p:grpSpPr>
        <a:xfrm>
          <a:off x="0" y="0"/>
          <a:ext cx="0" cy="0"/>
          <a:chOff x="0" y="0"/>
          <a:chExt cx="0" cy="0"/>
        </a:xfrm>
      </p:grpSpPr>
      <p:sp>
        <p:nvSpPr>
          <p:cNvPr id="12" name="Szöveg helye 8"/>
          <p:cNvSpPr>
            <a:spLocks noGrp="1"/>
          </p:cNvSpPr>
          <p:nvPr>
            <p:ph type="body" sz="quarter" idx="13" hasCustomPrompt="1"/>
          </p:nvPr>
        </p:nvSpPr>
        <p:spPr>
          <a:xfrm>
            <a:off x="611560" y="555625"/>
            <a:ext cx="5761037" cy="503238"/>
          </a:xfrm>
          <a:prstGeom prst="rect">
            <a:avLst/>
          </a:prstGeom>
        </p:spPr>
        <p:txBody>
          <a:bodyPr anchor="ctr"/>
          <a:lstStyle>
            <a:lvl1pPr marL="0" indent="0">
              <a:buNone/>
              <a:defRPr lang="hu-HU" sz="2000" b="1" kern="1200" dirty="0" smtClean="0">
                <a:solidFill>
                  <a:srgbClr val="006633"/>
                </a:solidFill>
                <a:latin typeface="Titillium Bd" panose="00000800000000000000" pitchFamily="50" charset="-18"/>
                <a:ea typeface="+mj-ea"/>
                <a:cs typeface="+mj-cs"/>
              </a:defRPr>
            </a:lvl1pPr>
            <a:lvl2pPr>
              <a:defRPr lang="hu-HU" sz="2000" b="1" kern="1200" dirty="0" smtClean="0">
                <a:solidFill>
                  <a:srgbClr val="006633"/>
                </a:solidFill>
                <a:latin typeface="Titillium Bd" panose="00000800000000000000" pitchFamily="50" charset="-18"/>
                <a:ea typeface="+mj-ea"/>
                <a:cs typeface="+mj-cs"/>
              </a:defRPr>
            </a:lvl2pPr>
            <a:lvl3pPr>
              <a:defRPr lang="hu-HU" sz="2000" b="1" kern="1200" dirty="0" smtClean="0">
                <a:solidFill>
                  <a:srgbClr val="006633"/>
                </a:solidFill>
                <a:latin typeface="Titillium Bd" panose="00000800000000000000" pitchFamily="50" charset="-18"/>
                <a:ea typeface="+mj-ea"/>
                <a:cs typeface="+mj-cs"/>
              </a:defRPr>
            </a:lvl3pPr>
            <a:lvl4pPr>
              <a:defRPr lang="hu-HU" sz="2000" b="1" kern="1200" dirty="0" smtClean="0">
                <a:solidFill>
                  <a:srgbClr val="006633"/>
                </a:solidFill>
                <a:latin typeface="Titillium Bd" panose="00000800000000000000" pitchFamily="50" charset="-18"/>
                <a:ea typeface="+mj-ea"/>
                <a:cs typeface="+mj-cs"/>
              </a:defRPr>
            </a:lvl4pPr>
            <a:lvl5pPr>
              <a:defRPr lang="hu-HU" sz="2000" b="1" kern="1200" dirty="0" smtClean="0">
                <a:solidFill>
                  <a:srgbClr val="006633"/>
                </a:solidFill>
                <a:latin typeface="Titillium Bd" panose="00000800000000000000" pitchFamily="50" charset="-18"/>
                <a:ea typeface="+mj-ea"/>
                <a:cs typeface="+mj-cs"/>
              </a:defRPr>
            </a:lvl5pPr>
          </a:lstStyle>
          <a:p>
            <a:pPr lvl="0"/>
            <a:r>
              <a:rPr lang="hu-HU" dirty="0"/>
              <a:t>CÍM</a:t>
            </a:r>
          </a:p>
        </p:txBody>
      </p:sp>
      <p:cxnSp>
        <p:nvCxnSpPr>
          <p:cNvPr id="30" name="Egyenes összekötő 29"/>
          <p:cNvCxnSpPr/>
          <p:nvPr userDrawn="1"/>
        </p:nvCxnSpPr>
        <p:spPr>
          <a:xfrm>
            <a:off x="3995936" y="1759124"/>
            <a:ext cx="0" cy="2237402"/>
          </a:xfrm>
          <a:prstGeom prst="line">
            <a:avLst/>
          </a:prstGeom>
          <a:ln>
            <a:solidFill>
              <a:srgbClr val="92C01F"/>
            </a:solidFill>
          </a:ln>
        </p:spPr>
        <p:style>
          <a:lnRef idx="1">
            <a:schemeClr val="accent4"/>
          </a:lnRef>
          <a:fillRef idx="0">
            <a:schemeClr val="accent4"/>
          </a:fillRef>
          <a:effectRef idx="0">
            <a:schemeClr val="accent4"/>
          </a:effectRef>
          <a:fontRef idx="minor">
            <a:schemeClr val="tx1"/>
          </a:fontRef>
        </p:style>
      </p:cxnSp>
      <p:sp>
        <p:nvSpPr>
          <p:cNvPr id="3" name="Szöveg helye 2"/>
          <p:cNvSpPr>
            <a:spLocks noGrp="1"/>
          </p:cNvSpPr>
          <p:nvPr>
            <p:ph type="body" sz="quarter" idx="14"/>
          </p:nvPr>
        </p:nvSpPr>
        <p:spPr>
          <a:xfrm>
            <a:off x="755650" y="1635125"/>
            <a:ext cx="3024188" cy="2449513"/>
          </a:xfrm>
          <a:prstGeom prst="rect">
            <a:avLst/>
          </a:prstGeom>
        </p:spPr>
        <p:txBody>
          <a:bodyPr/>
          <a:lstStyle>
            <a:lvl1pPr marL="0" indent="0">
              <a:buNone/>
              <a:defRPr sz="1600">
                <a:solidFill>
                  <a:srgbClr val="92C01F"/>
                </a:solidFill>
              </a:defRPr>
            </a:lvl1pPr>
            <a:lvl2pPr>
              <a:defRPr sz="1600">
                <a:solidFill>
                  <a:srgbClr val="92C01F"/>
                </a:solidFill>
              </a:defRPr>
            </a:lvl2pPr>
            <a:lvl3pPr>
              <a:defRPr sz="1600">
                <a:solidFill>
                  <a:srgbClr val="92C01F"/>
                </a:solidFill>
              </a:defRPr>
            </a:lvl3pPr>
            <a:lvl4pPr>
              <a:defRPr sz="1600">
                <a:solidFill>
                  <a:srgbClr val="92C01F"/>
                </a:solidFill>
              </a:defRPr>
            </a:lvl4pPr>
            <a:lvl5pPr>
              <a:defRPr sz="1600">
                <a:solidFill>
                  <a:srgbClr val="92C01F"/>
                </a:solidFill>
              </a:defRPr>
            </a:lvl5pPr>
          </a:lstStyle>
          <a:p>
            <a:pPr lvl="0"/>
            <a:r>
              <a:rPr lang="hu-HU"/>
              <a:t>Mintaszöveg szerkesztése</a:t>
            </a:r>
          </a:p>
        </p:txBody>
      </p:sp>
      <p:sp>
        <p:nvSpPr>
          <p:cNvPr id="9" name="Szöveg helye 2"/>
          <p:cNvSpPr>
            <a:spLocks noGrp="1"/>
          </p:cNvSpPr>
          <p:nvPr>
            <p:ph type="body" sz="quarter" idx="15"/>
          </p:nvPr>
        </p:nvSpPr>
        <p:spPr>
          <a:xfrm>
            <a:off x="4219674" y="1635125"/>
            <a:ext cx="3024188" cy="2449513"/>
          </a:xfrm>
          <a:prstGeom prst="rect">
            <a:avLst/>
          </a:prstGeom>
        </p:spPr>
        <p:txBody>
          <a:bodyPr/>
          <a:lstStyle>
            <a:lvl1pPr marL="0" indent="0">
              <a:buNone/>
              <a:defRPr sz="1600">
                <a:solidFill>
                  <a:srgbClr val="92C01F"/>
                </a:solidFill>
              </a:defRPr>
            </a:lvl1pPr>
            <a:lvl2pPr>
              <a:defRPr sz="1600">
                <a:solidFill>
                  <a:srgbClr val="92C01F"/>
                </a:solidFill>
              </a:defRPr>
            </a:lvl2pPr>
            <a:lvl3pPr>
              <a:defRPr sz="1600">
                <a:solidFill>
                  <a:srgbClr val="92C01F"/>
                </a:solidFill>
              </a:defRPr>
            </a:lvl3pPr>
            <a:lvl4pPr>
              <a:defRPr sz="1600">
                <a:solidFill>
                  <a:srgbClr val="92C01F"/>
                </a:solidFill>
              </a:defRPr>
            </a:lvl4pPr>
            <a:lvl5pPr>
              <a:defRPr sz="1600">
                <a:solidFill>
                  <a:srgbClr val="92C01F"/>
                </a:solidFill>
              </a:defRPr>
            </a:lvl5pPr>
          </a:lstStyle>
          <a:p>
            <a:pPr lvl="0"/>
            <a:r>
              <a:rPr lang="hu-HU"/>
              <a:t>Mintaszöveg szerkesztése</a:t>
            </a:r>
          </a:p>
        </p:txBody>
      </p:sp>
      <p:sp>
        <p:nvSpPr>
          <p:cNvPr id="10" name="Dátum helye 3"/>
          <p:cNvSpPr>
            <a:spLocks noGrp="1"/>
          </p:cNvSpPr>
          <p:nvPr>
            <p:ph type="dt" sz="half" idx="10"/>
          </p:nvPr>
        </p:nvSpPr>
        <p:spPr>
          <a:xfrm>
            <a:off x="2699792" y="4774902"/>
            <a:ext cx="1512168" cy="273844"/>
          </a:xfrm>
          <a:prstGeom prst="rect">
            <a:avLst/>
          </a:prstGeom>
        </p:spPr>
        <p:txBody>
          <a:bodyPr/>
          <a:lstStyle>
            <a:lvl1pPr>
              <a:defRPr sz="1200">
                <a:solidFill>
                  <a:schemeClr val="bg2"/>
                </a:solidFill>
                <a:latin typeface="Titillium Lt" panose="00000400000000000000" pitchFamily="50" charset="-18"/>
              </a:defRPr>
            </a:lvl1pPr>
          </a:lstStyle>
          <a:p>
            <a:fld id="{73974C63-EAA8-467C-A513-18C1DCBE6C4D}" type="datetimeFigureOut">
              <a:rPr lang="hu-HU" smtClean="0"/>
              <a:pPr/>
              <a:t>2024.02.24.</a:t>
            </a:fld>
            <a:endParaRPr lang="hu-HU" dirty="0"/>
          </a:p>
        </p:txBody>
      </p:sp>
      <p:sp>
        <p:nvSpPr>
          <p:cNvPr id="11" name="Élőláb helye 4"/>
          <p:cNvSpPr>
            <a:spLocks noGrp="1"/>
          </p:cNvSpPr>
          <p:nvPr>
            <p:ph type="ftr" sz="quarter" idx="11"/>
          </p:nvPr>
        </p:nvSpPr>
        <p:spPr>
          <a:xfrm>
            <a:off x="4427984" y="4775394"/>
            <a:ext cx="2895600" cy="273844"/>
          </a:xfrm>
          <a:prstGeom prst="rect">
            <a:avLst/>
          </a:prstGeom>
        </p:spPr>
        <p:txBody>
          <a:bodyPr/>
          <a:lstStyle>
            <a:lvl1pPr>
              <a:defRPr sz="1200">
                <a:solidFill>
                  <a:schemeClr val="bg2"/>
                </a:solidFill>
                <a:latin typeface="Titillium Lt" panose="00000400000000000000" pitchFamily="50" charset="-18"/>
              </a:defRPr>
            </a:lvl1pPr>
          </a:lstStyle>
          <a:p>
            <a:endParaRPr lang="hu-HU" dirty="0"/>
          </a:p>
        </p:txBody>
      </p:sp>
      <p:sp>
        <p:nvSpPr>
          <p:cNvPr id="13" name="Dia számának helye 5"/>
          <p:cNvSpPr>
            <a:spLocks noGrp="1"/>
          </p:cNvSpPr>
          <p:nvPr>
            <p:ph type="sldNum" sz="quarter" idx="12"/>
          </p:nvPr>
        </p:nvSpPr>
        <p:spPr>
          <a:xfrm>
            <a:off x="7452320" y="4774902"/>
            <a:ext cx="827112" cy="273844"/>
          </a:xfrm>
          <a:prstGeom prst="rect">
            <a:avLst/>
          </a:prstGeom>
        </p:spPr>
        <p:txBody>
          <a:bodyPr/>
          <a:lstStyle>
            <a:lvl1pPr>
              <a:defRPr sz="1200">
                <a:solidFill>
                  <a:schemeClr val="bg2"/>
                </a:solidFill>
                <a:latin typeface="Titillium Lt" panose="00000400000000000000" pitchFamily="50" charset="-18"/>
              </a:defRPr>
            </a:lvl1pPr>
          </a:lstStyle>
          <a:p>
            <a:fld id="{F4B47376-C894-4FFB-8CFA-DA778D4B7FC4}" type="slidenum">
              <a:rPr lang="hu-HU" smtClean="0"/>
              <a:pPr/>
              <a:t>‹#›</a:t>
            </a:fld>
            <a:endParaRPr lang="hu-HU"/>
          </a:p>
        </p:txBody>
      </p:sp>
    </p:spTree>
    <p:extLst>
      <p:ext uri="{BB962C8B-B14F-4D97-AF65-F5344CB8AC3E}">
        <p14:creationId xmlns:p14="http://schemas.microsoft.com/office/powerpoint/2010/main" val="759443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3_tablazatos">
    <p:spTree>
      <p:nvGrpSpPr>
        <p:cNvPr id="1" name=""/>
        <p:cNvGrpSpPr/>
        <p:nvPr/>
      </p:nvGrpSpPr>
      <p:grpSpPr>
        <a:xfrm>
          <a:off x="0" y="0"/>
          <a:ext cx="0" cy="0"/>
          <a:chOff x="0" y="0"/>
          <a:chExt cx="0" cy="0"/>
        </a:xfrm>
      </p:grpSpPr>
      <p:sp>
        <p:nvSpPr>
          <p:cNvPr id="12" name="Szöveg helye 8"/>
          <p:cNvSpPr>
            <a:spLocks noGrp="1"/>
          </p:cNvSpPr>
          <p:nvPr>
            <p:ph type="body" sz="quarter" idx="13" hasCustomPrompt="1"/>
          </p:nvPr>
        </p:nvSpPr>
        <p:spPr>
          <a:xfrm>
            <a:off x="611560" y="555625"/>
            <a:ext cx="5761037" cy="503238"/>
          </a:xfrm>
          <a:prstGeom prst="rect">
            <a:avLst/>
          </a:prstGeom>
        </p:spPr>
        <p:txBody>
          <a:bodyPr anchor="ctr"/>
          <a:lstStyle>
            <a:lvl1pPr marL="0" indent="0">
              <a:buNone/>
              <a:defRPr lang="hu-HU" sz="2000" b="1" kern="1200" dirty="0" smtClean="0">
                <a:solidFill>
                  <a:srgbClr val="006633"/>
                </a:solidFill>
                <a:latin typeface="Titillium Bd" panose="00000800000000000000" pitchFamily="50" charset="-18"/>
                <a:ea typeface="+mj-ea"/>
                <a:cs typeface="+mj-cs"/>
              </a:defRPr>
            </a:lvl1pPr>
            <a:lvl2pPr>
              <a:defRPr lang="hu-HU" sz="2000" b="1" kern="1200" dirty="0" smtClean="0">
                <a:solidFill>
                  <a:srgbClr val="006633"/>
                </a:solidFill>
                <a:latin typeface="Titillium Bd" panose="00000800000000000000" pitchFamily="50" charset="-18"/>
                <a:ea typeface="+mj-ea"/>
                <a:cs typeface="+mj-cs"/>
              </a:defRPr>
            </a:lvl2pPr>
            <a:lvl3pPr>
              <a:defRPr lang="hu-HU" sz="2000" b="1" kern="1200" dirty="0" smtClean="0">
                <a:solidFill>
                  <a:srgbClr val="006633"/>
                </a:solidFill>
                <a:latin typeface="Titillium Bd" panose="00000800000000000000" pitchFamily="50" charset="-18"/>
                <a:ea typeface="+mj-ea"/>
                <a:cs typeface="+mj-cs"/>
              </a:defRPr>
            </a:lvl3pPr>
            <a:lvl4pPr>
              <a:defRPr lang="hu-HU" sz="2000" b="1" kern="1200" dirty="0" smtClean="0">
                <a:solidFill>
                  <a:srgbClr val="006633"/>
                </a:solidFill>
                <a:latin typeface="Titillium Bd" panose="00000800000000000000" pitchFamily="50" charset="-18"/>
                <a:ea typeface="+mj-ea"/>
                <a:cs typeface="+mj-cs"/>
              </a:defRPr>
            </a:lvl4pPr>
            <a:lvl5pPr>
              <a:defRPr lang="hu-HU" sz="2000" b="1" kern="1200" dirty="0" smtClean="0">
                <a:solidFill>
                  <a:srgbClr val="006633"/>
                </a:solidFill>
                <a:latin typeface="Titillium Bd" panose="00000800000000000000" pitchFamily="50" charset="-18"/>
                <a:ea typeface="+mj-ea"/>
                <a:cs typeface="+mj-cs"/>
              </a:defRPr>
            </a:lvl5pPr>
          </a:lstStyle>
          <a:p>
            <a:pPr lvl="0"/>
            <a:r>
              <a:rPr lang="hu-HU" dirty="0"/>
              <a:t>CÍM</a:t>
            </a:r>
          </a:p>
        </p:txBody>
      </p:sp>
      <p:sp>
        <p:nvSpPr>
          <p:cNvPr id="10" name="Dátum helye 3"/>
          <p:cNvSpPr>
            <a:spLocks noGrp="1"/>
          </p:cNvSpPr>
          <p:nvPr>
            <p:ph type="dt" sz="half" idx="10"/>
          </p:nvPr>
        </p:nvSpPr>
        <p:spPr>
          <a:xfrm>
            <a:off x="2699792" y="4774902"/>
            <a:ext cx="1512168" cy="273844"/>
          </a:xfrm>
          <a:prstGeom prst="rect">
            <a:avLst/>
          </a:prstGeom>
        </p:spPr>
        <p:txBody>
          <a:bodyPr/>
          <a:lstStyle>
            <a:lvl1pPr>
              <a:defRPr sz="1200">
                <a:solidFill>
                  <a:schemeClr val="bg2"/>
                </a:solidFill>
                <a:latin typeface="Titillium Lt" panose="00000400000000000000" pitchFamily="50" charset="-18"/>
              </a:defRPr>
            </a:lvl1pPr>
          </a:lstStyle>
          <a:p>
            <a:fld id="{73974C63-EAA8-467C-A513-18C1DCBE6C4D}" type="datetimeFigureOut">
              <a:rPr lang="hu-HU" smtClean="0"/>
              <a:pPr/>
              <a:t>2024.02.24.</a:t>
            </a:fld>
            <a:endParaRPr lang="hu-HU" dirty="0"/>
          </a:p>
        </p:txBody>
      </p:sp>
      <p:sp>
        <p:nvSpPr>
          <p:cNvPr id="11" name="Élőláb helye 4"/>
          <p:cNvSpPr>
            <a:spLocks noGrp="1"/>
          </p:cNvSpPr>
          <p:nvPr>
            <p:ph type="ftr" sz="quarter" idx="11"/>
          </p:nvPr>
        </p:nvSpPr>
        <p:spPr>
          <a:xfrm>
            <a:off x="4427984" y="4775394"/>
            <a:ext cx="2895600" cy="273844"/>
          </a:xfrm>
          <a:prstGeom prst="rect">
            <a:avLst/>
          </a:prstGeom>
        </p:spPr>
        <p:txBody>
          <a:bodyPr/>
          <a:lstStyle>
            <a:lvl1pPr>
              <a:defRPr sz="1200">
                <a:solidFill>
                  <a:schemeClr val="bg2"/>
                </a:solidFill>
                <a:latin typeface="Titillium Lt" panose="00000400000000000000" pitchFamily="50" charset="-18"/>
              </a:defRPr>
            </a:lvl1pPr>
          </a:lstStyle>
          <a:p>
            <a:endParaRPr lang="hu-HU" dirty="0"/>
          </a:p>
        </p:txBody>
      </p:sp>
      <p:sp>
        <p:nvSpPr>
          <p:cNvPr id="13" name="Dia számának helye 5"/>
          <p:cNvSpPr>
            <a:spLocks noGrp="1"/>
          </p:cNvSpPr>
          <p:nvPr>
            <p:ph type="sldNum" sz="quarter" idx="12"/>
          </p:nvPr>
        </p:nvSpPr>
        <p:spPr>
          <a:xfrm>
            <a:off x="7452320" y="4774902"/>
            <a:ext cx="827112" cy="273844"/>
          </a:xfrm>
          <a:prstGeom prst="rect">
            <a:avLst/>
          </a:prstGeom>
        </p:spPr>
        <p:txBody>
          <a:bodyPr/>
          <a:lstStyle>
            <a:lvl1pPr>
              <a:defRPr sz="1200">
                <a:solidFill>
                  <a:schemeClr val="bg2"/>
                </a:solidFill>
                <a:latin typeface="Titillium Lt" panose="00000400000000000000" pitchFamily="50" charset="-18"/>
              </a:defRPr>
            </a:lvl1pPr>
          </a:lstStyle>
          <a:p>
            <a:fld id="{F4B47376-C894-4FFB-8CFA-DA778D4B7FC4}" type="slidenum">
              <a:rPr lang="hu-HU" smtClean="0"/>
              <a:pPr/>
              <a:t>‹#›</a:t>
            </a:fld>
            <a:endParaRPr lang="hu-HU"/>
          </a:p>
        </p:txBody>
      </p:sp>
      <p:sp>
        <p:nvSpPr>
          <p:cNvPr id="4" name="Táblázat helye 3"/>
          <p:cNvSpPr>
            <a:spLocks noGrp="1"/>
          </p:cNvSpPr>
          <p:nvPr>
            <p:ph type="tbl" sz="quarter" idx="14"/>
          </p:nvPr>
        </p:nvSpPr>
        <p:spPr>
          <a:xfrm>
            <a:off x="755650" y="1708150"/>
            <a:ext cx="7704138" cy="2519363"/>
          </a:xfrm>
          <a:prstGeom prst="rect">
            <a:avLst/>
          </a:prstGeom>
        </p:spPr>
        <p:txBody>
          <a:bodyPr/>
          <a:lstStyle/>
          <a:p>
            <a:r>
              <a:rPr lang="hu-HU"/>
              <a:t>Táblázat beszúrásához kattintson az ikonra</a:t>
            </a:r>
          </a:p>
        </p:txBody>
      </p:sp>
    </p:spTree>
    <p:extLst>
      <p:ext uri="{BB962C8B-B14F-4D97-AF65-F5344CB8AC3E}">
        <p14:creationId xmlns:p14="http://schemas.microsoft.com/office/powerpoint/2010/main" val="17050976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4_Koszonjuk">
    <p:spTree>
      <p:nvGrpSpPr>
        <p:cNvPr id="1" name=""/>
        <p:cNvGrpSpPr/>
        <p:nvPr/>
      </p:nvGrpSpPr>
      <p:grpSpPr>
        <a:xfrm>
          <a:off x="0" y="0"/>
          <a:ext cx="0" cy="0"/>
          <a:chOff x="0" y="0"/>
          <a:chExt cx="0" cy="0"/>
        </a:xfrm>
      </p:grpSpPr>
      <p:pic>
        <p:nvPicPr>
          <p:cNvPr id="11" name="Kép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7" name="Cím 16"/>
          <p:cNvSpPr>
            <a:spLocks noGrp="1"/>
          </p:cNvSpPr>
          <p:nvPr>
            <p:ph type="title" hasCustomPrompt="1"/>
          </p:nvPr>
        </p:nvSpPr>
        <p:spPr>
          <a:xfrm>
            <a:off x="395536" y="1680908"/>
            <a:ext cx="7886700" cy="1781683"/>
          </a:xfrm>
          <a:prstGeom prst="rect">
            <a:avLst/>
          </a:prstGeom>
        </p:spPr>
        <p:txBody>
          <a:bodyPr/>
          <a:lstStyle>
            <a:lvl1pPr marL="0" algn="r" defTabSz="914400" rtl="0" eaLnBrk="1" latinLnBrk="0" hangingPunct="1">
              <a:spcBef>
                <a:spcPts val="600"/>
              </a:spcBef>
              <a:spcAft>
                <a:spcPts val="600"/>
              </a:spcAft>
              <a:buNone/>
              <a:defRPr lang="hu-HU" sz="5000" kern="1200" baseline="0" dirty="0">
                <a:solidFill>
                  <a:schemeClr val="bg1"/>
                </a:solidFill>
                <a:latin typeface="Titillium Bd" panose="00000800000000000000" pitchFamily="50" charset="-18"/>
                <a:ea typeface="+mj-ea"/>
                <a:cs typeface="+mj-cs"/>
              </a:defRPr>
            </a:lvl1pPr>
          </a:lstStyle>
          <a:p>
            <a:pPr lvl="0"/>
            <a:r>
              <a:rPr lang="hu-HU" dirty="0"/>
              <a:t>KÖSZÖNJÜK A </a:t>
            </a:r>
            <a:br>
              <a:rPr lang="hu-HU" dirty="0"/>
            </a:br>
            <a:r>
              <a:rPr lang="hu-HU" dirty="0"/>
              <a:t>FIGYELMET!</a:t>
            </a:r>
          </a:p>
        </p:txBody>
      </p:sp>
    </p:spTree>
    <p:extLst>
      <p:ext uri="{BB962C8B-B14F-4D97-AF65-F5344CB8AC3E}">
        <p14:creationId xmlns:p14="http://schemas.microsoft.com/office/powerpoint/2010/main" val="25857154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a:xfrm>
            <a:off x="457200" y="205979"/>
            <a:ext cx="8229600" cy="857250"/>
          </a:xfrm>
          <a:prstGeom prst="rect">
            <a:avLst/>
          </a:prstGeom>
        </p:spPr>
        <p:txBody>
          <a:bodyPr/>
          <a:lstStyle/>
          <a:p>
            <a:r>
              <a:rPr lang="hu-HU"/>
              <a:t>Mintacím szerkesztése</a:t>
            </a:r>
          </a:p>
        </p:txBody>
      </p:sp>
      <p:sp>
        <p:nvSpPr>
          <p:cNvPr id="3" name="Tartalom helye 2"/>
          <p:cNvSpPr>
            <a:spLocks noGrp="1"/>
          </p:cNvSpPr>
          <p:nvPr>
            <p:ph idx="1"/>
          </p:nvPr>
        </p:nvSpPr>
        <p:spPr>
          <a:xfrm>
            <a:off x="457200" y="1200151"/>
            <a:ext cx="8229600" cy="3394472"/>
          </a:xfrm>
          <a:prstGeom prst="rect">
            <a:avLst/>
          </a:prstGeo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a:xfrm>
            <a:off x="457200" y="4767264"/>
            <a:ext cx="2133600" cy="273844"/>
          </a:xfrm>
          <a:prstGeom prst="rect">
            <a:avLst/>
          </a:prstGeom>
        </p:spPr>
        <p:txBody>
          <a:bodyPr/>
          <a:lstStyle/>
          <a:p>
            <a:fld id="{73974C63-EAA8-467C-A513-18C1DCBE6C4D}" type="datetimeFigureOut">
              <a:rPr lang="hu-HU" smtClean="0"/>
              <a:t>2024.02.24.</a:t>
            </a:fld>
            <a:endParaRPr lang="hu-HU"/>
          </a:p>
        </p:txBody>
      </p:sp>
      <p:sp>
        <p:nvSpPr>
          <p:cNvPr id="5" name="Élőláb helye 4"/>
          <p:cNvSpPr>
            <a:spLocks noGrp="1"/>
          </p:cNvSpPr>
          <p:nvPr>
            <p:ph type="ftr" sz="quarter" idx="11"/>
          </p:nvPr>
        </p:nvSpPr>
        <p:spPr>
          <a:xfrm>
            <a:off x="3124200" y="4767264"/>
            <a:ext cx="2895600" cy="273844"/>
          </a:xfrm>
          <a:prstGeom prst="rect">
            <a:avLst/>
          </a:prstGeom>
        </p:spPr>
        <p:txBody>
          <a:bodyPr/>
          <a:lstStyle/>
          <a:p>
            <a:endParaRPr lang="hu-HU"/>
          </a:p>
        </p:txBody>
      </p:sp>
      <p:sp>
        <p:nvSpPr>
          <p:cNvPr id="6" name="Dia számának helye 5"/>
          <p:cNvSpPr>
            <a:spLocks noGrp="1"/>
          </p:cNvSpPr>
          <p:nvPr>
            <p:ph type="sldNum" sz="quarter" idx="12"/>
          </p:nvPr>
        </p:nvSpPr>
        <p:spPr>
          <a:xfrm>
            <a:off x="6553200" y="4767264"/>
            <a:ext cx="2133600" cy="273844"/>
          </a:xfrm>
          <a:prstGeom prst="rect">
            <a:avLst/>
          </a:prstGeom>
        </p:spPr>
        <p:txBody>
          <a:bodyPr/>
          <a:lstStyle/>
          <a:p>
            <a:fld id="{F4B47376-C894-4FFB-8CFA-DA778D4B7FC4}" type="slidenum">
              <a:rPr lang="hu-HU" smtClean="0"/>
              <a:t>‹#›</a:t>
            </a:fld>
            <a:endParaRPr lang="hu-HU"/>
          </a:p>
        </p:txBody>
      </p:sp>
    </p:spTree>
    <p:extLst>
      <p:ext uri="{BB962C8B-B14F-4D97-AF65-F5344CB8AC3E}">
        <p14:creationId xmlns:p14="http://schemas.microsoft.com/office/powerpoint/2010/main" val="650772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Fejezetcim v1">
    <p:spTree>
      <p:nvGrpSpPr>
        <p:cNvPr id="1" name=""/>
        <p:cNvGrpSpPr/>
        <p:nvPr/>
      </p:nvGrpSpPr>
      <p:grpSpPr>
        <a:xfrm>
          <a:off x="0" y="0"/>
          <a:ext cx="0" cy="0"/>
          <a:chOff x="0" y="0"/>
          <a:chExt cx="0" cy="0"/>
        </a:xfrm>
      </p:grpSpPr>
      <p:sp>
        <p:nvSpPr>
          <p:cNvPr id="6" name="Szöveg helye 5"/>
          <p:cNvSpPr>
            <a:spLocks noGrp="1"/>
          </p:cNvSpPr>
          <p:nvPr>
            <p:ph type="body" sz="quarter" idx="10" hasCustomPrompt="1"/>
          </p:nvPr>
        </p:nvSpPr>
        <p:spPr>
          <a:xfrm>
            <a:off x="395536" y="2283718"/>
            <a:ext cx="7632700" cy="827087"/>
          </a:xfrm>
          <a:prstGeom prst="rect">
            <a:avLst/>
          </a:prstGeom>
        </p:spPr>
        <p:txBody>
          <a:bodyPr/>
          <a:lstStyle>
            <a:lvl1pPr marL="0" indent="0" algn="r" defTabSz="914400" rtl="0" eaLnBrk="1" latinLnBrk="0" hangingPunct="1">
              <a:spcBef>
                <a:spcPts val="600"/>
              </a:spcBef>
              <a:spcAft>
                <a:spcPts val="600"/>
              </a:spcAft>
              <a:buNone/>
              <a:defRPr lang="hu-HU" sz="5000" kern="1200" baseline="0" dirty="0" smtClean="0">
                <a:solidFill>
                  <a:srgbClr val="006633"/>
                </a:solidFill>
                <a:latin typeface="Titillium Bd" panose="00000800000000000000" pitchFamily="50" charset="-18"/>
                <a:ea typeface="+mj-ea"/>
                <a:cs typeface="+mj-cs"/>
              </a:defRPr>
            </a:lvl1pPr>
            <a:lvl2pPr marL="0" indent="0" algn="r" defTabSz="914400" rtl="0" eaLnBrk="1" latinLnBrk="0" hangingPunct="1">
              <a:spcBef>
                <a:spcPts val="600"/>
              </a:spcBef>
              <a:spcAft>
                <a:spcPts val="600"/>
              </a:spcAft>
              <a:buNone/>
              <a:defRPr lang="hu-HU" sz="5000" kern="1200" dirty="0" smtClean="0">
                <a:solidFill>
                  <a:srgbClr val="006633"/>
                </a:solidFill>
                <a:latin typeface="Titillium Bd" panose="00000800000000000000" pitchFamily="50" charset="-18"/>
                <a:ea typeface="+mj-ea"/>
                <a:cs typeface="+mj-cs"/>
              </a:defRPr>
            </a:lvl2pPr>
            <a:lvl3pPr marL="0" indent="0" algn="r" defTabSz="914400" rtl="0" eaLnBrk="1" latinLnBrk="0" hangingPunct="1">
              <a:spcBef>
                <a:spcPts val="600"/>
              </a:spcBef>
              <a:spcAft>
                <a:spcPts val="600"/>
              </a:spcAft>
              <a:buNone/>
              <a:defRPr lang="hu-HU" sz="5000" kern="1200" dirty="0" smtClean="0">
                <a:solidFill>
                  <a:srgbClr val="006633"/>
                </a:solidFill>
                <a:latin typeface="Titillium Bd" panose="00000800000000000000" pitchFamily="50" charset="-18"/>
                <a:ea typeface="+mj-ea"/>
                <a:cs typeface="+mj-cs"/>
              </a:defRPr>
            </a:lvl3pPr>
            <a:lvl4pPr marL="0" indent="0" algn="r" defTabSz="914400" rtl="0" eaLnBrk="1" latinLnBrk="0" hangingPunct="1">
              <a:spcBef>
                <a:spcPts val="600"/>
              </a:spcBef>
              <a:spcAft>
                <a:spcPts val="600"/>
              </a:spcAft>
              <a:buNone/>
              <a:defRPr lang="hu-HU" sz="5000" kern="1200" dirty="0" smtClean="0">
                <a:solidFill>
                  <a:srgbClr val="006633"/>
                </a:solidFill>
                <a:latin typeface="Titillium Bd" panose="00000800000000000000" pitchFamily="50" charset="-18"/>
                <a:ea typeface="+mj-ea"/>
                <a:cs typeface="+mj-cs"/>
              </a:defRPr>
            </a:lvl4pPr>
            <a:lvl5pPr marL="0" indent="0" algn="r" defTabSz="914400" rtl="0" eaLnBrk="1" latinLnBrk="0" hangingPunct="1">
              <a:spcBef>
                <a:spcPts val="600"/>
              </a:spcBef>
              <a:spcAft>
                <a:spcPts val="600"/>
              </a:spcAft>
              <a:buNone/>
              <a:defRPr lang="hu-HU" sz="5000" kern="1200" dirty="0">
                <a:solidFill>
                  <a:srgbClr val="006633"/>
                </a:solidFill>
                <a:latin typeface="Titillium Bd" panose="00000800000000000000" pitchFamily="50" charset="-18"/>
                <a:ea typeface="+mj-ea"/>
                <a:cs typeface="+mj-cs"/>
              </a:defRPr>
            </a:lvl5pPr>
          </a:lstStyle>
          <a:p>
            <a:pPr lvl="0"/>
            <a:r>
              <a:rPr lang="hu-HU" dirty="0"/>
              <a:t>FEJEZET CÍM</a:t>
            </a:r>
          </a:p>
        </p:txBody>
      </p:sp>
      <p:sp>
        <p:nvSpPr>
          <p:cNvPr id="8" name="Szöveg helye 7"/>
          <p:cNvSpPr>
            <a:spLocks noGrp="1"/>
          </p:cNvSpPr>
          <p:nvPr>
            <p:ph type="body" sz="quarter" idx="11" hasCustomPrompt="1"/>
          </p:nvPr>
        </p:nvSpPr>
        <p:spPr>
          <a:xfrm>
            <a:off x="395238" y="3093516"/>
            <a:ext cx="7777162" cy="828675"/>
          </a:xfrm>
          <a:prstGeom prst="rect">
            <a:avLst/>
          </a:prstGeom>
        </p:spPr>
        <p:txBody>
          <a:bodyPr anchor="ctr"/>
          <a:lstStyle>
            <a:lvl1pPr marL="0" indent="0" algn="r" defTabSz="816358" rtl="0" eaLnBrk="1" latinLnBrk="0" hangingPunct="1">
              <a:spcBef>
                <a:spcPct val="0"/>
              </a:spcBef>
              <a:buNone/>
              <a:defRPr lang="hu-HU" sz="1800" kern="1200" dirty="0" smtClean="0">
                <a:solidFill>
                  <a:srgbClr val="006633"/>
                </a:solidFill>
                <a:latin typeface="Titillium" pitchFamily="50" charset="-18"/>
                <a:ea typeface="+mj-ea"/>
                <a:cs typeface="+mj-cs"/>
              </a:defRPr>
            </a:lvl1pPr>
            <a:lvl2pPr marL="0" indent="0" algn="r" defTabSz="816358" rtl="0" eaLnBrk="1" latinLnBrk="0" hangingPunct="1">
              <a:spcBef>
                <a:spcPct val="0"/>
              </a:spcBef>
              <a:buNone/>
              <a:defRPr lang="hu-HU" sz="1800" kern="1200" dirty="0" smtClean="0">
                <a:solidFill>
                  <a:srgbClr val="006633"/>
                </a:solidFill>
                <a:latin typeface="Titillium" pitchFamily="50" charset="-18"/>
                <a:ea typeface="+mj-ea"/>
                <a:cs typeface="+mj-cs"/>
              </a:defRPr>
            </a:lvl2pPr>
            <a:lvl3pPr marL="0" indent="0" algn="r" defTabSz="816358" rtl="0" eaLnBrk="1" latinLnBrk="0" hangingPunct="1">
              <a:spcBef>
                <a:spcPct val="0"/>
              </a:spcBef>
              <a:buNone/>
              <a:defRPr lang="hu-HU" sz="1800" kern="1200" dirty="0" smtClean="0">
                <a:solidFill>
                  <a:srgbClr val="006633"/>
                </a:solidFill>
                <a:latin typeface="Titillium" pitchFamily="50" charset="-18"/>
                <a:ea typeface="+mj-ea"/>
                <a:cs typeface="+mj-cs"/>
              </a:defRPr>
            </a:lvl3pPr>
            <a:lvl4pPr marL="0" indent="0" algn="r" defTabSz="816358" rtl="0" eaLnBrk="1" latinLnBrk="0" hangingPunct="1">
              <a:spcBef>
                <a:spcPct val="0"/>
              </a:spcBef>
              <a:buNone/>
              <a:defRPr lang="hu-HU" sz="1800" kern="1200" dirty="0" smtClean="0">
                <a:solidFill>
                  <a:srgbClr val="006633"/>
                </a:solidFill>
                <a:latin typeface="Titillium" pitchFamily="50" charset="-18"/>
                <a:ea typeface="+mj-ea"/>
                <a:cs typeface="+mj-cs"/>
              </a:defRPr>
            </a:lvl4pPr>
            <a:lvl5pPr marL="0" indent="0" algn="r" defTabSz="816358" rtl="0" eaLnBrk="1" latinLnBrk="0" hangingPunct="1">
              <a:spcBef>
                <a:spcPct val="0"/>
              </a:spcBef>
              <a:buNone/>
              <a:defRPr lang="hu-HU" sz="1800" kern="1200" dirty="0">
                <a:solidFill>
                  <a:srgbClr val="006633"/>
                </a:solidFill>
                <a:latin typeface="Titillium" pitchFamily="50" charset="-18"/>
                <a:ea typeface="+mj-ea"/>
                <a:cs typeface="+mj-cs"/>
              </a:defRPr>
            </a:lvl5pPr>
          </a:lstStyle>
          <a:p>
            <a:pPr lvl="0"/>
            <a:r>
              <a:rPr lang="hu-HU" dirty="0"/>
              <a:t>Alcím</a:t>
            </a:r>
          </a:p>
        </p:txBody>
      </p:sp>
    </p:spTree>
    <p:extLst>
      <p:ext uri="{BB962C8B-B14F-4D97-AF65-F5344CB8AC3E}">
        <p14:creationId xmlns:p14="http://schemas.microsoft.com/office/powerpoint/2010/main" val="3795122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Fejezetcim v2">
    <p:spTree>
      <p:nvGrpSpPr>
        <p:cNvPr id="1" name=""/>
        <p:cNvGrpSpPr/>
        <p:nvPr/>
      </p:nvGrpSpPr>
      <p:grpSpPr>
        <a:xfrm>
          <a:off x="0" y="0"/>
          <a:ext cx="0" cy="0"/>
          <a:chOff x="0" y="0"/>
          <a:chExt cx="0" cy="0"/>
        </a:xfrm>
      </p:grpSpPr>
      <p:pic>
        <p:nvPicPr>
          <p:cNvPr id="11" name="Kép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1" name="Szöveg helye 5"/>
          <p:cNvSpPr>
            <a:spLocks noGrp="1"/>
          </p:cNvSpPr>
          <p:nvPr>
            <p:ph type="body" sz="quarter" idx="10" hasCustomPrompt="1"/>
          </p:nvPr>
        </p:nvSpPr>
        <p:spPr>
          <a:xfrm>
            <a:off x="395536" y="2283718"/>
            <a:ext cx="7632700" cy="827087"/>
          </a:xfrm>
          <a:prstGeom prst="rect">
            <a:avLst/>
          </a:prstGeom>
        </p:spPr>
        <p:txBody>
          <a:bodyPr/>
          <a:lstStyle>
            <a:lvl1pPr marL="0" indent="0" algn="r" defTabSz="914400" rtl="0" eaLnBrk="1" latinLnBrk="0" hangingPunct="1">
              <a:spcBef>
                <a:spcPts val="600"/>
              </a:spcBef>
              <a:spcAft>
                <a:spcPts val="600"/>
              </a:spcAft>
              <a:buNone/>
              <a:defRPr lang="hu-HU" sz="5000" kern="1200" baseline="0" dirty="0" smtClean="0">
                <a:solidFill>
                  <a:schemeClr val="bg1"/>
                </a:solidFill>
                <a:latin typeface="Titillium Bd" panose="00000800000000000000" pitchFamily="50" charset="-18"/>
                <a:ea typeface="+mj-ea"/>
                <a:cs typeface="+mj-cs"/>
              </a:defRPr>
            </a:lvl1pPr>
            <a:lvl2pPr marL="0" indent="0" algn="r" defTabSz="914400" rtl="0" eaLnBrk="1" latinLnBrk="0" hangingPunct="1">
              <a:spcBef>
                <a:spcPts val="600"/>
              </a:spcBef>
              <a:spcAft>
                <a:spcPts val="600"/>
              </a:spcAft>
              <a:buNone/>
              <a:defRPr lang="hu-HU" sz="5000" kern="1200" dirty="0" smtClean="0">
                <a:solidFill>
                  <a:srgbClr val="006633"/>
                </a:solidFill>
                <a:latin typeface="Titillium Bd" panose="00000800000000000000" pitchFamily="50" charset="-18"/>
                <a:ea typeface="+mj-ea"/>
                <a:cs typeface="+mj-cs"/>
              </a:defRPr>
            </a:lvl2pPr>
            <a:lvl3pPr marL="0" indent="0" algn="r" defTabSz="914400" rtl="0" eaLnBrk="1" latinLnBrk="0" hangingPunct="1">
              <a:spcBef>
                <a:spcPts val="600"/>
              </a:spcBef>
              <a:spcAft>
                <a:spcPts val="600"/>
              </a:spcAft>
              <a:buNone/>
              <a:defRPr lang="hu-HU" sz="5000" kern="1200" dirty="0" smtClean="0">
                <a:solidFill>
                  <a:srgbClr val="006633"/>
                </a:solidFill>
                <a:latin typeface="Titillium Bd" panose="00000800000000000000" pitchFamily="50" charset="-18"/>
                <a:ea typeface="+mj-ea"/>
                <a:cs typeface="+mj-cs"/>
              </a:defRPr>
            </a:lvl3pPr>
            <a:lvl4pPr marL="0" indent="0" algn="r" defTabSz="914400" rtl="0" eaLnBrk="1" latinLnBrk="0" hangingPunct="1">
              <a:spcBef>
                <a:spcPts val="600"/>
              </a:spcBef>
              <a:spcAft>
                <a:spcPts val="600"/>
              </a:spcAft>
              <a:buNone/>
              <a:defRPr lang="hu-HU" sz="5000" kern="1200" dirty="0" smtClean="0">
                <a:solidFill>
                  <a:srgbClr val="006633"/>
                </a:solidFill>
                <a:latin typeface="Titillium Bd" panose="00000800000000000000" pitchFamily="50" charset="-18"/>
                <a:ea typeface="+mj-ea"/>
                <a:cs typeface="+mj-cs"/>
              </a:defRPr>
            </a:lvl4pPr>
            <a:lvl5pPr marL="0" indent="0" algn="r" defTabSz="914400" rtl="0" eaLnBrk="1" latinLnBrk="0" hangingPunct="1">
              <a:spcBef>
                <a:spcPts val="600"/>
              </a:spcBef>
              <a:spcAft>
                <a:spcPts val="600"/>
              </a:spcAft>
              <a:buNone/>
              <a:defRPr lang="hu-HU" sz="5000" kern="1200" dirty="0">
                <a:solidFill>
                  <a:srgbClr val="006633"/>
                </a:solidFill>
                <a:latin typeface="Titillium Bd" panose="00000800000000000000" pitchFamily="50" charset="-18"/>
                <a:ea typeface="+mj-ea"/>
                <a:cs typeface="+mj-cs"/>
              </a:defRPr>
            </a:lvl5pPr>
          </a:lstStyle>
          <a:p>
            <a:pPr lvl="0"/>
            <a:r>
              <a:rPr lang="hu-HU" dirty="0"/>
              <a:t>FEJEZET CÍM</a:t>
            </a:r>
          </a:p>
        </p:txBody>
      </p:sp>
      <p:sp>
        <p:nvSpPr>
          <p:cNvPr id="22" name="Szöveg helye 7"/>
          <p:cNvSpPr>
            <a:spLocks noGrp="1"/>
          </p:cNvSpPr>
          <p:nvPr>
            <p:ph type="body" sz="quarter" idx="11" hasCustomPrompt="1"/>
          </p:nvPr>
        </p:nvSpPr>
        <p:spPr>
          <a:xfrm>
            <a:off x="395238" y="3093516"/>
            <a:ext cx="7777162" cy="828675"/>
          </a:xfrm>
          <a:prstGeom prst="rect">
            <a:avLst/>
          </a:prstGeom>
        </p:spPr>
        <p:txBody>
          <a:bodyPr anchor="ctr"/>
          <a:lstStyle>
            <a:lvl1pPr marL="0" indent="0" algn="r" defTabSz="816358" rtl="0" eaLnBrk="1" latinLnBrk="0" hangingPunct="1">
              <a:spcBef>
                <a:spcPct val="0"/>
              </a:spcBef>
              <a:buNone/>
              <a:defRPr lang="hu-HU" sz="1800" kern="1200" dirty="0" smtClean="0">
                <a:solidFill>
                  <a:schemeClr val="bg1"/>
                </a:solidFill>
                <a:latin typeface="Titillium" pitchFamily="50" charset="-18"/>
                <a:ea typeface="+mj-ea"/>
                <a:cs typeface="+mj-cs"/>
              </a:defRPr>
            </a:lvl1pPr>
            <a:lvl2pPr marL="0" indent="0" algn="r" defTabSz="816358" rtl="0" eaLnBrk="1" latinLnBrk="0" hangingPunct="1">
              <a:spcBef>
                <a:spcPct val="0"/>
              </a:spcBef>
              <a:buNone/>
              <a:defRPr lang="hu-HU" sz="1800" kern="1200" dirty="0" smtClean="0">
                <a:solidFill>
                  <a:srgbClr val="006633"/>
                </a:solidFill>
                <a:latin typeface="Titillium" pitchFamily="50" charset="-18"/>
                <a:ea typeface="+mj-ea"/>
                <a:cs typeface="+mj-cs"/>
              </a:defRPr>
            </a:lvl2pPr>
            <a:lvl3pPr marL="0" indent="0" algn="r" defTabSz="816358" rtl="0" eaLnBrk="1" latinLnBrk="0" hangingPunct="1">
              <a:spcBef>
                <a:spcPct val="0"/>
              </a:spcBef>
              <a:buNone/>
              <a:defRPr lang="hu-HU" sz="1800" kern="1200" dirty="0" smtClean="0">
                <a:solidFill>
                  <a:srgbClr val="006633"/>
                </a:solidFill>
                <a:latin typeface="Titillium" pitchFamily="50" charset="-18"/>
                <a:ea typeface="+mj-ea"/>
                <a:cs typeface="+mj-cs"/>
              </a:defRPr>
            </a:lvl3pPr>
            <a:lvl4pPr marL="0" indent="0" algn="r" defTabSz="816358" rtl="0" eaLnBrk="1" latinLnBrk="0" hangingPunct="1">
              <a:spcBef>
                <a:spcPct val="0"/>
              </a:spcBef>
              <a:buNone/>
              <a:defRPr lang="hu-HU" sz="1800" kern="1200" dirty="0" smtClean="0">
                <a:solidFill>
                  <a:srgbClr val="006633"/>
                </a:solidFill>
                <a:latin typeface="Titillium" pitchFamily="50" charset="-18"/>
                <a:ea typeface="+mj-ea"/>
                <a:cs typeface="+mj-cs"/>
              </a:defRPr>
            </a:lvl4pPr>
            <a:lvl5pPr marL="0" indent="0" algn="r" defTabSz="816358" rtl="0" eaLnBrk="1" latinLnBrk="0" hangingPunct="1">
              <a:spcBef>
                <a:spcPct val="0"/>
              </a:spcBef>
              <a:buNone/>
              <a:defRPr lang="hu-HU" sz="1800" kern="1200" dirty="0">
                <a:solidFill>
                  <a:srgbClr val="006633"/>
                </a:solidFill>
                <a:latin typeface="Titillium" pitchFamily="50" charset="-18"/>
                <a:ea typeface="+mj-ea"/>
                <a:cs typeface="+mj-cs"/>
              </a:defRPr>
            </a:lvl5pPr>
          </a:lstStyle>
          <a:p>
            <a:pPr lvl="0"/>
            <a:r>
              <a:rPr lang="hu-HU" dirty="0"/>
              <a:t>Alcím</a:t>
            </a:r>
          </a:p>
        </p:txBody>
      </p:sp>
    </p:spTree>
    <p:extLst>
      <p:ext uri="{BB962C8B-B14F-4D97-AF65-F5344CB8AC3E}">
        <p14:creationId xmlns:p14="http://schemas.microsoft.com/office/powerpoint/2010/main" val="829946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artalom">
    <p:spTree>
      <p:nvGrpSpPr>
        <p:cNvPr id="1" name=""/>
        <p:cNvGrpSpPr/>
        <p:nvPr/>
      </p:nvGrpSpPr>
      <p:grpSpPr>
        <a:xfrm>
          <a:off x="0" y="0"/>
          <a:ext cx="0" cy="0"/>
          <a:chOff x="0" y="0"/>
          <a:chExt cx="0" cy="0"/>
        </a:xfrm>
      </p:grpSpPr>
      <p:sp>
        <p:nvSpPr>
          <p:cNvPr id="13" name="Szöveg helye 12"/>
          <p:cNvSpPr>
            <a:spLocks noGrp="1"/>
          </p:cNvSpPr>
          <p:nvPr>
            <p:ph type="body" sz="quarter" idx="13" hasCustomPrompt="1"/>
          </p:nvPr>
        </p:nvSpPr>
        <p:spPr>
          <a:xfrm>
            <a:off x="611560" y="1275606"/>
            <a:ext cx="4392487" cy="3419475"/>
          </a:xfrm>
          <a:prstGeom prst="rect">
            <a:avLst/>
          </a:prstGeom>
        </p:spPr>
        <p:txBody>
          <a:bodyPr/>
          <a:lstStyle>
            <a:lvl1pPr marL="342900" indent="-342900">
              <a:buClr>
                <a:srgbClr val="92C01F"/>
              </a:buClr>
              <a:buFont typeface="+mj-lt"/>
              <a:buAutoNum type="arabicPeriod"/>
              <a:defRPr sz="1400">
                <a:solidFill>
                  <a:srgbClr val="006633"/>
                </a:solidFill>
                <a:latin typeface="Titillium Lt" panose="00000400000000000000" pitchFamily="50" charset="-18"/>
              </a:defRPr>
            </a:lvl1pPr>
            <a:lvl2pPr marL="971550" indent="-514350">
              <a:buFont typeface="+mj-lt"/>
              <a:buAutoNum type="arabicPeriod"/>
              <a:defRPr>
                <a:solidFill>
                  <a:srgbClr val="006633"/>
                </a:solidFill>
              </a:defRPr>
            </a:lvl2pPr>
            <a:lvl3pPr marL="1371600" indent="-457200">
              <a:buFont typeface="+mj-lt"/>
              <a:buAutoNum type="arabicPeriod"/>
              <a:defRPr>
                <a:solidFill>
                  <a:srgbClr val="006633"/>
                </a:solidFill>
              </a:defRPr>
            </a:lvl3pPr>
            <a:lvl4pPr marL="1828800" indent="-457200">
              <a:buFont typeface="+mj-lt"/>
              <a:buAutoNum type="arabicPeriod"/>
              <a:defRPr>
                <a:solidFill>
                  <a:srgbClr val="006633"/>
                </a:solidFill>
              </a:defRPr>
            </a:lvl4pPr>
            <a:lvl5pPr marL="2286000" indent="-457200">
              <a:buFont typeface="+mj-lt"/>
              <a:buAutoNum type="arabicPeriod"/>
              <a:defRPr>
                <a:solidFill>
                  <a:srgbClr val="006633"/>
                </a:solidFill>
              </a:defRPr>
            </a:lvl5pPr>
          </a:lstStyle>
          <a:p>
            <a:pPr lvl="0"/>
            <a:r>
              <a:rPr lang="hu-HU" dirty="0"/>
              <a:t>Téma</a:t>
            </a:r>
          </a:p>
          <a:p>
            <a:pPr lvl="0"/>
            <a:r>
              <a:rPr lang="hu-HU" dirty="0"/>
              <a:t>Téma</a:t>
            </a:r>
          </a:p>
          <a:p>
            <a:pPr lvl="0"/>
            <a:r>
              <a:rPr lang="hu-HU" dirty="0"/>
              <a:t>Téma</a:t>
            </a:r>
          </a:p>
          <a:p>
            <a:pPr lvl="0"/>
            <a:r>
              <a:rPr lang="hu-HU" dirty="0"/>
              <a:t>Téma</a:t>
            </a:r>
          </a:p>
          <a:p>
            <a:pPr lvl="0"/>
            <a:endParaRPr lang="hu-HU" dirty="0"/>
          </a:p>
          <a:p>
            <a:pPr lvl="0"/>
            <a:endParaRPr lang="hu-HU" dirty="0"/>
          </a:p>
        </p:txBody>
      </p:sp>
      <p:sp>
        <p:nvSpPr>
          <p:cNvPr id="7" name="Szöveg helye 8"/>
          <p:cNvSpPr>
            <a:spLocks noGrp="1"/>
          </p:cNvSpPr>
          <p:nvPr>
            <p:ph type="body" sz="quarter" idx="14" hasCustomPrompt="1"/>
          </p:nvPr>
        </p:nvSpPr>
        <p:spPr>
          <a:xfrm>
            <a:off x="611560" y="555625"/>
            <a:ext cx="5761037" cy="503238"/>
          </a:xfrm>
          <a:prstGeom prst="rect">
            <a:avLst/>
          </a:prstGeom>
        </p:spPr>
        <p:txBody>
          <a:bodyPr anchor="ctr"/>
          <a:lstStyle>
            <a:lvl1pPr marL="0" indent="0">
              <a:buNone/>
              <a:defRPr lang="hu-HU" sz="2000" b="1" kern="1200" dirty="0" smtClean="0">
                <a:solidFill>
                  <a:srgbClr val="006633"/>
                </a:solidFill>
                <a:latin typeface="Titillium Bd" panose="00000800000000000000" pitchFamily="50" charset="-18"/>
                <a:ea typeface="+mj-ea"/>
                <a:cs typeface="+mj-cs"/>
              </a:defRPr>
            </a:lvl1pPr>
            <a:lvl2pPr>
              <a:defRPr lang="hu-HU" sz="2000" b="1" kern="1200" dirty="0" smtClean="0">
                <a:solidFill>
                  <a:srgbClr val="006633"/>
                </a:solidFill>
                <a:latin typeface="Titillium Bd" panose="00000800000000000000" pitchFamily="50" charset="-18"/>
                <a:ea typeface="+mj-ea"/>
                <a:cs typeface="+mj-cs"/>
              </a:defRPr>
            </a:lvl2pPr>
            <a:lvl3pPr>
              <a:defRPr lang="hu-HU" sz="2000" b="1" kern="1200" dirty="0" smtClean="0">
                <a:solidFill>
                  <a:srgbClr val="006633"/>
                </a:solidFill>
                <a:latin typeface="Titillium Bd" panose="00000800000000000000" pitchFamily="50" charset="-18"/>
                <a:ea typeface="+mj-ea"/>
                <a:cs typeface="+mj-cs"/>
              </a:defRPr>
            </a:lvl3pPr>
            <a:lvl4pPr>
              <a:defRPr lang="hu-HU" sz="2000" b="1" kern="1200" dirty="0" smtClean="0">
                <a:solidFill>
                  <a:srgbClr val="006633"/>
                </a:solidFill>
                <a:latin typeface="Titillium Bd" panose="00000800000000000000" pitchFamily="50" charset="-18"/>
                <a:ea typeface="+mj-ea"/>
                <a:cs typeface="+mj-cs"/>
              </a:defRPr>
            </a:lvl4pPr>
            <a:lvl5pPr>
              <a:defRPr lang="hu-HU" sz="2000" b="1" kern="1200" dirty="0" smtClean="0">
                <a:solidFill>
                  <a:srgbClr val="006633"/>
                </a:solidFill>
                <a:latin typeface="Titillium Bd" panose="00000800000000000000" pitchFamily="50" charset="-18"/>
                <a:ea typeface="+mj-ea"/>
                <a:cs typeface="+mj-cs"/>
              </a:defRPr>
            </a:lvl5pPr>
          </a:lstStyle>
          <a:p>
            <a:pPr lvl="0"/>
            <a:r>
              <a:rPr lang="hu-HU" dirty="0"/>
              <a:t>TARTALOM</a:t>
            </a:r>
          </a:p>
        </p:txBody>
      </p:sp>
      <p:sp>
        <p:nvSpPr>
          <p:cNvPr id="11" name="Dátum helye 3"/>
          <p:cNvSpPr>
            <a:spLocks noGrp="1"/>
          </p:cNvSpPr>
          <p:nvPr>
            <p:ph type="dt" sz="half" idx="10"/>
          </p:nvPr>
        </p:nvSpPr>
        <p:spPr>
          <a:xfrm>
            <a:off x="2699792" y="4774902"/>
            <a:ext cx="1512168" cy="273844"/>
          </a:xfrm>
          <a:prstGeom prst="rect">
            <a:avLst/>
          </a:prstGeom>
        </p:spPr>
        <p:txBody>
          <a:bodyPr/>
          <a:lstStyle>
            <a:lvl1pPr>
              <a:defRPr sz="1200">
                <a:solidFill>
                  <a:schemeClr val="bg2"/>
                </a:solidFill>
                <a:latin typeface="Titillium Lt" panose="00000400000000000000" pitchFamily="50" charset="-18"/>
              </a:defRPr>
            </a:lvl1pPr>
          </a:lstStyle>
          <a:p>
            <a:fld id="{73974C63-EAA8-467C-A513-18C1DCBE6C4D}" type="datetimeFigureOut">
              <a:rPr lang="hu-HU" smtClean="0"/>
              <a:pPr/>
              <a:t>2024.02.24.</a:t>
            </a:fld>
            <a:endParaRPr lang="hu-HU" dirty="0"/>
          </a:p>
        </p:txBody>
      </p:sp>
      <p:sp>
        <p:nvSpPr>
          <p:cNvPr id="12" name="Élőláb helye 4"/>
          <p:cNvSpPr>
            <a:spLocks noGrp="1"/>
          </p:cNvSpPr>
          <p:nvPr>
            <p:ph type="ftr" sz="quarter" idx="11"/>
          </p:nvPr>
        </p:nvSpPr>
        <p:spPr>
          <a:xfrm>
            <a:off x="4427984" y="4775394"/>
            <a:ext cx="2895600" cy="273844"/>
          </a:xfrm>
          <a:prstGeom prst="rect">
            <a:avLst/>
          </a:prstGeom>
        </p:spPr>
        <p:txBody>
          <a:bodyPr/>
          <a:lstStyle>
            <a:lvl1pPr>
              <a:defRPr sz="1200">
                <a:solidFill>
                  <a:schemeClr val="bg2"/>
                </a:solidFill>
                <a:latin typeface="Titillium Lt" panose="00000400000000000000" pitchFamily="50" charset="-18"/>
              </a:defRPr>
            </a:lvl1pPr>
          </a:lstStyle>
          <a:p>
            <a:endParaRPr lang="hu-HU" dirty="0"/>
          </a:p>
        </p:txBody>
      </p:sp>
      <p:sp>
        <p:nvSpPr>
          <p:cNvPr id="14" name="Dia számának helye 5"/>
          <p:cNvSpPr>
            <a:spLocks noGrp="1"/>
          </p:cNvSpPr>
          <p:nvPr>
            <p:ph type="sldNum" sz="quarter" idx="12"/>
          </p:nvPr>
        </p:nvSpPr>
        <p:spPr>
          <a:xfrm>
            <a:off x="7452320" y="4774902"/>
            <a:ext cx="827112" cy="273844"/>
          </a:xfrm>
          <a:prstGeom prst="rect">
            <a:avLst/>
          </a:prstGeom>
        </p:spPr>
        <p:txBody>
          <a:bodyPr/>
          <a:lstStyle>
            <a:lvl1pPr>
              <a:defRPr sz="1200">
                <a:solidFill>
                  <a:schemeClr val="bg2"/>
                </a:solidFill>
                <a:latin typeface="Titillium Lt" panose="00000400000000000000" pitchFamily="50" charset="-18"/>
              </a:defRPr>
            </a:lvl1pPr>
          </a:lstStyle>
          <a:p>
            <a:fld id="{F4B47376-C894-4FFB-8CFA-DA778D4B7FC4}" type="slidenum">
              <a:rPr lang="hu-HU" smtClean="0"/>
              <a:pPr/>
              <a:t>‹#›</a:t>
            </a:fld>
            <a:endParaRPr lang="hu-HU"/>
          </a:p>
        </p:txBody>
      </p:sp>
    </p:spTree>
    <p:extLst>
      <p:ext uri="{BB962C8B-B14F-4D97-AF65-F5344CB8AC3E}">
        <p14:creationId xmlns:p14="http://schemas.microsoft.com/office/powerpoint/2010/main" val="1537256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Agenda_minta">
    <p:spTree>
      <p:nvGrpSpPr>
        <p:cNvPr id="1" name=""/>
        <p:cNvGrpSpPr/>
        <p:nvPr/>
      </p:nvGrpSpPr>
      <p:grpSpPr>
        <a:xfrm>
          <a:off x="0" y="0"/>
          <a:ext cx="0" cy="0"/>
          <a:chOff x="0" y="0"/>
          <a:chExt cx="0" cy="0"/>
        </a:xfrm>
      </p:grpSpPr>
      <p:sp>
        <p:nvSpPr>
          <p:cNvPr id="14" name="Szöveg helye 13"/>
          <p:cNvSpPr>
            <a:spLocks noGrp="1"/>
          </p:cNvSpPr>
          <p:nvPr>
            <p:ph type="body" sz="quarter" idx="13" hasCustomPrompt="1"/>
          </p:nvPr>
        </p:nvSpPr>
        <p:spPr>
          <a:xfrm>
            <a:off x="683568" y="627063"/>
            <a:ext cx="7761287" cy="649287"/>
          </a:xfrm>
          <a:prstGeom prst="rect">
            <a:avLst/>
          </a:prstGeom>
        </p:spPr>
        <p:txBody>
          <a:bodyPr/>
          <a:lstStyle>
            <a:lvl1pPr marL="0" indent="0" algn="l" defTabSz="914400" rtl="0" eaLnBrk="1" latinLnBrk="0" hangingPunct="1">
              <a:spcBef>
                <a:spcPct val="0"/>
              </a:spcBef>
              <a:buNone/>
              <a:defRPr lang="hu-HU" sz="2000" b="1" kern="1200" cap="all" dirty="0" smtClean="0">
                <a:solidFill>
                  <a:srgbClr val="006633"/>
                </a:solidFill>
                <a:latin typeface="Titillium Bd" panose="00000800000000000000" pitchFamily="50" charset="-18"/>
                <a:ea typeface="+mj-ea"/>
                <a:cs typeface="+mj-cs"/>
              </a:defRPr>
            </a:lvl1pPr>
          </a:lstStyle>
          <a:p>
            <a:pPr marL="0" lvl="0" indent="0" algn="l" defTabSz="914400" rtl="0" eaLnBrk="1" latinLnBrk="0" hangingPunct="1">
              <a:spcBef>
                <a:spcPct val="0"/>
              </a:spcBef>
              <a:buFont typeface="Arial" panose="020B0604020202020204" pitchFamily="34" charset="0"/>
              <a:buNone/>
            </a:pPr>
            <a:r>
              <a:rPr lang="hu-HU" dirty="0"/>
              <a:t>AGENDA</a:t>
            </a:r>
          </a:p>
        </p:txBody>
      </p:sp>
      <p:sp>
        <p:nvSpPr>
          <p:cNvPr id="16" name="Szöveg helye 15"/>
          <p:cNvSpPr>
            <a:spLocks noGrp="1"/>
          </p:cNvSpPr>
          <p:nvPr>
            <p:ph type="body" sz="quarter" idx="14" hasCustomPrompt="1"/>
          </p:nvPr>
        </p:nvSpPr>
        <p:spPr>
          <a:xfrm>
            <a:off x="683568" y="1245557"/>
            <a:ext cx="2576512" cy="462097"/>
          </a:xfrm>
          <a:prstGeom prst="rect">
            <a:avLst/>
          </a:prstGeom>
        </p:spPr>
        <p:txBody>
          <a:bodyPr/>
          <a:lstStyle>
            <a:lvl1pPr marL="0" indent="0">
              <a:buNone/>
              <a:defRPr lang="hu-HU" sz="1600" b="1" kern="1200" baseline="0" dirty="0" smtClean="0">
                <a:solidFill>
                  <a:srgbClr val="006633"/>
                </a:solidFill>
                <a:latin typeface="Titillium Bd" panose="00000800000000000000" pitchFamily="50" charset="-18"/>
                <a:ea typeface="+mj-ea"/>
                <a:cs typeface="+mj-cs"/>
              </a:defRPr>
            </a:lvl1pPr>
            <a:lvl2pPr>
              <a:defRPr lang="hu-HU" sz="1600" b="1" kern="1200" dirty="0" smtClean="0">
                <a:solidFill>
                  <a:srgbClr val="006633"/>
                </a:solidFill>
                <a:latin typeface="Titillium Bd" panose="00000800000000000000" pitchFamily="50" charset="-18"/>
                <a:ea typeface="+mj-ea"/>
                <a:cs typeface="+mj-cs"/>
              </a:defRPr>
            </a:lvl2pPr>
            <a:lvl3pPr>
              <a:defRPr lang="hu-HU" sz="1600" b="1" kern="1200" dirty="0" smtClean="0">
                <a:solidFill>
                  <a:srgbClr val="006633"/>
                </a:solidFill>
                <a:latin typeface="Titillium Bd" panose="00000800000000000000" pitchFamily="50" charset="-18"/>
                <a:ea typeface="+mj-ea"/>
                <a:cs typeface="+mj-cs"/>
              </a:defRPr>
            </a:lvl3pPr>
            <a:lvl4pPr>
              <a:defRPr lang="hu-HU" sz="1600" b="1" kern="1200" dirty="0" smtClean="0">
                <a:solidFill>
                  <a:srgbClr val="006633"/>
                </a:solidFill>
                <a:latin typeface="Titillium Bd" panose="00000800000000000000" pitchFamily="50" charset="-18"/>
                <a:ea typeface="+mj-ea"/>
                <a:cs typeface="+mj-cs"/>
              </a:defRPr>
            </a:lvl4pPr>
            <a:lvl5pPr>
              <a:defRPr lang="hu-HU" sz="1600" b="1" kern="1200" dirty="0">
                <a:solidFill>
                  <a:srgbClr val="006633"/>
                </a:solidFill>
                <a:latin typeface="Titillium Bd" panose="00000800000000000000" pitchFamily="50" charset="-18"/>
                <a:ea typeface="+mj-ea"/>
                <a:cs typeface="+mj-cs"/>
              </a:defRPr>
            </a:lvl5pPr>
          </a:lstStyle>
          <a:p>
            <a:pPr lvl="0"/>
            <a:r>
              <a:rPr lang="hu-HU" dirty="0"/>
              <a:t>Hétfő, Április 24.</a:t>
            </a:r>
          </a:p>
        </p:txBody>
      </p:sp>
      <p:sp>
        <p:nvSpPr>
          <p:cNvPr id="20" name="Szöveg helye 19"/>
          <p:cNvSpPr>
            <a:spLocks noGrp="1"/>
          </p:cNvSpPr>
          <p:nvPr>
            <p:ph type="body" sz="quarter" idx="15" hasCustomPrompt="1"/>
          </p:nvPr>
        </p:nvSpPr>
        <p:spPr>
          <a:xfrm>
            <a:off x="699368" y="1707654"/>
            <a:ext cx="5384800" cy="3240088"/>
          </a:xfrm>
          <a:prstGeom prst="rect">
            <a:avLst/>
          </a:prstGeom>
        </p:spPr>
        <p:txBody>
          <a:bodyPr/>
          <a:lstStyle>
            <a:lvl1pPr marL="0" indent="0" algn="l" defTabSz="685800" rtl="0" eaLnBrk="1" latinLnBrk="0" hangingPunct="1">
              <a:lnSpc>
                <a:spcPct val="90000"/>
              </a:lnSpc>
              <a:spcBef>
                <a:spcPts val="750"/>
              </a:spcBef>
              <a:buClr>
                <a:srgbClr val="E8C001"/>
              </a:buClr>
              <a:buFont typeface="Arial" panose="020B0604020202020204" pitchFamily="34" charset="0"/>
              <a:buNone/>
              <a:defRPr lang="hu-HU" sz="1400" b="1" kern="1200" dirty="0" smtClean="0">
                <a:solidFill>
                  <a:srgbClr val="006633"/>
                </a:solidFill>
                <a:latin typeface="Titillium Bd" panose="00000800000000000000" pitchFamily="50" charset="-18"/>
                <a:ea typeface="+mn-ea"/>
                <a:cs typeface="+mn-cs"/>
              </a:defRPr>
            </a:lvl1pPr>
            <a:lvl2pPr marL="0" indent="0" algn="l" defTabSz="685800" rtl="0" eaLnBrk="1" latinLnBrk="0" hangingPunct="1">
              <a:lnSpc>
                <a:spcPct val="90000"/>
              </a:lnSpc>
              <a:spcBef>
                <a:spcPts val="750"/>
              </a:spcBef>
              <a:buClr>
                <a:srgbClr val="E8C001"/>
              </a:buClr>
              <a:buFont typeface="Arial" panose="020B0604020202020204" pitchFamily="34" charset="0"/>
              <a:buNone/>
              <a:defRPr lang="hu-HU" sz="1400" b="1" kern="1200" dirty="0" smtClean="0">
                <a:solidFill>
                  <a:srgbClr val="006633"/>
                </a:solidFill>
                <a:latin typeface="Titillium Bd" panose="00000800000000000000" pitchFamily="50" charset="-18"/>
                <a:ea typeface="+mn-ea"/>
                <a:cs typeface="+mn-cs"/>
              </a:defRPr>
            </a:lvl2pPr>
            <a:lvl3pPr marL="0" indent="0" algn="l" defTabSz="685800" rtl="0" eaLnBrk="1" latinLnBrk="0" hangingPunct="1">
              <a:lnSpc>
                <a:spcPct val="90000"/>
              </a:lnSpc>
              <a:spcBef>
                <a:spcPts val="750"/>
              </a:spcBef>
              <a:buClr>
                <a:srgbClr val="E8C001"/>
              </a:buClr>
              <a:buFont typeface="Arial" panose="020B0604020202020204" pitchFamily="34" charset="0"/>
              <a:buNone/>
              <a:defRPr lang="hu-HU" sz="1400" b="1" kern="1200" dirty="0" smtClean="0">
                <a:solidFill>
                  <a:srgbClr val="006633"/>
                </a:solidFill>
                <a:latin typeface="Titillium Bd" panose="00000800000000000000" pitchFamily="50" charset="-18"/>
                <a:ea typeface="+mn-ea"/>
                <a:cs typeface="+mn-cs"/>
              </a:defRPr>
            </a:lvl3pPr>
            <a:lvl4pPr marL="0" indent="0" algn="l" defTabSz="685800" rtl="0" eaLnBrk="1" latinLnBrk="0" hangingPunct="1">
              <a:lnSpc>
                <a:spcPct val="90000"/>
              </a:lnSpc>
              <a:spcBef>
                <a:spcPts val="750"/>
              </a:spcBef>
              <a:buClr>
                <a:srgbClr val="E8C001"/>
              </a:buClr>
              <a:buFont typeface="Arial" panose="020B0604020202020204" pitchFamily="34" charset="0"/>
              <a:buNone/>
              <a:defRPr lang="hu-HU" sz="1400" b="1" kern="1200" dirty="0" smtClean="0">
                <a:solidFill>
                  <a:srgbClr val="006633"/>
                </a:solidFill>
                <a:latin typeface="Titillium Bd" panose="00000800000000000000" pitchFamily="50" charset="-18"/>
                <a:ea typeface="+mn-ea"/>
                <a:cs typeface="+mn-cs"/>
              </a:defRPr>
            </a:lvl4pPr>
            <a:lvl5pPr marL="0" indent="0" algn="l" defTabSz="685800" rtl="0" eaLnBrk="1" latinLnBrk="0" hangingPunct="1">
              <a:lnSpc>
                <a:spcPct val="90000"/>
              </a:lnSpc>
              <a:spcBef>
                <a:spcPts val="750"/>
              </a:spcBef>
              <a:buClr>
                <a:srgbClr val="E8C001"/>
              </a:buClr>
              <a:buFont typeface="Arial" panose="020B0604020202020204" pitchFamily="34" charset="0"/>
              <a:buNone/>
              <a:defRPr lang="hu-HU" sz="1400" b="1" kern="1200" dirty="0">
                <a:solidFill>
                  <a:srgbClr val="006633"/>
                </a:solidFill>
                <a:latin typeface="Titillium Bd" panose="00000800000000000000" pitchFamily="50" charset="-18"/>
                <a:ea typeface="+mn-ea"/>
                <a:cs typeface="+mn-cs"/>
              </a:defRPr>
            </a:lvl5pPr>
          </a:lstStyle>
          <a:p>
            <a:pPr algn="l">
              <a:buClr>
                <a:srgbClr val="E8C001"/>
              </a:buClr>
            </a:pPr>
            <a:r>
              <a:rPr lang="hu-HU" sz="1400" dirty="0">
                <a:solidFill>
                  <a:srgbClr val="006633"/>
                </a:solidFill>
                <a:latin typeface="Titillium Bd" panose="00000800000000000000" pitchFamily="50" charset="-18"/>
              </a:rPr>
              <a:t>10:00-11:00</a:t>
            </a:r>
            <a:r>
              <a:rPr lang="hu-HU" sz="1400" dirty="0">
                <a:solidFill>
                  <a:srgbClr val="92C01F"/>
                </a:solidFill>
                <a:latin typeface="Titillium Bd" panose="00000800000000000000" pitchFamily="50" charset="-18"/>
              </a:rPr>
              <a:t> </a:t>
            </a:r>
            <a:r>
              <a:rPr lang="hu-HU" sz="1400" dirty="0">
                <a:solidFill>
                  <a:srgbClr val="006633"/>
                </a:solidFill>
                <a:latin typeface="Titillium Lt" panose="00000400000000000000" pitchFamily="50" charset="-18"/>
              </a:rPr>
              <a:t>– Téma</a:t>
            </a:r>
          </a:p>
          <a:p>
            <a:pPr algn="l">
              <a:buClr>
                <a:srgbClr val="E8C001"/>
              </a:buClr>
            </a:pPr>
            <a:r>
              <a:rPr lang="hu-HU" sz="1400" dirty="0">
                <a:solidFill>
                  <a:srgbClr val="006633"/>
                </a:solidFill>
                <a:latin typeface="Titillium Bd" panose="00000800000000000000" pitchFamily="50" charset="-18"/>
              </a:rPr>
              <a:t>11:00-12:00 </a:t>
            </a:r>
            <a:r>
              <a:rPr lang="hu-HU" sz="1400" dirty="0">
                <a:solidFill>
                  <a:srgbClr val="006633"/>
                </a:solidFill>
                <a:latin typeface="Titillium Lt" panose="00000400000000000000" pitchFamily="50" charset="-18"/>
              </a:rPr>
              <a:t>– Téma</a:t>
            </a:r>
          </a:p>
          <a:p>
            <a:pPr algn="l">
              <a:buClr>
                <a:srgbClr val="E8C001"/>
              </a:buClr>
            </a:pPr>
            <a:r>
              <a:rPr lang="hu-HU" sz="1400" dirty="0">
                <a:solidFill>
                  <a:srgbClr val="006633"/>
                </a:solidFill>
                <a:latin typeface="Titillium Bd" panose="00000800000000000000" pitchFamily="50" charset="-18"/>
              </a:rPr>
              <a:t>12:00-13:30</a:t>
            </a:r>
            <a:r>
              <a:rPr lang="hu-HU" sz="1400" dirty="0">
                <a:solidFill>
                  <a:srgbClr val="006633"/>
                </a:solidFill>
                <a:latin typeface="Titillium Lt" panose="00000400000000000000" pitchFamily="50" charset="-18"/>
              </a:rPr>
              <a:t> – Ebéd</a:t>
            </a:r>
          </a:p>
          <a:p>
            <a:pPr algn="l">
              <a:buClr>
                <a:srgbClr val="E8C001"/>
              </a:buClr>
            </a:pPr>
            <a:r>
              <a:rPr lang="hu-HU" sz="1400" dirty="0">
                <a:solidFill>
                  <a:srgbClr val="006633"/>
                </a:solidFill>
                <a:latin typeface="Titillium Bd" panose="00000800000000000000" pitchFamily="50" charset="-18"/>
              </a:rPr>
              <a:t>13:30-14:30</a:t>
            </a:r>
            <a:r>
              <a:rPr lang="hu-HU" sz="1400" dirty="0">
                <a:solidFill>
                  <a:srgbClr val="92C01F"/>
                </a:solidFill>
                <a:latin typeface="Titillium Bd" panose="00000800000000000000" pitchFamily="50" charset="-18"/>
              </a:rPr>
              <a:t> </a:t>
            </a:r>
            <a:r>
              <a:rPr lang="hu-HU" sz="1400" dirty="0">
                <a:solidFill>
                  <a:srgbClr val="006633"/>
                </a:solidFill>
                <a:latin typeface="Titillium Lt" panose="00000400000000000000" pitchFamily="50" charset="-18"/>
              </a:rPr>
              <a:t>– Téma</a:t>
            </a:r>
          </a:p>
          <a:p>
            <a:pPr algn="l">
              <a:buClr>
                <a:srgbClr val="E8C001"/>
              </a:buClr>
            </a:pPr>
            <a:r>
              <a:rPr lang="hu-HU" sz="1400" dirty="0">
                <a:solidFill>
                  <a:srgbClr val="006633"/>
                </a:solidFill>
                <a:latin typeface="Titillium Bd" panose="00000800000000000000" pitchFamily="50" charset="-18"/>
              </a:rPr>
              <a:t>14:30-15:30</a:t>
            </a:r>
            <a:r>
              <a:rPr lang="hu-HU" sz="1400" dirty="0">
                <a:solidFill>
                  <a:srgbClr val="92C01F"/>
                </a:solidFill>
                <a:latin typeface="Titillium Bd" panose="00000800000000000000" pitchFamily="50" charset="-18"/>
              </a:rPr>
              <a:t> </a:t>
            </a:r>
            <a:r>
              <a:rPr lang="hu-HU" sz="1400" dirty="0">
                <a:solidFill>
                  <a:srgbClr val="006633"/>
                </a:solidFill>
                <a:latin typeface="Titillium Lt" panose="00000400000000000000" pitchFamily="50" charset="-18"/>
              </a:rPr>
              <a:t>– Téma</a:t>
            </a:r>
          </a:p>
          <a:p>
            <a:pPr algn="l">
              <a:buClr>
                <a:srgbClr val="E8C001"/>
              </a:buClr>
            </a:pPr>
            <a:r>
              <a:rPr lang="hu-HU" sz="1400" dirty="0">
                <a:solidFill>
                  <a:srgbClr val="006633"/>
                </a:solidFill>
                <a:latin typeface="Titillium Bd" panose="00000800000000000000" pitchFamily="50" charset="-18"/>
              </a:rPr>
              <a:t>15:30-16:00</a:t>
            </a:r>
            <a:r>
              <a:rPr lang="hu-HU" sz="1400" dirty="0">
                <a:solidFill>
                  <a:srgbClr val="92C01F"/>
                </a:solidFill>
                <a:latin typeface="Titillium Bd" panose="00000800000000000000" pitchFamily="50" charset="-18"/>
              </a:rPr>
              <a:t> </a:t>
            </a:r>
            <a:r>
              <a:rPr lang="hu-HU" sz="1400" dirty="0">
                <a:solidFill>
                  <a:srgbClr val="006633"/>
                </a:solidFill>
                <a:latin typeface="Titillium Lt" panose="00000400000000000000" pitchFamily="50" charset="-18"/>
              </a:rPr>
              <a:t>– Kávészünet</a:t>
            </a:r>
          </a:p>
          <a:p>
            <a:pPr algn="l">
              <a:buClr>
                <a:srgbClr val="E8C001"/>
              </a:buClr>
            </a:pPr>
            <a:r>
              <a:rPr lang="hu-HU" sz="1400" dirty="0">
                <a:solidFill>
                  <a:srgbClr val="006633"/>
                </a:solidFill>
                <a:latin typeface="Titillium Bd" panose="00000800000000000000" pitchFamily="50" charset="-18"/>
              </a:rPr>
              <a:t>16:00-17:00</a:t>
            </a:r>
            <a:r>
              <a:rPr lang="hu-HU" sz="1400" dirty="0">
                <a:solidFill>
                  <a:srgbClr val="92C01F"/>
                </a:solidFill>
                <a:latin typeface="Titillium Bd" panose="00000800000000000000" pitchFamily="50" charset="-18"/>
              </a:rPr>
              <a:t> </a:t>
            </a:r>
            <a:r>
              <a:rPr lang="hu-HU" sz="1400" dirty="0">
                <a:solidFill>
                  <a:srgbClr val="006633"/>
                </a:solidFill>
                <a:latin typeface="Titillium Lt" panose="00000400000000000000" pitchFamily="50" charset="-18"/>
              </a:rPr>
              <a:t>– Téma</a:t>
            </a:r>
          </a:p>
          <a:p>
            <a:pPr algn="l">
              <a:buClr>
                <a:srgbClr val="E8C001"/>
              </a:buClr>
            </a:pPr>
            <a:r>
              <a:rPr lang="hu-HU" sz="1400" dirty="0">
                <a:solidFill>
                  <a:srgbClr val="006633"/>
                </a:solidFill>
                <a:latin typeface="Titillium Bd" panose="00000800000000000000" pitchFamily="50" charset="-18"/>
              </a:rPr>
              <a:t>17:00-18:00</a:t>
            </a:r>
            <a:r>
              <a:rPr lang="hu-HU" sz="1400" dirty="0">
                <a:solidFill>
                  <a:srgbClr val="92C01F"/>
                </a:solidFill>
                <a:latin typeface="Titillium Bd" panose="00000800000000000000" pitchFamily="50" charset="-18"/>
              </a:rPr>
              <a:t> </a:t>
            </a:r>
            <a:r>
              <a:rPr lang="hu-HU" sz="1400" dirty="0">
                <a:solidFill>
                  <a:srgbClr val="006633"/>
                </a:solidFill>
                <a:latin typeface="Titillium Lt" panose="00000400000000000000" pitchFamily="50" charset="-18"/>
              </a:rPr>
              <a:t>– Téma</a:t>
            </a:r>
          </a:p>
          <a:p>
            <a:pPr algn="l">
              <a:buClr>
                <a:srgbClr val="E8C001"/>
              </a:buClr>
            </a:pPr>
            <a:r>
              <a:rPr lang="hu-HU" sz="1400" dirty="0">
                <a:solidFill>
                  <a:srgbClr val="006633"/>
                </a:solidFill>
                <a:latin typeface="Titillium Bd" panose="00000800000000000000" pitchFamily="50" charset="-18"/>
              </a:rPr>
              <a:t>19:00</a:t>
            </a:r>
            <a:r>
              <a:rPr lang="hu-HU" sz="1400" dirty="0">
                <a:solidFill>
                  <a:srgbClr val="006633"/>
                </a:solidFill>
                <a:latin typeface="Titillium Lt" panose="00000400000000000000" pitchFamily="50" charset="-18"/>
              </a:rPr>
              <a:t> – Vacsora</a:t>
            </a:r>
          </a:p>
        </p:txBody>
      </p:sp>
      <p:sp>
        <p:nvSpPr>
          <p:cNvPr id="10" name="Dátum helye 3"/>
          <p:cNvSpPr>
            <a:spLocks noGrp="1"/>
          </p:cNvSpPr>
          <p:nvPr>
            <p:ph type="dt" sz="half" idx="10"/>
          </p:nvPr>
        </p:nvSpPr>
        <p:spPr>
          <a:xfrm>
            <a:off x="2699792" y="4774902"/>
            <a:ext cx="1512168" cy="273844"/>
          </a:xfrm>
          <a:prstGeom prst="rect">
            <a:avLst/>
          </a:prstGeom>
        </p:spPr>
        <p:txBody>
          <a:bodyPr/>
          <a:lstStyle>
            <a:lvl1pPr>
              <a:defRPr sz="1200">
                <a:solidFill>
                  <a:schemeClr val="bg2"/>
                </a:solidFill>
                <a:latin typeface="Titillium Lt" panose="00000400000000000000" pitchFamily="50" charset="-18"/>
              </a:defRPr>
            </a:lvl1pPr>
          </a:lstStyle>
          <a:p>
            <a:fld id="{73974C63-EAA8-467C-A513-18C1DCBE6C4D}" type="datetimeFigureOut">
              <a:rPr lang="hu-HU" smtClean="0"/>
              <a:pPr/>
              <a:t>2024.02.24.</a:t>
            </a:fld>
            <a:endParaRPr lang="hu-HU" dirty="0"/>
          </a:p>
        </p:txBody>
      </p:sp>
      <p:sp>
        <p:nvSpPr>
          <p:cNvPr id="11" name="Élőláb helye 4"/>
          <p:cNvSpPr>
            <a:spLocks noGrp="1"/>
          </p:cNvSpPr>
          <p:nvPr>
            <p:ph type="ftr" sz="quarter" idx="11"/>
          </p:nvPr>
        </p:nvSpPr>
        <p:spPr>
          <a:xfrm>
            <a:off x="4427984" y="4775394"/>
            <a:ext cx="2895600" cy="273844"/>
          </a:xfrm>
          <a:prstGeom prst="rect">
            <a:avLst/>
          </a:prstGeom>
        </p:spPr>
        <p:txBody>
          <a:bodyPr/>
          <a:lstStyle>
            <a:lvl1pPr>
              <a:defRPr sz="1200">
                <a:solidFill>
                  <a:schemeClr val="bg2"/>
                </a:solidFill>
                <a:latin typeface="Titillium Lt" panose="00000400000000000000" pitchFamily="50" charset="-18"/>
              </a:defRPr>
            </a:lvl1pPr>
          </a:lstStyle>
          <a:p>
            <a:endParaRPr lang="hu-HU" dirty="0"/>
          </a:p>
        </p:txBody>
      </p:sp>
      <p:sp>
        <p:nvSpPr>
          <p:cNvPr id="12" name="Dia számának helye 5"/>
          <p:cNvSpPr>
            <a:spLocks noGrp="1"/>
          </p:cNvSpPr>
          <p:nvPr>
            <p:ph type="sldNum" sz="quarter" idx="12"/>
          </p:nvPr>
        </p:nvSpPr>
        <p:spPr>
          <a:xfrm>
            <a:off x="7452320" y="4774902"/>
            <a:ext cx="827112" cy="273844"/>
          </a:xfrm>
          <a:prstGeom prst="rect">
            <a:avLst/>
          </a:prstGeom>
        </p:spPr>
        <p:txBody>
          <a:bodyPr/>
          <a:lstStyle>
            <a:lvl1pPr>
              <a:defRPr sz="1200">
                <a:solidFill>
                  <a:schemeClr val="bg2"/>
                </a:solidFill>
                <a:latin typeface="Titillium Lt" panose="00000400000000000000" pitchFamily="50" charset="-18"/>
              </a:defRPr>
            </a:lvl1pPr>
          </a:lstStyle>
          <a:p>
            <a:fld id="{F4B47376-C894-4FFB-8CFA-DA778D4B7FC4}" type="slidenum">
              <a:rPr lang="hu-HU" smtClean="0"/>
              <a:pPr/>
              <a:t>‹#›</a:t>
            </a:fld>
            <a:endParaRPr lang="hu-HU"/>
          </a:p>
        </p:txBody>
      </p:sp>
    </p:spTree>
    <p:extLst>
      <p:ext uri="{BB962C8B-B14F-4D97-AF65-F5344CB8AC3E}">
        <p14:creationId xmlns:p14="http://schemas.microsoft.com/office/powerpoint/2010/main" val="751988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Szoveges dia">
    <p:spTree>
      <p:nvGrpSpPr>
        <p:cNvPr id="1" name=""/>
        <p:cNvGrpSpPr/>
        <p:nvPr/>
      </p:nvGrpSpPr>
      <p:grpSpPr>
        <a:xfrm>
          <a:off x="0" y="0"/>
          <a:ext cx="0" cy="0"/>
          <a:chOff x="0" y="0"/>
          <a:chExt cx="0" cy="0"/>
        </a:xfrm>
      </p:grpSpPr>
      <p:sp>
        <p:nvSpPr>
          <p:cNvPr id="9" name="Szöveg helye 8"/>
          <p:cNvSpPr>
            <a:spLocks noGrp="1"/>
          </p:cNvSpPr>
          <p:nvPr>
            <p:ph type="body" sz="quarter" idx="13" hasCustomPrompt="1"/>
          </p:nvPr>
        </p:nvSpPr>
        <p:spPr>
          <a:xfrm>
            <a:off x="611560" y="555625"/>
            <a:ext cx="5761037" cy="503238"/>
          </a:xfrm>
          <a:prstGeom prst="rect">
            <a:avLst/>
          </a:prstGeom>
        </p:spPr>
        <p:txBody>
          <a:bodyPr anchor="ctr"/>
          <a:lstStyle>
            <a:lvl1pPr marL="0" indent="0" algn="l">
              <a:buNone/>
              <a:defRPr lang="hu-HU" sz="2000" b="1" kern="1200" dirty="0" smtClean="0">
                <a:solidFill>
                  <a:srgbClr val="006633"/>
                </a:solidFill>
                <a:latin typeface="Titillium Bd" panose="00000800000000000000" pitchFamily="50" charset="-18"/>
                <a:ea typeface="+mj-ea"/>
                <a:cs typeface="+mj-cs"/>
              </a:defRPr>
            </a:lvl1pPr>
            <a:lvl2pPr>
              <a:defRPr lang="hu-HU" sz="2000" b="1" kern="1200" dirty="0" smtClean="0">
                <a:solidFill>
                  <a:srgbClr val="006633"/>
                </a:solidFill>
                <a:latin typeface="Titillium Bd" panose="00000800000000000000" pitchFamily="50" charset="-18"/>
                <a:ea typeface="+mj-ea"/>
                <a:cs typeface="+mj-cs"/>
              </a:defRPr>
            </a:lvl2pPr>
            <a:lvl3pPr>
              <a:defRPr lang="hu-HU" sz="2000" b="1" kern="1200" dirty="0" smtClean="0">
                <a:solidFill>
                  <a:srgbClr val="006633"/>
                </a:solidFill>
                <a:latin typeface="Titillium Bd" panose="00000800000000000000" pitchFamily="50" charset="-18"/>
                <a:ea typeface="+mj-ea"/>
                <a:cs typeface="+mj-cs"/>
              </a:defRPr>
            </a:lvl3pPr>
            <a:lvl4pPr>
              <a:defRPr lang="hu-HU" sz="2000" b="1" kern="1200" dirty="0" smtClean="0">
                <a:solidFill>
                  <a:srgbClr val="006633"/>
                </a:solidFill>
                <a:latin typeface="Titillium Bd" panose="00000800000000000000" pitchFamily="50" charset="-18"/>
                <a:ea typeface="+mj-ea"/>
                <a:cs typeface="+mj-cs"/>
              </a:defRPr>
            </a:lvl4pPr>
            <a:lvl5pPr>
              <a:defRPr lang="hu-HU" sz="2000" b="1" kern="1200" dirty="0" smtClean="0">
                <a:solidFill>
                  <a:srgbClr val="006633"/>
                </a:solidFill>
                <a:latin typeface="Titillium Bd" panose="00000800000000000000" pitchFamily="50" charset="-18"/>
                <a:ea typeface="+mj-ea"/>
                <a:cs typeface="+mj-cs"/>
              </a:defRPr>
            </a:lvl5pPr>
          </a:lstStyle>
          <a:p>
            <a:pPr lvl="0"/>
            <a:r>
              <a:rPr lang="hu-HU" dirty="0"/>
              <a:t>CÍM</a:t>
            </a:r>
          </a:p>
        </p:txBody>
      </p:sp>
      <p:sp>
        <p:nvSpPr>
          <p:cNvPr id="11" name="Szöveg helye 10"/>
          <p:cNvSpPr>
            <a:spLocks noGrp="1"/>
          </p:cNvSpPr>
          <p:nvPr>
            <p:ph type="body" sz="quarter" idx="14"/>
          </p:nvPr>
        </p:nvSpPr>
        <p:spPr>
          <a:xfrm>
            <a:off x="611560" y="1492251"/>
            <a:ext cx="7920880" cy="309572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lang="hu-HU" sz="1600" kern="1200" dirty="0" smtClean="0">
                <a:solidFill>
                  <a:srgbClr val="006633"/>
                </a:solidFill>
                <a:latin typeface="Titillium" panose="00000500000000000000" pitchFamily="50" charset="-18"/>
                <a:ea typeface="+mn-ea"/>
                <a:cs typeface="+mn-cs"/>
              </a:defRPr>
            </a:lvl1pPr>
            <a:lvl2pPr marL="457200" indent="0">
              <a:buNone/>
              <a:defRPr lang="hu-HU" sz="1600" kern="1200" dirty="0" smtClean="0">
                <a:solidFill>
                  <a:srgbClr val="006633"/>
                </a:solidFill>
                <a:latin typeface="Titillium Lt" panose="00000400000000000000" pitchFamily="50" charset="-18"/>
                <a:ea typeface="+mn-ea"/>
                <a:cs typeface="+mn-cs"/>
              </a:defRPr>
            </a:lvl2pPr>
            <a:lvl3pPr marL="914400" indent="0">
              <a:buNone/>
              <a:defRPr lang="hu-HU" sz="1600" kern="1200" dirty="0" smtClean="0">
                <a:solidFill>
                  <a:srgbClr val="006633"/>
                </a:solidFill>
                <a:latin typeface="Titillium Lt" panose="00000400000000000000" pitchFamily="50" charset="-18"/>
                <a:ea typeface="+mn-ea"/>
                <a:cs typeface="+mn-cs"/>
              </a:defRPr>
            </a:lvl3pPr>
            <a:lvl4pPr marL="1371600" indent="0">
              <a:buNone/>
              <a:defRPr lang="hu-HU" sz="1600" kern="1200" dirty="0" smtClean="0">
                <a:solidFill>
                  <a:srgbClr val="006633"/>
                </a:solidFill>
                <a:latin typeface="Titillium Lt" panose="00000400000000000000" pitchFamily="50" charset="-18"/>
                <a:ea typeface="+mn-ea"/>
                <a:cs typeface="+mn-cs"/>
              </a:defRPr>
            </a:lvl4pPr>
            <a:lvl5pPr marL="1828800" indent="0">
              <a:buNone/>
              <a:defRPr lang="hu-HU" sz="1600" kern="1200" dirty="0">
                <a:solidFill>
                  <a:srgbClr val="006633"/>
                </a:solidFill>
                <a:latin typeface="Titillium Lt" panose="00000400000000000000" pitchFamily="50" charset="-18"/>
                <a:ea typeface="+mn-ea"/>
                <a:cs typeface="+mn-cs"/>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hu-HU" sz="1600">
                <a:solidFill>
                  <a:srgbClr val="006633"/>
                </a:solidFill>
                <a:latin typeface="Titillium Lt" panose="00000400000000000000" pitchFamily="50" charset="-18"/>
              </a:rPr>
              <a:t>Mintaszöveg szerkesztése</a:t>
            </a:r>
          </a:p>
        </p:txBody>
      </p:sp>
      <p:sp>
        <p:nvSpPr>
          <p:cNvPr id="2" name="Szövegdoboz 1"/>
          <p:cNvSpPr txBox="1"/>
          <p:nvPr userDrawn="1"/>
        </p:nvSpPr>
        <p:spPr>
          <a:xfrm>
            <a:off x="4427984" y="1203598"/>
            <a:ext cx="2160240" cy="936104"/>
          </a:xfrm>
          <a:prstGeom prst="rect">
            <a:avLst/>
          </a:prstGeom>
        </p:spPr>
        <p:txBody>
          <a:bodyPr wrap="square" rtlCol="0">
            <a:noAutofit/>
          </a:bodyPr>
          <a:lstStyle/>
          <a:p>
            <a:endParaRPr lang="hu-HU" sz="5000" dirty="0">
              <a:solidFill>
                <a:schemeClr val="bg1"/>
              </a:solidFill>
              <a:latin typeface="Titillium Bd" panose="00000800000000000000" pitchFamily="50" charset="-18"/>
            </a:endParaRPr>
          </a:p>
        </p:txBody>
      </p:sp>
      <p:sp>
        <p:nvSpPr>
          <p:cNvPr id="8" name="Dátum helye 3"/>
          <p:cNvSpPr>
            <a:spLocks noGrp="1"/>
          </p:cNvSpPr>
          <p:nvPr>
            <p:ph type="dt" sz="half" idx="10"/>
          </p:nvPr>
        </p:nvSpPr>
        <p:spPr>
          <a:xfrm>
            <a:off x="2699792" y="4774902"/>
            <a:ext cx="1512168" cy="273844"/>
          </a:xfrm>
          <a:prstGeom prst="rect">
            <a:avLst/>
          </a:prstGeom>
        </p:spPr>
        <p:txBody>
          <a:bodyPr/>
          <a:lstStyle>
            <a:lvl1pPr>
              <a:defRPr sz="1200">
                <a:solidFill>
                  <a:schemeClr val="bg2"/>
                </a:solidFill>
                <a:latin typeface="Titillium Lt" panose="00000400000000000000" pitchFamily="50" charset="-18"/>
              </a:defRPr>
            </a:lvl1pPr>
          </a:lstStyle>
          <a:p>
            <a:fld id="{73974C63-EAA8-467C-A513-18C1DCBE6C4D}" type="datetimeFigureOut">
              <a:rPr lang="hu-HU" smtClean="0"/>
              <a:pPr/>
              <a:t>2024.02.24.</a:t>
            </a:fld>
            <a:endParaRPr lang="hu-HU" dirty="0"/>
          </a:p>
        </p:txBody>
      </p:sp>
      <p:sp>
        <p:nvSpPr>
          <p:cNvPr id="10" name="Élőláb helye 4"/>
          <p:cNvSpPr>
            <a:spLocks noGrp="1"/>
          </p:cNvSpPr>
          <p:nvPr>
            <p:ph type="ftr" sz="quarter" idx="11"/>
          </p:nvPr>
        </p:nvSpPr>
        <p:spPr>
          <a:xfrm>
            <a:off x="4427984" y="4775394"/>
            <a:ext cx="2895600" cy="273844"/>
          </a:xfrm>
          <a:prstGeom prst="rect">
            <a:avLst/>
          </a:prstGeom>
        </p:spPr>
        <p:txBody>
          <a:bodyPr/>
          <a:lstStyle>
            <a:lvl1pPr>
              <a:defRPr sz="1200">
                <a:solidFill>
                  <a:schemeClr val="bg2"/>
                </a:solidFill>
                <a:latin typeface="Titillium Lt" panose="00000400000000000000" pitchFamily="50" charset="-18"/>
              </a:defRPr>
            </a:lvl1pPr>
          </a:lstStyle>
          <a:p>
            <a:endParaRPr lang="hu-HU" dirty="0"/>
          </a:p>
        </p:txBody>
      </p:sp>
      <p:sp>
        <p:nvSpPr>
          <p:cNvPr id="12" name="Dia számának helye 5"/>
          <p:cNvSpPr>
            <a:spLocks noGrp="1"/>
          </p:cNvSpPr>
          <p:nvPr>
            <p:ph type="sldNum" sz="quarter" idx="12"/>
          </p:nvPr>
        </p:nvSpPr>
        <p:spPr>
          <a:xfrm>
            <a:off x="7452320" y="4774902"/>
            <a:ext cx="827112" cy="273844"/>
          </a:xfrm>
          <a:prstGeom prst="rect">
            <a:avLst/>
          </a:prstGeom>
        </p:spPr>
        <p:txBody>
          <a:bodyPr/>
          <a:lstStyle>
            <a:lvl1pPr>
              <a:defRPr sz="1200">
                <a:solidFill>
                  <a:schemeClr val="bg2"/>
                </a:solidFill>
                <a:latin typeface="Titillium Lt" panose="00000400000000000000" pitchFamily="50" charset="-18"/>
              </a:defRPr>
            </a:lvl1pPr>
          </a:lstStyle>
          <a:p>
            <a:fld id="{F4B47376-C894-4FFB-8CFA-DA778D4B7FC4}" type="slidenum">
              <a:rPr lang="hu-HU" smtClean="0"/>
              <a:pPr/>
              <a:t>‹#›</a:t>
            </a:fld>
            <a:endParaRPr lang="hu-HU"/>
          </a:p>
        </p:txBody>
      </p:sp>
    </p:spTree>
    <p:extLst>
      <p:ext uri="{BB962C8B-B14F-4D97-AF65-F5344CB8AC3E}">
        <p14:creationId xmlns:p14="http://schemas.microsoft.com/office/powerpoint/2010/main" val="3332432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Felsorolas elrendezés">
    <p:spTree>
      <p:nvGrpSpPr>
        <p:cNvPr id="1" name=""/>
        <p:cNvGrpSpPr/>
        <p:nvPr/>
      </p:nvGrpSpPr>
      <p:grpSpPr>
        <a:xfrm>
          <a:off x="0" y="0"/>
          <a:ext cx="0" cy="0"/>
          <a:chOff x="0" y="0"/>
          <a:chExt cx="0" cy="0"/>
        </a:xfrm>
      </p:grpSpPr>
      <p:sp>
        <p:nvSpPr>
          <p:cNvPr id="6" name="Szöveg helye 8"/>
          <p:cNvSpPr>
            <a:spLocks noGrp="1"/>
          </p:cNvSpPr>
          <p:nvPr>
            <p:ph type="body" sz="quarter" idx="13" hasCustomPrompt="1"/>
          </p:nvPr>
        </p:nvSpPr>
        <p:spPr>
          <a:xfrm>
            <a:off x="611287" y="555625"/>
            <a:ext cx="5761037" cy="503238"/>
          </a:xfrm>
          <a:prstGeom prst="rect">
            <a:avLst/>
          </a:prstGeom>
        </p:spPr>
        <p:txBody>
          <a:bodyPr anchor="ctr"/>
          <a:lstStyle>
            <a:lvl1pPr marL="0" indent="0">
              <a:buNone/>
              <a:defRPr lang="hu-HU" sz="2000" b="1" kern="1200" dirty="0" smtClean="0">
                <a:solidFill>
                  <a:srgbClr val="006633"/>
                </a:solidFill>
                <a:latin typeface="Titillium Bd" panose="00000800000000000000" pitchFamily="50" charset="-18"/>
                <a:ea typeface="+mj-ea"/>
                <a:cs typeface="+mj-cs"/>
              </a:defRPr>
            </a:lvl1pPr>
            <a:lvl2pPr>
              <a:defRPr lang="hu-HU" sz="2000" b="1" kern="1200" dirty="0" smtClean="0">
                <a:solidFill>
                  <a:srgbClr val="006633"/>
                </a:solidFill>
                <a:latin typeface="Titillium Bd" panose="00000800000000000000" pitchFamily="50" charset="-18"/>
                <a:ea typeface="+mj-ea"/>
                <a:cs typeface="+mj-cs"/>
              </a:defRPr>
            </a:lvl2pPr>
            <a:lvl3pPr>
              <a:defRPr lang="hu-HU" sz="2000" b="1" kern="1200" dirty="0" smtClean="0">
                <a:solidFill>
                  <a:srgbClr val="006633"/>
                </a:solidFill>
                <a:latin typeface="Titillium Bd" panose="00000800000000000000" pitchFamily="50" charset="-18"/>
                <a:ea typeface="+mj-ea"/>
                <a:cs typeface="+mj-cs"/>
              </a:defRPr>
            </a:lvl3pPr>
            <a:lvl4pPr>
              <a:defRPr lang="hu-HU" sz="2000" b="1" kern="1200" dirty="0" smtClean="0">
                <a:solidFill>
                  <a:srgbClr val="006633"/>
                </a:solidFill>
                <a:latin typeface="Titillium Bd" panose="00000800000000000000" pitchFamily="50" charset="-18"/>
                <a:ea typeface="+mj-ea"/>
                <a:cs typeface="+mj-cs"/>
              </a:defRPr>
            </a:lvl4pPr>
            <a:lvl5pPr>
              <a:defRPr lang="hu-HU" sz="2000" b="1" kern="1200" dirty="0" smtClean="0">
                <a:solidFill>
                  <a:srgbClr val="006633"/>
                </a:solidFill>
                <a:latin typeface="Titillium Bd" panose="00000800000000000000" pitchFamily="50" charset="-18"/>
                <a:ea typeface="+mj-ea"/>
                <a:cs typeface="+mj-cs"/>
              </a:defRPr>
            </a:lvl5pPr>
          </a:lstStyle>
          <a:p>
            <a:pPr lvl="0"/>
            <a:r>
              <a:rPr lang="hu-HU" dirty="0"/>
              <a:t>CÍM</a:t>
            </a:r>
          </a:p>
        </p:txBody>
      </p:sp>
      <p:sp>
        <p:nvSpPr>
          <p:cNvPr id="4" name="Dátum helye 3"/>
          <p:cNvSpPr>
            <a:spLocks noGrp="1"/>
          </p:cNvSpPr>
          <p:nvPr>
            <p:ph type="dt" sz="half" idx="10"/>
          </p:nvPr>
        </p:nvSpPr>
        <p:spPr>
          <a:xfrm>
            <a:off x="2699792" y="4774902"/>
            <a:ext cx="1512168" cy="273844"/>
          </a:xfrm>
          <a:prstGeom prst="rect">
            <a:avLst/>
          </a:prstGeom>
        </p:spPr>
        <p:txBody>
          <a:bodyPr/>
          <a:lstStyle>
            <a:lvl1pPr>
              <a:defRPr sz="1200">
                <a:solidFill>
                  <a:schemeClr val="bg2"/>
                </a:solidFill>
                <a:latin typeface="Titillium Lt" panose="00000400000000000000" pitchFamily="50" charset="-18"/>
              </a:defRPr>
            </a:lvl1pPr>
          </a:lstStyle>
          <a:p>
            <a:fld id="{73974C63-EAA8-467C-A513-18C1DCBE6C4D}" type="datetimeFigureOut">
              <a:rPr lang="hu-HU" smtClean="0"/>
              <a:pPr/>
              <a:t>2024.02.24.</a:t>
            </a:fld>
            <a:endParaRPr lang="hu-HU" dirty="0"/>
          </a:p>
        </p:txBody>
      </p:sp>
      <p:sp>
        <p:nvSpPr>
          <p:cNvPr id="5" name="Élőláb helye 4"/>
          <p:cNvSpPr>
            <a:spLocks noGrp="1"/>
          </p:cNvSpPr>
          <p:nvPr>
            <p:ph type="ftr" sz="quarter" idx="11"/>
          </p:nvPr>
        </p:nvSpPr>
        <p:spPr>
          <a:xfrm>
            <a:off x="4427984" y="4775394"/>
            <a:ext cx="2895600" cy="273844"/>
          </a:xfrm>
          <a:prstGeom prst="rect">
            <a:avLst/>
          </a:prstGeom>
        </p:spPr>
        <p:txBody>
          <a:bodyPr/>
          <a:lstStyle>
            <a:lvl1pPr>
              <a:defRPr sz="1200">
                <a:solidFill>
                  <a:schemeClr val="bg2"/>
                </a:solidFill>
                <a:latin typeface="Titillium Lt" panose="00000400000000000000" pitchFamily="50" charset="-18"/>
              </a:defRPr>
            </a:lvl1pPr>
          </a:lstStyle>
          <a:p>
            <a:endParaRPr lang="hu-HU" dirty="0"/>
          </a:p>
        </p:txBody>
      </p:sp>
      <p:sp>
        <p:nvSpPr>
          <p:cNvPr id="8" name="Dia számának helye 5"/>
          <p:cNvSpPr>
            <a:spLocks noGrp="1"/>
          </p:cNvSpPr>
          <p:nvPr>
            <p:ph type="sldNum" sz="quarter" idx="12"/>
          </p:nvPr>
        </p:nvSpPr>
        <p:spPr>
          <a:xfrm>
            <a:off x="7452320" y="4774902"/>
            <a:ext cx="827112" cy="273844"/>
          </a:xfrm>
          <a:prstGeom prst="rect">
            <a:avLst/>
          </a:prstGeom>
        </p:spPr>
        <p:txBody>
          <a:bodyPr/>
          <a:lstStyle>
            <a:lvl1pPr>
              <a:defRPr sz="1200">
                <a:solidFill>
                  <a:schemeClr val="bg2"/>
                </a:solidFill>
                <a:latin typeface="Titillium Lt" panose="00000400000000000000" pitchFamily="50" charset="-18"/>
              </a:defRPr>
            </a:lvl1pPr>
          </a:lstStyle>
          <a:p>
            <a:fld id="{F4B47376-C894-4FFB-8CFA-DA778D4B7FC4}" type="slidenum">
              <a:rPr lang="hu-HU" smtClean="0"/>
              <a:pPr/>
              <a:t>‹#›</a:t>
            </a:fld>
            <a:endParaRPr lang="hu-HU"/>
          </a:p>
        </p:txBody>
      </p:sp>
      <p:sp>
        <p:nvSpPr>
          <p:cNvPr id="3" name="Szöveg helye 2"/>
          <p:cNvSpPr>
            <a:spLocks noGrp="1"/>
          </p:cNvSpPr>
          <p:nvPr>
            <p:ph type="body" sz="quarter" idx="14"/>
          </p:nvPr>
        </p:nvSpPr>
        <p:spPr>
          <a:xfrm>
            <a:off x="611188" y="1419225"/>
            <a:ext cx="7777162" cy="2881313"/>
          </a:xfrm>
          <a:prstGeom prst="rect">
            <a:avLst/>
          </a:prstGeom>
        </p:spPr>
        <p:txBody>
          <a:bodyPr/>
          <a:lstStyle>
            <a:lvl1pPr>
              <a:defRPr sz="2400"/>
            </a:lvl1pPr>
            <a:lvl2pPr marL="742950" indent="-285750">
              <a:buFont typeface="Courier New" panose="02070309020205020404" pitchFamily="49" charset="0"/>
              <a:buChar char="o"/>
              <a:defRPr sz="2000"/>
            </a:lvl2pPr>
            <a:lvl3pPr>
              <a:defRPr sz="1800"/>
            </a:lvl3pPr>
            <a:lvl4pPr>
              <a:defRPr sz="1600"/>
            </a:lvl4pPr>
            <a:lvl5pPr>
              <a:defRPr sz="1600"/>
            </a:lvl5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hu-HU" dirty="0"/>
          </a:p>
        </p:txBody>
      </p:sp>
    </p:spTree>
    <p:extLst>
      <p:ext uri="{BB962C8B-B14F-4D97-AF65-F5344CB8AC3E}">
        <p14:creationId xmlns:p14="http://schemas.microsoft.com/office/powerpoint/2010/main" val="1240596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Képes_dia">
    <p:spTree>
      <p:nvGrpSpPr>
        <p:cNvPr id="1" name=""/>
        <p:cNvGrpSpPr/>
        <p:nvPr/>
      </p:nvGrpSpPr>
      <p:grpSpPr>
        <a:xfrm>
          <a:off x="0" y="0"/>
          <a:ext cx="0" cy="0"/>
          <a:chOff x="0" y="0"/>
          <a:chExt cx="0" cy="0"/>
        </a:xfrm>
      </p:grpSpPr>
      <p:pic>
        <p:nvPicPr>
          <p:cNvPr id="6" name="Kép 5"/>
          <p:cNvPicPr>
            <a:picLocks noChangeAspect="1"/>
          </p:cNvPicPr>
          <p:nvPr userDrawn="1"/>
        </p:nvPicPr>
        <p:blipFill rotWithShape="1">
          <a:blip r:embed="rId2">
            <a:extLst>
              <a:ext uri="{28A0092B-C50C-407E-A947-70E740481C1C}">
                <a14:useLocalDpi xmlns:a14="http://schemas.microsoft.com/office/drawing/2010/main" val="0"/>
              </a:ext>
            </a:extLst>
          </a:blip>
          <a:srcRect r="54641"/>
          <a:stretch/>
        </p:blipFill>
        <p:spPr>
          <a:xfrm>
            <a:off x="0" y="0"/>
            <a:ext cx="3419872" cy="4706806"/>
          </a:xfrm>
          <a:prstGeom prst="rect">
            <a:avLst/>
          </a:prstGeom>
        </p:spPr>
      </p:pic>
      <p:sp>
        <p:nvSpPr>
          <p:cNvPr id="14" name="Szöveg helye 8"/>
          <p:cNvSpPr>
            <a:spLocks noGrp="1"/>
          </p:cNvSpPr>
          <p:nvPr>
            <p:ph type="body" sz="quarter" idx="13" hasCustomPrompt="1"/>
          </p:nvPr>
        </p:nvSpPr>
        <p:spPr>
          <a:xfrm>
            <a:off x="4042103" y="555526"/>
            <a:ext cx="3956457" cy="503238"/>
          </a:xfrm>
          <a:prstGeom prst="rect">
            <a:avLst/>
          </a:prstGeom>
        </p:spPr>
        <p:txBody>
          <a:bodyPr anchor="ctr"/>
          <a:lstStyle>
            <a:lvl1pPr marL="0" indent="0">
              <a:buNone/>
              <a:defRPr lang="hu-HU" sz="2000" b="1" kern="1200" dirty="0" smtClean="0">
                <a:solidFill>
                  <a:srgbClr val="006633"/>
                </a:solidFill>
                <a:latin typeface="Titillium Bd" panose="00000800000000000000" pitchFamily="50" charset="-18"/>
                <a:ea typeface="+mj-ea"/>
                <a:cs typeface="+mj-cs"/>
              </a:defRPr>
            </a:lvl1pPr>
            <a:lvl2pPr>
              <a:defRPr lang="hu-HU" sz="2000" b="1" kern="1200" dirty="0" smtClean="0">
                <a:solidFill>
                  <a:srgbClr val="006633"/>
                </a:solidFill>
                <a:latin typeface="Titillium Bd" panose="00000800000000000000" pitchFamily="50" charset="-18"/>
                <a:ea typeface="+mj-ea"/>
                <a:cs typeface="+mj-cs"/>
              </a:defRPr>
            </a:lvl2pPr>
            <a:lvl3pPr>
              <a:defRPr lang="hu-HU" sz="2000" b="1" kern="1200" dirty="0" smtClean="0">
                <a:solidFill>
                  <a:srgbClr val="006633"/>
                </a:solidFill>
                <a:latin typeface="Titillium Bd" panose="00000800000000000000" pitchFamily="50" charset="-18"/>
                <a:ea typeface="+mj-ea"/>
                <a:cs typeface="+mj-cs"/>
              </a:defRPr>
            </a:lvl3pPr>
            <a:lvl4pPr>
              <a:defRPr lang="hu-HU" sz="2000" b="1" kern="1200" dirty="0" smtClean="0">
                <a:solidFill>
                  <a:srgbClr val="006633"/>
                </a:solidFill>
                <a:latin typeface="Titillium Bd" panose="00000800000000000000" pitchFamily="50" charset="-18"/>
                <a:ea typeface="+mj-ea"/>
                <a:cs typeface="+mj-cs"/>
              </a:defRPr>
            </a:lvl4pPr>
            <a:lvl5pPr>
              <a:defRPr lang="hu-HU" sz="2000" b="1" kern="1200" dirty="0" smtClean="0">
                <a:solidFill>
                  <a:srgbClr val="006633"/>
                </a:solidFill>
                <a:latin typeface="Titillium Bd" panose="00000800000000000000" pitchFamily="50" charset="-18"/>
                <a:ea typeface="+mj-ea"/>
                <a:cs typeface="+mj-cs"/>
              </a:defRPr>
            </a:lvl5pPr>
          </a:lstStyle>
          <a:p>
            <a:pPr lvl="0"/>
            <a:r>
              <a:rPr lang="hu-HU" dirty="0"/>
              <a:t>CÍM</a:t>
            </a:r>
          </a:p>
        </p:txBody>
      </p:sp>
      <p:sp>
        <p:nvSpPr>
          <p:cNvPr id="15" name="Szöveg helye 10"/>
          <p:cNvSpPr>
            <a:spLocks noGrp="1"/>
          </p:cNvSpPr>
          <p:nvPr>
            <p:ph type="body" sz="quarter" idx="14" hasCustomPrompt="1"/>
          </p:nvPr>
        </p:nvSpPr>
        <p:spPr>
          <a:xfrm>
            <a:off x="4042103" y="1492152"/>
            <a:ext cx="4490337" cy="3095822"/>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lang="hu-HU" sz="1600" kern="1200" dirty="0" smtClean="0">
                <a:solidFill>
                  <a:srgbClr val="006633"/>
                </a:solidFill>
                <a:latin typeface="Titillium Lt" panose="00000400000000000000" pitchFamily="50" charset="-18"/>
                <a:ea typeface="+mn-ea"/>
                <a:cs typeface="+mn-cs"/>
              </a:defRPr>
            </a:lvl1pPr>
            <a:lvl2pPr marL="457200" indent="0">
              <a:buNone/>
              <a:defRPr lang="hu-HU" sz="1600" kern="1200" dirty="0" smtClean="0">
                <a:solidFill>
                  <a:srgbClr val="006633"/>
                </a:solidFill>
                <a:latin typeface="Titillium Lt" panose="00000400000000000000" pitchFamily="50" charset="-18"/>
                <a:ea typeface="+mn-ea"/>
                <a:cs typeface="+mn-cs"/>
              </a:defRPr>
            </a:lvl2pPr>
            <a:lvl3pPr marL="914400" indent="0">
              <a:buNone/>
              <a:defRPr lang="hu-HU" sz="1600" kern="1200" dirty="0" smtClean="0">
                <a:solidFill>
                  <a:srgbClr val="006633"/>
                </a:solidFill>
                <a:latin typeface="Titillium Lt" panose="00000400000000000000" pitchFamily="50" charset="-18"/>
                <a:ea typeface="+mn-ea"/>
                <a:cs typeface="+mn-cs"/>
              </a:defRPr>
            </a:lvl3pPr>
            <a:lvl4pPr marL="1371600" indent="0">
              <a:buNone/>
              <a:defRPr lang="hu-HU" sz="1600" kern="1200" dirty="0" smtClean="0">
                <a:solidFill>
                  <a:srgbClr val="006633"/>
                </a:solidFill>
                <a:latin typeface="Titillium Lt" panose="00000400000000000000" pitchFamily="50" charset="-18"/>
                <a:ea typeface="+mn-ea"/>
                <a:cs typeface="+mn-cs"/>
              </a:defRPr>
            </a:lvl4pPr>
            <a:lvl5pPr marL="1828800" indent="0">
              <a:buNone/>
              <a:defRPr lang="hu-HU" sz="1600" kern="1200" dirty="0">
                <a:solidFill>
                  <a:srgbClr val="006633"/>
                </a:solidFill>
                <a:latin typeface="Titillium Lt" panose="00000400000000000000" pitchFamily="50" charset="-18"/>
                <a:ea typeface="+mn-ea"/>
                <a:cs typeface="+mn-cs"/>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hu-HU" sz="1600" dirty="0">
                <a:solidFill>
                  <a:srgbClr val="006633"/>
                </a:solidFill>
                <a:latin typeface="Titillium Lt" panose="00000400000000000000" pitchFamily="50" charset="-18"/>
              </a:rPr>
              <a:t>Folyó szöveg</a:t>
            </a:r>
          </a:p>
        </p:txBody>
      </p:sp>
      <p:sp>
        <p:nvSpPr>
          <p:cNvPr id="8" name="Dátum helye 3"/>
          <p:cNvSpPr>
            <a:spLocks noGrp="1"/>
          </p:cNvSpPr>
          <p:nvPr>
            <p:ph type="dt" sz="half" idx="10"/>
          </p:nvPr>
        </p:nvSpPr>
        <p:spPr>
          <a:xfrm>
            <a:off x="2699792" y="4774902"/>
            <a:ext cx="1512168" cy="273844"/>
          </a:xfrm>
          <a:prstGeom prst="rect">
            <a:avLst/>
          </a:prstGeom>
        </p:spPr>
        <p:txBody>
          <a:bodyPr/>
          <a:lstStyle>
            <a:lvl1pPr>
              <a:defRPr sz="1200">
                <a:solidFill>
                  <a:schemeClr val="bg2"/>
                </a:solidFill>
                <a:latin typeface="Titillium Lt" panose="00000400000000000000" pitchFamily="50" charset="-18"/>
              </a:defRPr>
            </a:lvl1pPr>
          </a:lstStyle>
          <a:p>
            <a:fld id="{73974C63-EAA8-467C-A513-18C1DCBE6C4D}" type="datetimeFigureOut">
              <a:rPr lang="hu-HU" smtClean="0"/>
              <a:pPr/>
              <a:t>2024.02.24.</a:t>
            </a:fld>
            <a:endParaRPr lang="hu-HU" dirty="0"/>
          </a:p>
        </p:txBody>
      </p:sp>
      <p:sp>
        <p:nvSpPr>
          <p:cNvPr id="9" name="Élőláb helye 4"/>
          <p:cNvSpPr>
            <a:spLocks noGrp="1"/>
          </p:cNvSpPr>
          <p:nvPr>
            <p:ph type="ftr" sz="quarter" idx="11"/>
          </p:nvPr>
        </p:nvSpPr>
        <p:spPr>
          <a:xfrm>
            <a:off x="4427984" y="4775394"/>
            <a:ext cx="2895600" cy="273844"/>
          </a:xfrm>
          <a:prstGeom prst="rect">
            <a:avLst/>
          </a:prstGeom>
        </p:spPr>
        <p:txBody>
          <a:bodyPr/>
          <a:lstStyle>
            <a:lvl1pPr>
              <a:defRPr sz="1200">
                <a:solidFill>
                  <a:schemeClr val="bg2"/>
                </a:solidFill>
                <a:latin typeface="Titillium Lt" panose="00000400000000000000" pitchFamily="50" charset="-18"/>
              </a:defRPr>
            </a:lvl1pPr>
          </a:lstStyle>
          <a:p>
            <a:endParaRPr lang="hu-HU" dirty="0"/>
          </a:p>
        </p:txBody>
      </p:sp>
      <p:sp>
        <p:nvSpPr>
          <p:cNvPr id="10" name="Dia számának helye 5"/>
          <p:cNvSpPr>
            <a:spLocks noGrp="1"/>
          </p:cNvSpPr>
          <p:nvPr>
            <p:ph type="sldNum" sz="quarter" idx="12"/>
          </p:nvPr>
        </p:nvSpPr>
        <p:spPr>
          <a:xfrm>
            <a:off x="7452320" y="4774902"/>
            <a:ext cx="827112" cy="273844"/>
          </a:xfrm>
          <a:prstGeom prst="rect">
            <a:avLst/>
          </a:prstGeom>
        </p:spPr>
        <p:txBody>
          <a:bodyPr/>
          <a:lstStyle>
            <a:lvl1pPr>
              <a:defRPr sz="1200">
                <a:solidFill>
                  <a:schemeClr val="bg2"/>
                </a:solidFill>
                <a:latin typeface="Titillium Lt" panose="00000400000000000000" pitchFamily="50" charset="-18"/>
              </a:defRPr>
            </a:lvl1pPr>
          </a:lstStyle>
          <a:p>
            <a:fld id="{F4B47376-C894-4FFB-8CFA-DA778D4B7FC4}" type="slidenum">
              <a:rPr lang="hu-HU" smtClean="0"/>
              <a:pPr/>
              <a:t>‹#›</a:t>
            </a:fld>
            <a:endParaRPr lang="hu-HU"/>
          </a:p>
        </p:txBody>
      </p:sp>
    </p:spTree>
    <p:extLst>
      <p:ext uri="{BB962C8B-B14F-4D97-AF65-F5344CB8AC3E}">
        <p14:creationId xmlns:p14="http://schemas.microsoft.com/office/powerpoint/2010/main" val="1580407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Idézet elrendezés">
    <p:spTree>
      <p:nvGrpSpPr>
        <p:cNvPr id="1" name=""/>
        <p:cNvGrpSpPr/>
        <p:nvPr/>
      </p:nvGrpSpPr>
      <p:grpSpPr>
        <a:xfrm>
          <a:off x="0" y="0"/>
          <a:ext cx="0" cy="0"/>
          <a:chOff x="0" y="0"/>
          <a:chExt cx="0" cy="0"/>
        </a:xfrm>
      </p:grpSpPr>
      <p:sp>
        <p:nvSpPr>
          <p:cNvPr id="8" name="Szöveg helye 8"/>
          <p:cNvSpPr>
            <a:spLocks noGrp="1"/>
          </p:cNvSpPr>
          <p:nvPr>
            <p:ph type="body" sz="quarter" idx="13" hasCustomPrompt="1"/>
          </p:nvPr>
        </p:nvSpPr>
        <p:spPr>
          <a:xfrm>
            <a:off x="611560" y="555625"/>
            <a:ext cx="5761037" cy="503238"/>
          </a:xfrm>
          <a:prstGeom prst="rect">
            <a:avLst/>
          </a:prstGeom>
        </p:spPr>
        <p:txBody>
          <a:bodyPr anchor="ctr"/>
          <a:lstStyle>
            <a:lvl1pPr marL="0" indent="0">
              <a:buNone/>
              <a:defRPr lang="hu-HU" sz="2000" b="1" kern="1200" dirty="0" smtClean="0">
                <a:solidFill>
                  <a:srgbClr val="006633"/>
                </a:solidFill>
                <a:latin typeface="Titillium Bd" panose="00000800000000000000" pitchFamily="50" charset="-18"/>
                <a:ea typeface="+mj-ea"/>
                <a:cs typeface="+mj-cs"/>
              </a:defRPr>
            </a:lvl1pPr>
            <a:lvl2pPr>
              <a:defRPr lang="hu-HU" sz="2000" b="1" kern="1200" dirty="0" smtClean="0">
                <a:solidFill>
                  <a:srgbClr val="006633"/>
                </a:solidFill>
                <a:latin typeface="Titillium Bd" panose="00000800000000000000" pitchFamily="50" charset="-18"/>
                <a:ea typeface="+mj-ea"/>
                <a:cs typeface="+mj-cs"/>
              </a:defRPr>
            </a:lvl2pPr>
            <a:lvl3pPr>
              <a:defRPr lang="hu-HU" sz="2000" b="1" kern="1200" dirty="0" smtClean="0">
                <a:solidFill>
                  <a:srgbClr val="006633"/>
                </a:solidFill>
                <a:latin typeface="Titillium Bd" panose="00000800000000000000" pitchFamily="50" charset="-18"/>
                <a:ea typeface="+mj-ea"/>
                <a:cs typeface="+mj-cs"/>
              </a:defRPr>
            </a:lvl3pPr>
            <a:lvl4pPr>
              <a:defRPr lang="hu-HU" sz="2000" b="1" kern="1200" dirty="0" smtClean="0">
                <a:solidFill>
                  <a:srgbClr val="006633"/>
                </a:solidFill>
                <a:latin typeface="Titillium Bd" panose="00000800000000000000" pitchFamily="50" charset="-18"/>
                <a:ea typeface="+mj-ea"/>
                <a:cs typeface="+mj-cs"/>
              </a:defRPr>
            </a:lvl4pPr>
            <a:lvl5pPr>
              <a:defRPr lang="hu-HU" sz="2000" b="1" kern="1200" dirty="0" smtClean="0">
                <a:solidFill>
                  <a:srgbClr val="006633"/>
                </a:solidFill>
                <a:latin typeface="Titillium Bd" panose="00000800000000000000" pitchFamily="50" charset="-18"/>
                <a:ea typeface="+mj-ea"/>
                <a:cs typeface="+mj-cs"/>
              </a:defRPr>
            </a:lvl5pPr>
          </a:lstStyle>
          <a:p>
            <a:pPr lvl="0"/>
            <a:r>
              <a:rPr lang="hu-HU" dirty="0"/>
              <a:t>CÍM</a:t>
            </a:r>
          </a:p>
        </p:txBody>
      </p:sp>
      <p:sp>
        <p:nvSpPr>
          <p:cNvPr id="9" name="Szöveg helye 10"/>
          <p:cNvSpPr>
            <a:spLocks noGrp="1"/>
          </p:cNvSpPr>
          <p:nvPr>
            <p:ph type="body" sz="quarter" idx="14" hasCustomPrompt="1"/>
          </p:nvPr>
        </p:nvSpPr>
        <p:spPr>
          <a:xfrm>
            <a:off x="611560" y="2283719"/>
            <a:ext cx="7992888" cy="2160240"/>
          </a:xfrm>
          <a:prstGeom prst="rect">
            <a:avLst/>
          </a:prstGeom>
        </p:spPr>
        <p:txBody>
          <a:bodyPr/>
          <a:lstStyle>
            <a:lvl1pPr marL="0" marR="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lang="hu-HU" sz="1600" kern="1200" dirty="0" smtClean="0">
                <a:solidFill>
                  <a:srgbClr val="006633"/>
                </a:solidFill>
                <a:latin typeface="Titillium Lt" panose="00000400000000000000" pitchFamily="50" charset="-18"/>
                <a:ea typeface="+mn-ea"/>
                <a:cs typeface="+mn-cs"/>
              </a:defRPr>
            </a:lvl1pPr>
            <a:lvl2pPr marL="457200" indent="0">
              <a:buNone/>
              <a:defRPr lang="hu-HU" sz="1600" kern="1200" dirty="0" smtClean="0">
                <a:solidFill>
                  <a:srgbClr val="006633"/>
                </a:solidFill>
                <a:latin typeface="Titillium Lt" panose="00000400000000000000" pitchFamily="50" charset="-18"/>
                <a:ea typeface="+mn-ea"/>
                <a:cs typeface="+mn-cs"/>
              </a:defRPr>
            </a:lvl2pPr>
            <a:lvl3pPr marL="914400" indent="0">
              <a:buNone/>
              <a:defRPr lang="hu-HU" sz="1600" kern="1200" dirty="0" smtClean="0">
                <a:solidFill>
                  <a:srgbClr val="006633"/>
                </a:solidFill>
                <a:latin typeface="Titillium Lt" panose="00000400000000000000" pitchFamily="50" charset="-18"/>
                <a:ea typeface="+mn-ea"/>
                <a:cs typeface="+mn-cs"/>
              </a:defRPr>
            </a:lvl3pPr>
            <a:lvl4pPr marL="1371600" indent="0">
              <a:buNone/>
              <a:defRPr lang="hu-HU" sz="1600" kern="1200" dirty="0" smtClean="0">
                <a:solidFill>
                  <a:srgbClr val="006633"/>
                </a:solidFill>
                <a:latin typeface="Titillium Lt" panose="00000400000000000000" pitchFamily="50" charset="-18"/>
                <a:ea typeface="+mn-ea"/>
                <a:cs typeface="+mn-cs"/>
              </a:defRPr>
            </a:lvl4pPr>
            <a:lvl5pPr marL="1828800" indent="0">
              <a:buNone/>
              <a:defRPr lang="hu-HU" sz="1600" kern="1200" dirty="0">
                <a:solidFill>
                  <a:srgbClr val="006633"/>
                </a:solidFill>
                <a:latin typeface="Titillium Lt" panose="00000400000000000000" pitchFamily="50" charset="-18"/>
                <a:ea typeface="+mn-ea"/>
                <a:cs typeface="+mn-cs"/>
              </a:defRPr>
            </a:lvl5pPr>
          </a:lstStyle>
          <a:p>
            <a:pPr>
              <a:buClr>
                <a:srgbClr val="E8C001"/>
              </a:buClr>
            </a:pPr>
            <a:r>
              <a:rPr lang="hu-HU" sz="2400" dirty="0">
                <a:solidFill>
                  <a:srgbClr val="006633"/>
                </a:solidFill>
                <a:latin typeface="Titillium Lt" panose="00000400000000000000" pitchFamily="50" charset="-18"/>
              </a:rPr>
              <a:t>FONTOSABB ÜZENET, MONDÁS</a:t>
            </a:r>
          </a:p>
        </p:txBody>
      </p:sp>
      <p:sp>
        <p:nvSpPr>
          <p:cNvPr id="10" name="Dátum helye 3"/>
          <p:cNvSpPr>
            <a:spLocks noGrp="1"/>
          </p:cNvSpPr>
          <p:nvPr>
            <p:ph type="dt" sz="half" idx="10"/>
          </p:nvPr>
        </p:nvSpPr>
        <p:spPr>
          <a:xfrm>
            <a:off x="2699792" y="4774902"/>
            <a:ext cx="1512168" cy="273844"/>
          </a:xfrm>
          <a:prstGeom prst="rect">
            <a:avLst/>
          </a:prstGeom>
        </p:spPr>
        <p:txBody>
          <a:bodyPr/>
          <a:lstStyle>
            <a:lvl1pPr>
              <a:defRPr sz="1200">
                <a:solidFill>
                  <a:schemeClr val="bg2"/>
                </a:solidFill>
                <a:latin typeface="Titillium Lt" panose="00000400000000000000" pitchFamily="50" charset="-18"/>
              </a:defRPr>
            </a:lvl1pPr>
          </a:lstStyle>
          <a:p>
            <a:fld id="{73974C63-EAA8-467C-A513-18C1DCBE6C4D}" type="datetimeFigureOut">
              <a:rPr lang="hu-HU" smtClean="0"/>
              <a:pPr/>
              <a:t>2024.02.24.</a:t>
            </a:fld>
            <a:endParaRPr lang="hu-HU" dirty="0"/>
          </a:p>
        </p:txBody>
      </p:sp>
      <p:sp>
        <p:nvSpPr>
          <p:cNvPr id="11" name="Élőláb helye 4"/>
          <p:cNvSpPr>
            <a:spLocks noGrp="1"/>
          </p:cNvSpPr>
          <p:nvPr>
            <p:ph type="ftr" sz="quarter" idx="11"/>
          </p:nvPr>
        </p:nvSpPr>
        <p:spPr>
          <a:xfrm>
            <a:off x="4427984" y="4775394"/>
            <a:ext cx="2895600" cy="273844"/>
          </a:xfrm>
          <a:prstGeom prst="rect">
            <a:avLst/>
          </a:prstGeom>
        </p:spPr>
        <p:txBody>
          <a:bodyPr/>
          <a:lstStyle>
            <a:lvl1pPr>
              <a:defRPr sz="1200">
                <a:solidFill>
                  <a:schemeClr val="bg2"/>
                </a:solidFill>
                <a:latin typeface="Titillium Lt" panose="00000400000000000000" pitchFamily="50" charset="-18"/>
              </a:defRPr>
            </a:lvl1pPr>
          </a:lstStyle>
          <a:p>
            <a:endParaRPr lang="hu-HU" dirty="0"/>
          </a:p>
        </p:txBody>
      </p:sp>
      <p:sp>
        <p:nvSpPr>
          <p:cNvPr id="12" name="Dia számának helye 5"/>
          <p:cNvSpPr>
            <a:spLocks noGrp="1"/>
          </p:cNvSpPr>
          <p:nvPr>
            <p:ph type="sldNum" sz="quarter" idx="12"/>
          </p:nvPr>
        </p:nvSpPr>
        <p:spPr>
          <a:xfrm>
            <a:off x="7452320" y="4774902"/>
            <a:ext cx="827112" cy="273844"/>
          </a:xfrm>
          <a:prstGeom prst="rect">
            <a:avLst/>
          </a:prstGeom>
        </p:spPr>
        <p:txBody>
          <a:bodyPr/>
          <a:lstStyle>
            <a:lvl1pPr>
              <a:defRPr sz="1200">
                <a:solidFill>
                  <a:schemeClr val="bg2"/>
                </a:solidFill>
                <a:latin typeface="Titillium Lt" panose="00000400000000000000" pitchFamily="50" charset="-18"/>
              </a:defRPr>
            </a:lvl1pPr>
          </a:lstStyle>
          <a:p>
            <a:fld id="{F4B47376-C894-4FFB-8CFA-DA778D4B7FC4}" type="slidenum">
              <a:rPr lang="hu-HU" smtClean="0"/>
              <a:pPr/>
              <a:t>‹#›</a:t>
            </a:fld>
            <a:endParaRPr lang="hu-HU"/>
          </a:p>
        </p:txBody>
      </p:sp>
    </p:spTree>
    <p:extLst>
      <p:ext uri="{BB962C8B-B14F-4D97-AF65-F5344CB8AC3E}">
        <p14:creationId xmlns:p14="http://schemas.microsoft.com/office/powerpoint/2010/main" val="3088999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Kép 1"/>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762694224"/>
      </p:ext>
    </p:extLst>
  </p:cSld>
  <p:clrMap bg1="lt1" tx1="dk1" bg2="lt2" tx2="dk2" accent1="accent1" accent2="accent2" accent3="accent3" accent4="accent4" accent5="accent5" accent6="accent6" hlink="hlink" folHlink="folHlink"/>
  <p:sldLayoutIdLst>
    <p:sldLayoutId id="2147483687" r:id="rId1"/>
    <p:sldLayoutId id="2147483691" r:id="rId2"/>
    <p:sldLayoutId id="2147483661" r:id="rId3"/>
    <p:sldLayoutId id="2147483664" r:id="rId4"/>
    <p:sldLayoutId id="2147483667" r:id="rId5"/>
    <p:sldLayoutId id="2147483692" r:id="rId6"/>
    <p:sldLayoutId id="2147483695" r:id="rId7"/>
    <p:sldLayoutId id="2147483666" r:id="rId8"/>
    <p:sldLayoutId id="2147483693" r:id="rId9"/>
    <p:sldLayoutId id="2147483697" r:id="rId10"/>
    <p:sldLayoutId id="2147483694" r:id="rId11"/>
    <p:sldLayoutId id="2147483696" r:id="rId12"/>
    <p:sldLayoutId id="2147483698" r:id="rId13"/>
    <p:sldLayoutId id="2147483699" r:id="rId14"/>
    <p:sldLayoutId id="2147483702" r:id="rId15"/>
    <p:sldLayoutId id="2147483685" r:id="rId16"/>
    <p:sldLayoutId id="2147483703"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0" y="4011910"/>
            <a:ext cx="9144000" cy="11315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Csoportos tájékoztatókhoz aktualizált </a:t>
            </a:r>
            <a:r>
              <a:rPr lang="hu-HU" dirty="0" err="1"/>
              <a:t>ppt-k</a:t>
            </a:r>
            <a:r>
              <a:rPr lang="hu-HU" dirty="0"/>
              <a:t> bekérése</a:t>
            </a:r>
          </a:p>
        </p:txBody>
      </p:sp>
      <p:sp>
        <p:nvSpPr>
          <p:cNvPr id="8" name="Cím 1"/>
          <p:cNvSpPr txBox="1">
            <a:spLocks/>
          </p:cNvSpPr>
          <p:nvPr/>
        </p:nvSpPr>
        <p:spPr>
          <a:xfrm>
            <a:off x="107503" y="140884"/>
            <a:ext cx="4462264" cy="429188"/>
          </a:xfrm>
          <a:prstGeom prst="rect">
            <a:avLst/>
          </a:prstGeom>
        </p:spPr>
        <p:txBody>
          <a:bodyP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hu-HU" sz="2400" b="1" cap="all" dirty="0">
                <a:solidFill>
                  <a:srgbClr val="006633"/>
                </a:solidFill>
                <a:latin typeface="Titillium" panose="00000500000000000000" pitchFamily="50" charset="-18"/>
              </a:rPr>
              <a:t>Tájékoztatási szolgáltatás</a:t>
            </a:r>
            <a:endParaRPr lang="hu-HU" sz="2400" dirty="0">
              <a:solidFill>
                <a:srgbClr val="006633"/>
              </a:solidFill>
              <a:latin typeface="Titillium" panose="00000500000000000000" pitchFamily="50" charset="-18"/>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4011910"/>
            <a:ext cx="7267575"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ím 1">
            <a:extLst>
              <a:ext uri="{FF2B5EF4-FFF2-40B4-BE49-F238E27FC236}">
                <a16:creationId xmlns:a16="http://schemas.microsoft.com/office/drawing/2014/main" xmlns="" id="{DFED0D9E-721B-4C34-B255-28B4C0DBF0AC}"/>
              </a:ext>
            </a:extLst>
          </p:cNvPr>
          <p:cNvSpPr txBox="1">
            <a:spLocks/>
          </p:cNvSpPr>
          <p:nvPr/>
        </p:nvSpPr>
        <p:spPr>
          <a:xfrm>
            <a:off x="696720" y="1667450"/>
            <a:ext cx="7772400" cy="1224136"/>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u-HU" sz="3600" dirty="0">
                <a:effectLst/>
                <a:latin typeface="Times New Roman" panose="02020603050405020304" pitchFamily="18" charset="0"/>
                <a:ea typeface="Calibri" panose="020F0502020204030204" pitchFamily="34" charset="0"/>
              </a:rPr>
              <a:t> </a:t>
            </a:r>
            <a:r>
              <a:rPr lang="hu-HU" sz="3600" b="1" dirty="0">
                <a:effectLst/>
                <a:latin typeface="Times New Roman" panose="02020603050405020304" pitchFamily="18" charset="0"/>
                <a:ea typeface="Calibri" panose="020F0502020204030204" pitchFamily="34" charset="0"/>
              </a:rPr>
              <a:t>Tapasztalatok és változások a területalapú támogatásokban</a:t>
            </a:r>
            <a:endParaRPr lang="hu-HU" sz="3600" dirty="0">
              <a:solidFill>
                <a:srgbClr val="006633"/>
              </a:solidFill>
              <a:latin typeface="Titillium Bd" panose="00000800000000000000" pitchFamily="50" charset="-18"/>
            </a:endParaRPr>
          </a:p>
        </p:txBody>
      </p:sp>
      <p:sp>
        <p:nvSpPr>
          <p:cNvPr id="10" name="Cím 1">
            <a:extLst>
              <a:ext uri="{FF2B5EF4-FFF2-40B4-BE49-F238E27FC236}">
                <a16:creationId xmlns:a16="http://schemas.microsoft.com/office/drawing/2014/main" xmlns="" id="{F4219D8E-1A87-43C1-99D4-1DACEF750961}"/>
              </a:ext>
            </a:extLst>
          </p:cNvPr>
          <p:cNvSpPr txBox="1">
            <a:spLocks/>
          </p:cNvSpPr>
          <p:nvPr/>
        </p:nvSpPr>
        <p:spPr>
          <a:xfrm>
            <a:off x="683567" y="3254034"/>
            <a:ext cx="7772400" cy="792088"/>
          </a:xfrm>
          <a:prstGeom prst="rect">
            <a:avLst/>
          </a:prstGeom>
        </p:spPr>
        <p:txBody>
          <a:bodyPr vert="horz" lIns="81636" tIns="40819" rIns="81636" bIns="40819" rtlCol="0" anchor="ctr">
            <a:normAutofit/>
          </a:bodyPr>
          <a:lstStyle>
            <a:lvl1pPr algn="ctr" defTabSz="816358" rtl="0" eaLnBrk="1" latinLnBrk="0" hangingPunct="1">
              <a:spcBef>
                <a:spcPct val="0"/>
              </a:spcBef>
              <a:buNone/>
              <a:defRPr sz="4000" kern="1200">
                <a:solidFill>
                  <a:schemeClr val="tx1"/>
                </a:solidFill>
                <a:latin typeface="+mj-lt"/>
                <a:ea typeface="+mj-ea"/>
                <a:cs typeface="+mj-cs"/>
              </a:defRPr>
            </a:lvl1pPr>
          </a:lstStyle>
          <a:p>
            <a:r>
              <a:rPr lang="hu-HU" sz="1800" dirty="0">
                <a:solidFill>
                  <a:srgbClr val="006633"/>
                </a:solidFill>
                <a:latin typeface="Titillium Bd" panose="00000800000000000000" pitchFamily="50" charset="-18"/>
              </a:rPr>
              <a:t>Mucsi Krisztina </a:t>
            </a:r>
          </a:p>
          <a:p>
            <a:r>
              <a:rPr lang="hu-HU" sz="1800" dirty="0">
                <a:solidFill>
                  <a:srgbClr val="006633"/>
                </a:solidFill>
                <a:latin typeface="Titillium Bd" panose="00000800000000000000" pitchFamily="50" charset="-18"/>
              </a:rPr>
              <a:t>2024.02.22.</a:t>
            </a:r>
          </a:p>
        </p:txBody>
      </p:sp>
      <p:pic>
        <p:nvPicPr>
          <p:cNvPr id="11" name="Kép 10">
            <a:extLst>
              <a:ext uri="{FF2B5EF4-FFF2-40B4-BE49-F238E27FC236}">
                <a16:creationId xmlns:a16="http://schemas.microsoft.com/office/drawing/2014/main" xmlns="" id="{8A3F7F19-5867-40D4-B8B0-2D14D7C7D9D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94048" y="1"/>
            <a:ext cx="1849951" cy="1275605"/>
          </a:xfrm>
          <a:prstGeom prst="rect">
            <a:avLst/>
          </a:prstGeom>
        </p:spPr>
      </p:pic>
    </p:spTree>
    <p:extLst>
      <p:ext uri="{BB962C8B-B14F-4D97-AF65-F5344CB8AC3E}">
        <p14:creationId xmlns:p14="http://schemas.microsoft.com/office/powerpoint/2010/main" val="2240477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xmlns="" id="{BA2FE6E2-418A-01BF-C835-E1E17E1154E8}"/>
              </a:ext>
            </a:extLst>
          </p:cNvPr>
          <p:cNvSpPr>
            <a:spLocks noGrp="1"/>
          </p:cNvSpPr>
          <p:nvPr>
            <p:ph type="body" sz="quarter" idx="13"/>
          </p:nvPr>
        </p:nvSpPr>
        <p:spPr>
          <a:xfrm>
            <a:off x="395536" y="411189"/>
            <a:ext cx="7920880" cy="503238"/>
          </a:xfrm>
        </p:spPr>
        <p:txBody>
          <a:bodyPr/>
          <a:lstStyle/>
          <a:p>
            <a:r>
              <a:rPr lang="hu-HU" dirty="0"/>
              <a:t>Területi Monitoring Rendszer (TMR) és </a:t>
            </a:r>
            <a:r>
              <a:rPr lang="hu-HU" dirty="0" err="1"/>
              <a:t>mobilGazda</a:t>
            </a:r>
            <a:r>
              <a:rPr lang="hu-HU" dirty="0"/>
              <a:t> változások 2024</a:t>
            </a:r>
          </a:p>
        </p:txBody>
      </p:sp>
      <p:sp>
        <p:nvSpPr>
          <p:cNvPr id="4" name="Tartalom helye 2">
            <a:extLst>
              <a:ext uri="{FF2B5EF4-FFF2-40B4-BE49-F238E27FC236}">
                <a16:creationId xmlns:a16="http://schemas.microsoft.com/office/drawing/2014/main" xmlns="" id="{5C1BBC3A-779A-3082-DBF1-325C6A5DB5EC}"/>
              </a:ext>
            </a:extLst>
          </p:cNvPr>
          <p:cNvSpPr txBox="1">
            <a:spLocks/>
          </p:cNvSpPr>
          <p:nvPr/>
        </p:nvSpPr>
        <p:spPr>
          <a:xfrm>
            <a:off x="251520" y="916486"/>
            <a:ext cx="8837538" cy="3421110"/>
          </a:xfrm>
          <a:prstGeom prst="rect">
            <a:avLst/>
          </a:prstGeom>
        </p:spPr>
        <p:txBody>
          <a:bodyPr>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hu-HU" sz="1800" b="1" dirty="0">
                <a:latin typeface="Titillium" panose="00000500000000000000" pitchFamily="50" charset="-18"/>
              </a:rPr>
              <a:t>Területi monitoring rendszer (TMR):</a:t>
            </a:r>
          </a:p>
          <a:p>
            <a:pPr marL="0" indent="0">
              <a:spcBef>
                <a:spcPts val="0"/>
              </a:spcBef>
              <a:buFont typeface="Arial" panose="020B0604020202020204" pitchFamily="34" charset="0"/>
              <a:buNone/>
            </a:pPr>
            <a:r>
              <a:rPr lang="hu-HU" sz="1800" dirty="0">
                <a:latin typeface="Titillium" panose="00000500000000000000" pitchFamily="50" charset="-18"/>
              </a:rPr>
              <a:t>2024-től minden területalapú intézkedés és megítélhető jogosultsági feltétel ellenőrizendő</a:t>
            </a:r>
          </a:p>
          <a:p>
            <a:pPr marL="0" indent="0">
              <a:spcBef>
                <a:spcPts val="0"/>
              </a:spcBef>
              <a:buFont typeface="Arial" panose="020B0604020202020204" pitchFamily="34" charset="0"/>
              <a:buNone/>
            </a:pPr>
            <a:r>
              <a:rPr lang="hu-HU" sz="1800" dirty="0">
                <a:latin typeface="Titillium" panose="00000500000000000000" pitchFamily="50" charset="-18"/>
              </a:rPr>
              <a:t>2025-től ami TMR-</a:t>
            </a:r>
            <a:r>
              <a:rPr lang="hu-HU" sz="1800" dirty="0" err="1">
                <a:latin typeface="Titillium" panose="00000500000000000000" pitchFamily="50" charset="-18"/>
              </a:rPr>
              <a:t>rel</a:t>
            </a:r>
            <a:r>
              <a:rPr lang="hu-HU" sz="1800" dirty="0">
                <a:latin typeface="Titillium" panose="00000500000000000000" pitchFamily="50" charset="-18"/>
              </a:rPr>
              <a:t> ellenőrizhető az műholdfelvétellel vagy fényképpel megítélhető.</a:t>
            </a:r>
          </a:p>
          <a:p>
            <a:pPr>
              <a:spcBef>
                <a:spcPts val="0"/>
              </a:spcBef>
            </a:pPr>
            <a:r>
              <a:rPr lang="hu-HU" sz="1800" dirty="0">
                <a:latin typeface="Titillium" panose="00000500000000000000" pitchFamily="50" charset="-18"/>
              </a:rPr>
              <a:t>EK előzetes figyelmeztetések: Vegetáló-nem vegetáló területek, </a:t>
            </a:r>
            <a:r>
              <a:rPr lang="hu-HU" sz="1800" dirty="0">
                <a:solidFill>
                  <a:srgbClr val="FF0000"/>
                </a:solidFill>
                <a:latin typeface="Titillium" panose="00000500000000000000" pitchFamily="50" charset="-18"/>
              </a:rPr>
              <a:t>Öntözött területek</a:t>
            </a:r>
          </a:p>
          <a:p>
            <a:pPr>
              <a:spcBef>
                <a:spcPts val="0"/>
              </a:spcBef>
            </a:pPr>
            <a:r>
              <a:rPr lang="hu-HU" sz="1800" dirty="0">
                <a:latin typeface="Titillium" panose="00000500000000000000" pitchFamily="50" charset="-18"/>
              </a:rPr>
              <a:t>EK Alapellenőrzések: Nem támogatható területek, Inhomogenitás, Növényazonosítás, </a:t>
            </a:r>
            <a:r>
              <a:rPr lang="hu-HU" sz="1800" dirty="0">
                <a:solidFill>
                  <a:srgbClr val="FF0000"/>
                </a:solidFill>
                <a:latin typeface="Titillium" panose="00000500000000000000" pitchFamily="50" charset="-18"/>
              </a:rPr>
              <a:t>Túllegeltetés, Gyomosodás</a:t>
            </a:r>
          </a:p>
          <a:p>
            <a:pPr>
              <a:spcBef>
                <a:spcPts val="0"/>
              </a:spcBef>
            </a:pPr>
            <a:r>
              <a:rPr lang="hu-HU" sz="1800" dirty="0">
                <a:latin typeface="Titillium" panose="00000500000000000000" pitchFamily="50" charset="-18"/>
              </a:rPr>
              <a:t>EK új ellenőrzések: Kaszálás azonosítás, Öntözés, Talajtakarás</a:t>
            </a:r>
          </a:p>
          <a:p>
            <a:pPr>
              <a:spcBef>
                <a:spcPts val="0"/>
              </a:spcBef>
            </a:pPr>
            <a:r>
              <a:rPr lang="hu-HU" sz="1800" dirty="0">
                <a:latin typeface="Titillium" panose="00000500000000000000" pitchFamily="50" charset="-18"/>
              </a:rPr>
              <a:t>EK új AÖP ellenőrzések: Nem termelő területek – parlag, nitrogénmegkötő növények, másodvetés, Ültetvények talajtakarása, Forgatás nélküli talajművelés</a:t>
            </a:r>
          </a:p>
          <a:p>
            <a:pPr>
              <a:spcBef>
                <a:spcPts val="0"/>
              </a:spcBef>
            </a:pPr>
            <a:r>
              <a:rPr lang="hu-HU" sz="1800" dirty="0">
                <a:latin typeface="Titillium" panose="00000500000000000000" pitchFamily="50" charset="-18"/>
              </a:rPr>
              <a:t>EK új CIS ellenőrzés: Szálas fehérjenövények</a:t>
            </a:r>
          </a:p>
          <a:p>
            <a:pPr>
              <a:spcBef>
                <a:spcPts val="0"/>
              </a:spcBef>
            </a:pPr>
            <a:r>
              <a:rPr lang="hu-HU" sz="1800" dirty="0">
                <a:latin typeface="Titillium" panose="00000500000000000000" pitchFamily="50" charset="-18"/>
              </a:rPr>
              <a:t>EK új II. pilléres ellenőrzések: AKG és </a:t>
            </a:r>
            <a:r>
              <a:rPr lang="hu-HU" sz="1800" dirty="0" err="1">
                <a:latin typeface="Titillium" panose="00000500000000000000" pitchFamily="50" charset="-18"/>
              </a:rPr>
              <a:t>Natura</a:t>
            </a:r>
            <a:r>
              <a:rPr lang="hu-HU" sz="1800" dirty="0">
                <a:latin typeface="Titillium" panose="00000500000000000000" pitchFamily="50" charset="-18"/>
              </a:rPr>
              <a:t> 2000 erdő területén is</a:t>
            </a:r>
          </a:p>
          <a:p>
            <a:pPr marL="0" indent="0" algn="just">
              <a:buFont typeface="Arial" panose="020B0604020202020204" pitchFamily="34" charset="0"/>
              <a:buNone/>
            </a:pPr>
            <a:r>
              <a:rPr lang="hu-HU" sz="1800" b="1" dirty="0">
                <a:latin typeface="Titillium" panose="00000500000000000000" pitchFamily="50" charset="-18"/>
              </a:rPr>
              <a:t>Mobilgazda alkalmazás:</a:t>
            </a:r>
          </a:p>
          <a:p>
            <a:pPr algn="just"/>
            <a:r>
              <a:rPr lang="hu-HU" sz="1800" dirty="0">
                <a:solidFill>
                  <a:srgbClr val="FF0000"/>
                </a:solidFill>
                <a:latin typeface="Titillium" panose="00000500000000000000" pitchFamily="50" charset="-18"/>
              </a:rPr>
              <a:t>Új típusú meghatalmazás létrehozása, kifejezetten csak a „fénykép készítés” feladat végrehajtásához</a:t>
            </a:r>
          </a:p>
          <a:p>
            <a:pPr algn="just"/>
            <a:r>
              <a:rPr lang="hu-HU" sz="1800" dirty="0">
                <a:solidFill>
                  <a:srgbClr val="FF0000"/>
                </a:solidFill>
                <a:latin typeface="Titillium" panose="00000500000000000000" pitchFamily="50" charset="-18"/>
              </a:rPr>
              <a:t>Offline ellenőrzések bővítése a fényképkészítés során</a:t>
            </a:r>
          </a:p>
          <a:p>
            <a:pPr>
              <a:spcBef>
                <a:spcPts val="0"/>
              </a:spcBef>
            </a:pPr>
            <a:endParaRPr lang="hu-HU" sz="1800" dirty="0">
              <a:latin typeface="Titillium" panose="00000500000000000000" pitchFamily="50" charset="-18"/>
            </a:endParaRPr>
          </a:p>
          <a:p>
            <a:pPr>
              <a:spcBef>
                <a:spcPts val="0"/>
              </a:spcBef>
            </a:pPr>
            <a:endParaRPr lang="hu-HU" sz="1800" dirty="0">
              <a:latin typeface="Titillium" panose="00000500000000000000" pitchFamily="50" charset="-18"/>
            </a:endParaRPr>
          </a:p>
        </p:txBody>
      </p:sp>
      <p:pic>
        <p:nvPicPr>
          <p:cNvPr id="3" name="Picture 2">
            <a:extLst>
              <a:ext uri="{FF2B5EF4-FFF2-40B4-BE49-F238E27FC236}">
                <a16:creationId xmlns:a16="http://schemas.microsoft.com/office/drawing/2014/main" xmlns="" id="{FB1B97C1-A7F5-0F71-A36D-063360D9FF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9848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zöveg helye 3">
            <a:extLst>
              <a:ext uri="{FF2B5EF4-FFF2-40B4-BE49-F238E27FC236}">
                <a16:creationId xmlns:a16="http://schemas.microsoft.com/office/drawing/2014/main" xmlns="" id="{719DDB32-D5D8-8568-20B1-6F7E43BA0B18}"/>
              </a:ext>
            </a:extLst>
          </p:cNvPr>
          <p:cNvSpPr>
            <a:spLocks noGrp="1"/>
          </p:cNvSpPr>
          <p:nvPr>
            <p:ph type="body" sz="quarter" idx="10"/>
          </p:nvPr>
        </p:nvSpPr>
        <p:spPr>
          <a:xfrm>
            <a:off x="1511300" y="1995686"/>
            <a:ext cx="7632700" cy="2232248"/>
          </a:xfrm>
        </p:spPr>
        <p:txBody>
          <a:bodyPr/>
          <a:lstStyle/>
          <a:p>
            <a:r>
              <a:rPr lang="hu-HU" dirty="0"/>
              <a:t>Feltételesség változásainak részletei 2024</a:t>
            </a:r>
          </a:p>
        </p:txBody>
      </p:sp>
      <p:sp>
        <p:nvSpPr>
          <p:cNvPr id="2" name="Szövegdoboz 1">
            <a:extLst>
              <a:ext uri="{FF2B5EF4-FFF2-40B4-BE49-F238E27FC236}">
                <a16:creationId xmlns:a16="http://schemas.microsoft.com/office/drawing/2014/main" xmlns="" id="{92BF7A5C-69B5-7DE3-5108-05017574AC81}"/>
              </a:ext>
            </a:extLst>
          </p:cNvPr>
          <p:cNvSpPr txBox="1"/>
          <p:nvPr/>
        </p:nvSpPr>
        <p:spPr>
          <a:xfrm>
            <a:off x="323528" y="195486"/>
            <a:ext cx="4790660" cy="338554"/>
          </a:xfrm>
          <a:prstGeom prst="rect">
            <a:avLst/>
          </a:prstGeom>
          <a:noFill/>
        </p:spPr>
        <p:txBody>
          <a:bodyPr wrap="square">
            <a:spAutoFit/>
          </a:bodyPr>
          <a:lstStyle/>
          <a:p>
            <a:pPr algn="l"/>
            <a:r>
              <a:rPr lang="hu-HU" sz="1600" b="1" cap="all" dirty="0">
                <a:solidFill>
                  <a:schemeClr val="bg1"/>
                </a:solidFill>
              </a:rPr>
              <a:t>Tájékoztatási szolgáltatás</a:t>
            </a:r>
            <a:endParaRPr lang="hu-HU" sz="1600" dirty="0">
              <a:solidFill>
                <a:schemeClr val="bg1"/>
              </a:solidFill>
              <a:latin typeface="Trebuchet MS" panose="020B0603020202020204" pitchFamily="34" charset="0"/>
            </a:endParaRPr>
          </a:p>
        </p:txBody>
      </p:sp>
      <p:pic>
        <p:nvPicPr>
          <p:cNvPr id="3" name="Kép 2">
            <a:extLst>
              <a:ext uri="{FF2B5EF4-FFF2-40B4-BE49-F238E27FC236}">
                <a16:creationId xmlns:a16="http://schemas.microsoft.com/office/drawing/2014/main" xmlns="" id="{83D8132F-233A-C679-4447-CAAE40C14E6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94048" y="1"/>
            <a:ext cx="1849951" cy="1275605"/>
          </a:xfrm>
          <a:prstGeom prst="rect">
            <a:avLst/>
          </a:prstGeom>
        </p:spPr>
      </p:pic>
    </p:spTree>
    <p:extLst>
      <p:ext uri="{BB962C8B-B14F-4D97-AF65-F5344CB8AC3E}">
        <p14:creationId xmlns:p14="http://schemas.microsoft.com/office/powerpoint/2010/main" val="4047983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xmlns="" id="{A2EA6D7A-6200-85F6-BEEA-6F830C19455F}"/>
              </a:ext>
            </a:extLst>
          </p:cNvPr>
          <p:cNvSpPr>
            <a:spLocks noGrp="1"/>
          </p:cNvSpPr>
          <p:nvPr>
            <p:ph type="body" sz="quarter" idx="13"/>
          </p:nvPr>
        </p:nvSpPr>
        <p:spPr>
          <a:xfrm>
            <a:off x="323528" y="267494"/>
            <a:ext cx="5761037" cy="503238"/>
          </a:xfrm>
        </p:spPr>
        <p:txBody>
          <a:bodyPr/>
          <a:lstStyle/>
          <a:p>
            <a:r>
              <a:rPr lang="hu-HU" dirty="0"/>
              <a:t>Feltételesség 2024. évi változásai I.</a:t>
            </a:r>
          </a:p>
        </p:txBody>
      </p:sp>
      <p:sp>
        <p:nvSpPr>
          <p:cNvPr id="3" name="Szöveg helye 2">
            <a:extLst>
              <a:ext uri="{FF2B5EF4-FFF2-40B4-BE49-F238E27FC236}">
                <a16:creationId xmlns:a16="http://schemas.microsoft.com/office/drawing/2014/main" xmlns="" id="{4C99467E-FF5D-44EA-C2FF-7999F1EC8253}"/>
              </a:ext>
            </a:extLst>
          </p:cNvPr>
          <p:cNvSpPr>
            <a:spLocks noGrp="1"/>
          </p:cNvSpPr>
          <p:nvPr>
            <p:ph type="body" sz="quarter" idx="14"/>
          </p:nvPr>
        </p:nvSpPr>
        <p:spPr>
          <a:xfrm>
            <a:off x="395536" y="699542"/>
            <a:ext cx="8136904" cy="3960440"/>
          </a:xfrm>
        </p:spPr>
        <p:txBody>
          <a:bodyPr/>
          <a:lstStyle/>
          <a:p>
            <a:pPr algn="just"/>
            <a:r>
              <a:rPr lang="hu-HU" dirty="0"/>
              <a:t>Meg kell felelni a gazdálkodási követelményeknek (JFGK – 11 darab) és a helyes mezőgazdasági és környezeti állapotra (HMKÁ – 9 darab) vonatkozó elvárásoknak.</a:t>
            </a:r>
          </a:p>
          <a:p>
            <a:pPr algn="just"/>
            <a:endParaRPr lang="hu-HU" sz="800" b="1" u="sng" dirty="0"/>
          </a:p>
          <a:p>
            <a:pPr algn="just"/>
            <a:r>
              <a:rPr lang="hu-HU" b="1" u="sng" dirty="0"/>
              <a:t>Új elemek:</a:t>
            </a:r>
          </a:p>
          <a:p>
            <a:pPr marL="285750" indent="-285750" algn="just">
              <a:buFont typeface="Arial" panose="020B0604020202020204" pitchFamily="34" charset="0"/>
              <a:buChar char="•"/>
            </a:pPr>
            <a:r>
              <a:rPr lang="hu-HU" dirty="0"/>
              <a:t>Foszfátok diffúz szennyezése elleni intézkedések (JFGK1)</a:t>
            </a:r>
          </a:p>
          <a:p>
            <a:pPr marL="285750" indent="-285750" algn="just">
              <a:buFont typeface="Arial" panose="020B0604020202020204" pitchFamily="34" charset="0"/>
              <a:buChar char="•"/>
            </a:pPr>
            <a:r>
              <a:rPr lang="hu-HU" dirty="0"/>
              <a:t>Vizes élőhelyek és tőzeglápok védelme (2025-től) (HMKÁ2)</a:t>
            </a:r>
          </a:p>
          <a:p>
            <a:pPr marL="285750" indent="-285750" algn="just">
              <a:buFont typeface="Arial" panose="020B0604020202020204" pitchFamily="34" charset="0"/>
              <a:buChar char="•"/>
            </a:pPr>
            <a:r>
              <a:rPr lang="hu-HU" dirty="0"/>
              <a:t>Fenntartható növényvédőszer-használat (JFGK8)</a:t>
            </a:r>
          </a:p>
          <a:p>
            <a:pPr algn="just"/>
            <a:endParaRPr lang="hu-HU" sz="800" dirty="0"/>
          </a:p>
          <a:p>
            <a:pPr algn="just"/>
            <a:r>
              <a:rPr lang="hu-HU" b="1" u="sng" dirty="0"/>
              <a:t>Jelentős változások: </a:t>
            </a:r>
          </a:p>
          <a:p>
            <a:pPr marL="285750" indent="-285750" algn="just">
              <a:buFont typeface="Arial" panose="020B0604020202020204" pitchFamily="34" charset="0"/>
              <a:buChar char="•"/>
            </a:pPr>
            <a:r>
              <a:rPr lang="hu-HU" dirty="0"/>
              <a:t>Talajvédelem (HMKÁ5 és HMKÁ6)</a:t>
            </a:r>
          </a:p>
          <a:p>
            <a:pPr marL="285750" indent="-285750" algn="just">
              <a:buFont typeface="Arial" panose="020B0604020202020204" pitchFamily="34" charset="0"/>
              <a:buChar char="•"/>
            </a:pPr>
            <a:r>
              <a:rPr lang="hu-HU" dirty="0">
                <a:solidFill>
                  <a:srgbClr val="FF0000"/>
                </a:solidFill>
              </a:rPr>
              <a:t>Kötelező vetésforgó (HMKÁ7) – </a:t>
            </a:r>
            <a:r>
              <a:rPr lang="hu-HU" b="1" dirty="0">
                <a:solidFill>
                  <a:srgbClr val="FF0000"/>
                </a:solidFill>
              </a:rPr>
              <a:t>nincs 2024-re derogáció</a:t>
            </a:r>
          </a:p>
          <a:p>
            <a:pPr marL="285750" indent="-285750" algn="just">
              <a:buFont typeface="Arial" panose="020B0604020202020204" pitchFamily="34" charset="0"/>
              <a:buChar char="•"/>
            </a:pPr>
            <a:r>
              <a:rPr lang="hu-HU" dirty="0">
                <a:solidFill>
                  <a:srgbClr val="FF0000"/>
                </a:solidFill>
              </a:rPr>
              <a:t>Nem termelő területek kötelező aránya (HMKÁ8) – </a:t>
            </a:r>
            <a:r>
              <a:rPr lang="hu-HU" b="1" dirty="0">
                <a:solidFill>
                  <a:srgbClr val="FF0000"/>
                </a:solidFill>
              </a:rPr>
              <a:t>várhatóan 2024-ben is lesz valamiféle derogáció a parlagterületekre vonatkozóan (nitrogénmegkötő növénnyel és/vagy köztes kultúrával kiváltható)</a:t>
            </a:r>
            <a:r>
              <a:rPr lang="hu-HU" b="1" dirty="0">
                <a:solidFill>
                  <a:srgbClr val="FF0000"/>
                </a:solidFill>
                <a:highlight>
                  <a:srgbClr val="FFFF00"/>
                </a:highlight>
              </a:rPr>
              <a:t> </a:t>
            </a:r>
          </a:p>
        </p:txBody>
      </p:sp>
      <p:pic>
        <p:nvPicPr>
          <p:cNvPr id="4" name="Picture 2">
            <a:extLst>
              <a:ext uri="{FF2B5EF4-FFF2-40B4-BE49-F238E27FC236}">
                <a16:creationId xmlns:a16="http://schemas.microsoft.com/office/drawing/2014/main" xmlns="" id="{D5006907-BEC1-E32D-9FDB-1C7490F00C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99942"/>
            <a:ext cx="9144000" cy="85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97955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a:extLst>
              <a:ext uri="{FF2B5EF4-FFF2-40B4-BE49-F238E27FC236}">
                <a16:creationId xmlns:a16="http://schemas.microsoft.com/office/drawing/2014/main" xmlns="" id="{439C96D3-0F73-49A5-8C6E-61B6A55C83E8}"/>
              </a:ext>
            </a:extLst>
          </p:cNvPr>
          <p:cNvSpPr>
            <a:spLocks noGrp="1"/>
          </p:cNvSpPr>
          <p:nvPr>
            <p:ph type="body" sz="quarter" idx="14"/>
          </p:nvPr>
        </p:nvSpPr>
        <p:spPr>
          <a:xfrm>
            <a:off x="323528" y="915566"/>
            <a:ext cx="8424936" cy="3240360"/>
          </a:xfrm>
        </p:spPr>
        <p:txBody>
          <a:bodyPr/>
          <a:lstStyle/>
          <a:p>
            <a:pPr marL="285750" indent="-285750" algn="just">
              <a:spcBef>
                <a:spcPts val="0"/>
              </a:spcBef>
              <a:spcAft>
                <a:spcPts val="600"/>
              </a:spcAft>
              <a:buFont typeface="Arial" panose="020B0604020202020204" pitchFamily="34" charset="0"/>
              <a:buChar char="•"/>
            </a:pPr>
            <a:r>
              <a:rPr lang="hu-HU" dirty="0"/>
              <a:t>Egyszerűsített ellenőrzés bevezetése: 5 ha alatti területű, legfeljebb háztartási igényű állatállománnyal rendelkezőknél csak a HMKÁ előírásokat ellenőrzi a Kincstár, JFGK-t nem.</a:t>
            </a:r>
          </a:p>
          <a:p>
            <a:pPr marL="285750" indent="-285750" algn="just">
              <a:spcBef>
                <a:spcPts val="0"/>
              </a:spcBef>
              <a:spcAft>
                <a:spcPts val="600"/>
              </a:spcAft>
              <a:buFont typeface="Arial" panose="020B0604020202020204" pitchFamily="34" charset="0"/>
              <a:buChar char="•"/>
            </a:pPr>
            <a:r>
              <a:rPr lang="hu-HU" b="1" dirty="0">
                <a:solidFill>
                  <a:srgbClr val="FF0000"/>
                </a:solidFill>
              </a:rPr>
              <a:t>HMKÁ4: </a:t>
            </a:r>
            <a:r>
              <a:rPr lang="hu-HU" dirty="0">
                <a:solidFill>
                  <a:srgbClr val="FF0000"/>
                </a:solidFill>
              </a:rPr>
              <a:t>A felszíni vizek potenciális diffúz szennyezésének elkerülése érdekében a HMKÁ 4. szabályainak kiegészítése a műtrágya, a szervestrágya és a növényvédőszerek mellett a talaj- és </a:t>
            </a:r>
            <a:r>
              <a:rPr lang="hu-HU" dirty="0" err="1">
                <a:solidFill>
                  <a:srgbClr val="FF0000"/>
                </a:solidFill>
              </a:rPr>
              <a:t>növénykondícionáló</a:t>
            </a:r>
            <a:r>
              <a:rPr lang="hu-HU" dirty="0">
                <a:solidFill>
                  <a:srgbClr val="FF0000"/>
                </a:solidFill>
              </a:rPr>
              <a:t> szerek parti sávban történő alkalmazásának tilalmával.</a:t>
            </a:r>
          </a:p>
          <a:p>
            <a:pPr marL="285750" indent="-285750" algn="just">
              <a:spcBef>
                <a:spcPts val="0"/>
              </a:spcBef>
              <a:spcAft>
                <a:spcPts val="600"/>
              </a:spcAft>
              <a:buFont typeface="Arial" panose="020B0604020202020204" pitchFamily="34" charset="0"/>
              <a:buChar char="•"/>
            </a:pPr>
            <a:r>
              <a:rPr lang="hu-HU" b="1" dirty="0"/>
              <a:t>HMKÁ5: </a:t>
            </a:r>
            <a:r>
              <a:rPr lang="hu-HU" dirty="0"/>
              <a:t>Erózió szempontjából kockázatos kapásnövényekhez készül fajlista. Kukorica, napraforgó, dohány, cukorrépa, takarmányrépa, burgonya, csicsóka, édesburgonya.</a:t>
            </a:r>
          </a:p>
          <a:p>
            <a:pPr marL="285750" indent="-285750" algn="just">
              <a:spcBef>
                <a:spcPts val="0"/>
              </a:spcBef>
              <a:spcAft>
                <a:spcPts val="600"/>
              </a:spcAft>
              <a:buFont typeface="Arial" panose="020B0604020202020204" pitchFamily="34" charset="0"/>
              <a:buChar char="•"/>
            </a:pPr>
            <a:r>
              <a:rPr lang="hu-HU" b="1" dirty="0"/>
              <a:t>HMKÁ6: </a:t>
            </a:r>
            <a:r>
              <a:rPr lang="hu-HU" dirty="0"/>
              <a:t>A minimális talajborítás fenntartását a HMKÁ6 szabályai között másodvetéssel is lehet teljesíteni, ez az eredeti szándék egyértelműbb megfogalmazása. </a:t>
            </a:r>
            <a:r>
              <a:rPr lang="hu-HU" dirty="0">
                <a:solidFill>
                  <a:srgbClr val="FF0000"/>
                </a:solidFill>
              </a:rPr>
              <a:t>A kötelező talajtakarás minimális (legérzékenyebb) időszakának pontosítása, azaz július 15-től szeptember 30-ig. </a:t>
            </a:r>
            <a:r>
              <a:rPr lang="hu-HU" dirty="0"/>
              <a:t>Ez fekete parlagra is vonatkozik!  A </a:t>
            </a:r>
            <a:r>
              <a:rPr lang="hu-HU" dirty="0" err="1"/>
              <a:t>talajtakarásos</a:t>
            </a:r>
            <a:r>
              <a:rPr lang="hu-HU" dirty="0"/>
              <a:t> és a talajtakarás nélküli (fekete) parlag valamint a zöldugar fogalmainak tisztázása. Sekély és direktvetés tarlóhántás fogalmának tisztázása.</a:t>
            </a:r>
          </a:p>
          <a:p>
            <a:pPr algn="just"/>
            <a:endParaRPr lang="hu-HU" dirty="0"/>
          </a:p>
        </p:txBody>
      </p:sp>
      <p:sp>
        <p:nvSpPr>
          <p:cNvPr id="5" name="Szöveg helye 1">
            <a:extLst>
              <a:ext uri="{FF2B5EF4-FFF2-40B4-BE49-F238E27FC236}">
                <a16:creationId xmlns:a16="http://schemas.microsoft.com/office/drawing/2014/main" xmlns="" id="{FC265A7F-A4DC-C8C2-059B-4246851BDF85}"/>
              </a:ext>
            </a:extLst>
          </p:cNvPr>
          <p:cNvSpPr>
            <a:spLocks noGrp="1"/>
          </p:cNvSpPr>
          <p:nvPr>
            <p:ph type="body" sz="quarter" idx="13"/>
          </p:nvPr>
        </p:nvSpPr>
        <p:spPr>
          <a:xfrm>
            <a:off x="323528" y="267494"/>
            <a:ext cx="5761037" cy="503238"/>
          </a:xfrm>
        </p:spPr>
        <p:txBody>
          <a:bodyPr/>
          <a:lstStyle/>
          <a:p>
            <a:r>
              <a:rPr lang="hu-HU" dirty="0"/>
              <a:t>Feltételesség 2024. évi változásai II.</a:t>
            </a:r>
          </a:p>
        </p:txBody>
      </p:sp>
      <p:pic>
        <p:nvPicPr>
          <p:cNvPr id="2" name="Picture 2">
            <a:extLst>
              <a:ext uri="{FF2B5EF4-FFF2-40B4-BE49-F238E27FC236}">
                <a16:creationId xmlns:a16="http://schemas.microsoft.com/office/drawing/2014/main" xmlns="" id="{BEF0D011-B9D1-7181-2114-76EEA6A8BB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7" y="4668044"/>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7099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rtalom helye 1">
            <a:extLst>
              <a:ext uri="{FF2B5EF4-FFF2-40B4-BE49-F238E27FC236}">
                <a16:creationId xmlns:a16="http://schemas.microsoft.com/office/drawing/2014/main" xmlns="" id="{D92D3AC5-9212-7D90-7CAF-43EEFFF320FB}"/>
              </a:ext>
            </a:extLst>
          </p:cNvPr>
          <p:cNvSpPr txBox="1">
            <a:spLocks/>
          </p:cNvSpPr>
          <p:nvPr/>
        </p:nvSpPr>
        <p:spPr>
          <a:xfrm>
            <a:off x="179512" y="1023578"/>
            <a:ext cx="8640960" cy="342038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spcBef>
                <a:spcPts val="0"/>
              </a:spcBef>
              <a:spcAft>
                <a:spcPts val="600"/>
              </a:spcAft>
            </a:pPr>
            <a:r>
              <a:rPr lang="hu-HU" sz="1600" b="1" dirty="0">
                <a:solidFill>
                  <a:srgbClr val="FF0000"/>
                </a:solidFill>
                <a:latin typeface="Titillium" panose="00000500000000000000" pitchFamily="50" charset="-18"/>
              </a:rPr>
              <a:t>HMKÁ7:</a:t>
            </a:r>
            <a:r>
              <a:rPr lang="hu-HU" sz="1600" dirty="0">
                <a:solidFill>
                  <a:srgbClr val="FF0000"/>
                </a:solidFill>
                <a:latin typeface="Titillium" panose="00000500000000000000" pitchFamily="50" charset="-18"/>
              </a:rPr>
              <a:t> A vetésforgó szántóterületeken HMKÁ7 szabályai között a </a:t>
            </a:r>
            <a:r>
              <a:rPr lang="hu-HU" sz="1600" b="1" dirty="0">
                <a:solidFill>
                  <a:srgbClr val="FF0000"/>
                </a:solidFill>
                <a:latin typeface="Titillium" panose="00000500000000000000" pitchFamily="50" charset="-18"/>
              </a:rPr>
              <a:t>"keverék" fajok pontosítása </a:t>
            </a:r>
            <a:r>
              <a:rPr lang="hu-HU" sz="1600" dirty="0">
                <a:solidFill>
                  <a:srgbClr val="FF0000"/>
                </a:solidFill>
                <a:latin typeface="Titillium" panose="00000500000000000000" pitchFamily="50" charset="-18"/>
              </a:rPr>
              <a:t>után</a:t>
            </a:r>
            <a:r>
              <a:rPr lang="hu-HU" sz="1600" b="1" dirty="0">
                <a:solidFill>
                  <a:srgbClr val="FF0000"/>
                </a:solidFill>
                <a:latin typeface="Titillium" panose="00000500000000000000" pitchFamily="50" charset="-18"/>
              </a:rPr>
              <a:t> </a:t>
            </a:r>
            <a:r>
              <a:rPr lang="hu-HU" sz="1600" dirty="0">
                <a:solidFill>
                  <a:srgbClr val="FF0000"/>
                </a:solidFill>
                <a:latin typeface="Titillium" panose="00000500000000000000" pitchFamily="50" charset="-18"/>
              </a:rPr>
              <a:t>bővült az elfogadható keverékek listája. Méhlegelő és </a:t>
            </a:r>
            <a:r>
              <a:rPr lang="hu-HU" sz="1600" b="1" dirty="0">
                <a:solidFill>
                  <a:srgbClr val="FF0000"/>
                </a:solidFill>
                <a:latin typeface="Titillium" panose="00000500000000000000" pitchFamily="50" charset="-18"/>
              </a:rPr>
              <a:t>„vadvirágos keverék” </a:t>
            </a:r>
            <a:r>
              <a:rPr lang="hu-HU" sz="1600" dirty="0">
                <a:solidFill>
                  <a:srgbClr val="FF0000"/>
                </a:solidFill>
                <a:latin typeface="Titillium" panose="00000500000000000000" pitchFamily="50" charset="-18"/>
              </a:rPr>
              <a:t>fogalmak tisztázásra kerültek fajlistákkal.</a:t>
            </a:r>
          </a:p>
          <a:p>
            <a:pPr algn="just">
              <a:spcBef>
                <a:spcPts val="0"/>
              </a:spcBef>
              <a:spcAft>
                <a:spcPts val="600"/>
              </a:spcAft>
            </a:pPr>
            <a:r>
              <a:rPr lang="hu-HU" sz="1600" b="1" dirty="0">
                <a:latin typeface="Titillium" panose="00000500000000000000" pitchFamily="50" charset="-18"/>
              </a:rPr>
              <a:t>HMKÁ8:</a:t>
            </a:r>
            <a:r>
              <a:rPr lang="hu-HU" sz="1600" dirty="0">
                <a:latin typeface="Titillium" panose="00000500000000000000" pitchFamily="50" charset="-18"/>
              </a:rPr>
              <a:t> Nem termelő elemek fenntartása előírásnál a HMKÁ8 szabályainak egyszerűsítése azzal, hogy</a:t>
            </a:r>
            <a:r>
              <a:rPr lang="hu-HU" sz="1600" b="1" dirty="0">
                <a:latin typeface="Titillium" panose="00000500000000000000" pitchFamily="50" charset="-18"/>
              </a:rPr>
              <a:t> </a:t>
            </a:r>
            <a:r>
              <a:rPr lang="hu-HU" sz="1600" b="1" dirty="0">
                <a:solidFill>
                  <a:srgbClr val="FF0000"/>
                </a:solidFill>
                <a:latin typeface="Titillium" panose="00000500000000000000" pitchFamily="50" charset="-18"/>
              </a:rPr>
              <a:t>ökológiai határsáv néven </a:t>
            </a:r>
            <a:r>
              <a:rPr lang="hu-HU" sz="1600" dirty="0">
                <a:solidFill>
                  <a:srgbClr val="FF0000"/>
                </a:solidFill>
                <a:latin typeface="Titillium" panose="00000500000000000000" pitchFamily="50" charset="-18"/>
              </a:rPr>
              <a:t>egyesül a </a:t>
            </a:r>
            <a:r>
              <a:rPr lang="hu-HU" sz="1600" b="1" dirty="0">
                <a:solidFill>
                  <a:srgbClr val="FF0000"/>
                </a:solidFill>
                <a:latin typeface="Titillium" panose="00000500000000000000" pitchFamily="50" charset="-18"/>
              </a:rPr>
              <a:t>táblaszegély és a fás-cserjés sáv</a:t>
            </a:r>
            <a:r>
              <a:rPr lang="hu-HU" sz="1600" dirty="0">
                <a:latin typeface="Titillium" panose="00000500000000000000" pitchFamily="50" charset="-18"/>
              </a:rPr>
              <a:t>, valamint a </a:t>
            </a:r>
            <a:r>
              <a:rPr lang="hu-HU" sz="1600" b="1" dirty="0">
                <a:latin typeface="Titillium" panose="00000500000000000000" pitchFamily="50" charset="-18"/>
              </a:rPr>
              <a:t>magányosan álló fa </a:t>
            </a:r>
            <a:r>
              <a:rPr lang="hu-HU" sz="1600" dirty="0">
                <a:latin typeface="Titillium" panose="00000500000000000000" pitchFamily="50" charset="-18"/>
              </a:rPr>
              <a:t>elszámolható területének pontosítása (ez nem okoz változást). </a:t>
            </a:r>
          </a:p>
          <a:p>
            <a:pPr lvl="1" algn="just">
              <a:spcBef>
                <a:spcPts val="0"/>
              </a:spcBef>
              <a:spcAft>
                <a:spcPts val="600"/>
              </a:spcAft>
            </a:pPr>
            <a:r>
              <a:rPr lang="hu-HU" sz="1400" dirty="0">
                <a:latin typeface="Titillium" panose="00000500000000000000" pitchFamily="50" charset="-18"/>
              </a:rPr>
              <a:t>A </a:t>
            </a:r>
            <a:r>
              <a:rPr lang="hu-HU" sz="1400" b="1" dirty="0">
                <a:latin typeface="Titillium" panose="00000500000000000000" pitchFamily="50" charset="-18"/>
              </a:rPr>
              <a:t>fa- és bokorkivágási tilalomra </a:t>
            </a:r>
            <a:r>
              <a:rPr lang="hu-HU" sz="1400" dirty="0">
                <a:latin typeface="Titillium" panose="00000500000000000000" pitchFamily="50" charset="-18"/>
              </a:rPr>
              <a:t>irányuló szabály pontosítva lesz, egy 2023. nyári audit folyományaként. („Mezőgazdasági </a:t>
            </a:r>
            <a:r>
              <a:rPr lang="hu-HU" sz="1400" dirty="0" err="1">
                <a:latin typeface="Titillium" panose="00000500000000000000" pitchFamily="50" charset="-18"/>
              </a:rPr>
              <a:t>hasznosítású</a:t>
            </a:r>
            <a:r>
              <a:rPr lang="hu-HU" sz="1400" dirty="0">
                <a:latin typeface="Titillium" panose="00000500000000000000" pitchFamily="50" charset="-18"/>
              </a:rPr>
              <a:t> táblán található, nem mezőgazdasági termelési célú fát, bokrot és sövényt </a:t>
            </a:r>
            <a:r>
              <a:rPr lang="hu-HU" sz="1400" dirty="0">
                <a:solidFill>
                  <a:srgbClr val="FF0000"/>
                </a:solidFill>
                <a:latin typeface="Titillium" panose="00000500000000000000" pitchFamily="50" charset="-18"/>
              </a:rPr>
              <a:t>március 1. és augusztus 31</a:t>
            </a:r>
            <a:r>
              <a:rPr lang="hu-HU" sz="1400" dirty="0">
                <a:latin typeface="Titillium" panose="00000500000000000000" pitchFamily="50" charset="-18"/>
              </a:rPr>
              <a:t>. között tilos kivágni, metszeni vagy egyéb módon csonkítani.”). </a:t>
            </a:r>
          </a:p>
          <a:p>
            <a:pPr algn="just">
              <a:spcBef>
                <a:spcPts val="0"/>
              </a:spcBef>
              <a:spcAft>
                <a:spcPts val="600"/>
              </a:spcAft>
            </a:pPr>
            <a:r>
              <a:rPr lang="hu-HU" sz="1600" b="1" dirty="0">
                <a:latin typeface="Titillium" panose="00000500000000000000" pitchFamily="50" charset="-18"/>
              </a:rPr>
              <a:t>JFGK 1: </a:t>
            </a:r>
            <a:r>
              <a:rPr lang="hu-HU" sz="1600" dirty="0">
                <a:latin typeface="Titillium" panose="00000500000000000000" pitchFamily="50" charset="-18"/>
              </a:rPr>
              <a:t>Az erózióveszélyeztetett területekre és a diffúz foszfátszennyezésre vonatkozó szabályok egyértelművé tétele.</a:t>
            </a:r>
          </a:p>
        </p:txBody>
      </p:sp>
      <p:sp>
        <p:nvSpPr>
          <p:cNvPr id="5" name="Szöveg helye 1">
            <a:extLst>
              <a:ext uri="{FF2B5EF4-FFF2-40B4-BE49-F238E27FC236}">
                <a16:creationId xmlns:a16="http://schemas.microsoft.com/office/drawing/2014/main" xmlns="" id="{EBE000B8-DD55-895C-B063-D47F7DE3770D}"/>
              </a:ext>
            </a:extLst>
          </p:cNvPr>
          <p:cNvSpPr>
            <a:spLocks noGrp="1"/>
          </p:cNvSpPr>
          <p:nvPr>
            <p:ph type="body" sz="quarter" idx="13"/>
          </p:nvPr>
        </p:nvSpPr>
        <p:spPr>
          <a:xfrm>
            <a:off x="323528" y="267494"/>
            <a:ext cx="5761037" cy="503238"/>
          </a:xfrm>
        </p:spPr>
        <p:txBody>
          <a:bodyPr/>
          <a:lstStyle/>
          <a:p>
            <a:r>
              <a:rPr lang="hu-HU" dirty="0"/>
              <a:t>Feltételesség 2024. évi változásai III.</a:t>
            </a:r>
          </a:p>
        </p:txBody>
      </p:sp>
      <p:pic>
        <p:nvPicPr>
          <p:cNvPr id="2" name="Picture 2">
            <a:extLst>
              <a:ext uri="{FF2B5EF4-FFF2-40B4-BE49-F238E27FC236}">
                <a16:creationId xmlns:a16="http://schemas.microsoft.com/office/drawing/2014/main" xmlns="" id="{1606E9C0-1227-BB89-F89E-2D3A53B38D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9190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zöveg helye 3">
            <a:extLst>
              <a:ext uri="{FF2B5EF4-FFF2-40B4-BE49-F238E27FC236}">
                <a16:creationId xmlns:a16="http://schemas.microsoft.com/office/drawing/2014/main" xmlns="" id="{719DDB32-D5D8-8568-20B1-6F7E43BA0B18}"/>
              </a:ext>
            </a:extLst>
          </p:cNvPr>
          <p:cNvSpPr>
            <a:spLocks noGrp="1"/>
          </p:cNvSpPr>
          <p:nvPr>
            <p:ph type="body" sz="quarter" idx="10"/>
          </p:nvPr>
        </p:nvSpPr>
        <p:spPr>
          <a:xfrm>
            <a:off x="1511300" y="1995686"/>
            <a:ext cx="7632700" cy="2232248"/>
          </a:xfrm>
        </p:spPr>
        <p:txBody>
          <a:bodyPr/>
          <a:lstStyle/>
          <a:p>
            <a:r>
              <a:rPr lang="hu-HU" dirty="0" err="1"/>
              <a:t>Agro</a:t>
            </a:r>
            <a:r>
              <a:rPr lang="hu-HU" dirty="0"/>
              <a:t>-ökológiai Program (AÖP) változásainak részletei 2024</a:t>
            </a:r>
          </a:p>
        </p:txBody>
      </p:sp>
      <p:sp>
        <p:nvSpPr>
          <p:cNvPr id="2" name="Szövegdoboz 1">
            <a:extLst>
              <a:ext uri="{FF2B5EF4-FFF2-40B4-BE49-F238E27FC236}">
                <a16:creationId xmlns:a16="http://schemas.microsoft.com/office/drawing/2014/main" xmlns="" id="{3D2F2DAA-100C-942F-F737-19E759F71F92}"/>
              </a:ext>
            </a:extLst>
          </p:cNvPr>
          <p:cNvSpPr txBox="1"/>
          <p:nvPr/>
        </p:nvSpPr>
        <p:spPr>
          <a:xfrm>
            <a:off x="323528" y="195486"/>
            <a:ext cx="4790660" cy="338554"/>
          </a:xfrm>
          <a:prstGeom prst="rect">
            <a:avLst/>
          </a:prstGeom>
          <a:noFill/>
        </p:spPr>
        <p:txBody>
          <a:bodyPr wrap="square">
            <a:spAutoFit/>
          </a:bodyPr>
          <a:lstStyle/>
          <a:p>
            <a:pPr algn="l"/>
            <a:r>
              <a:rPr lang="hu-HU" sz="1600" b="1" cap="all" dirty="0">
                <a:solidFill>
                  <a:schemeClr val="bg1"/>
                </a:solidFill>
              </a:rPr>
              <a:t>Tájékoztatási szolgáltatás</a:t>
            </a:r>
            <a:endParaRPr lang="hu-HU" sz="1600" dirty="0">
              <a:solidFill>
                <a:schemeClr val="bg1"/>
              </a:solidFill>
              <a:latin typeface="Trebuchet MS" panose="020B0603020202020204" pitchFamily="34" charset="0"/>
            </a:endParaRPr>
          </a:p>
        </p:txBody>
      </p:sp>
      <p:pic>
        <p:nvPicPr>
          <p:cNvPr id="3" name="Kép 2">
            <a:extLst>
              <a:ext uri="{FF2B5EF4-FFF2-40B4-BE49-F238E27FC236}">
                <a16:creationId xmlns:a16="http://schemas.microsoft.com/office/drawing/2014/main" xmlns="" id="{9AE94A2B-470A-4FDB-04FA-B3004AFB015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94048" y="1"/>
            <a:ext cx="1849951" cy="1275605"/>
          </a:xfrm>
          <a:prstGeom prst="rect">
            <a:avLst/>
          </a:prstGeom>
        </p:spPr>
      </p:pic>
    </p:spTree>
    <p:extLst>
      <p:ext uri="{BB962C8B-B14F-4D97-AF65-F5344CB8AC3E}">
        <p14:creationId xmlns:p14="http://schemas.microsoft.com/office/powerpoint/2010/main" val="1360225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xmlns="" id="{4171016B-145B-26E3-7B0A-3D92A6378C58}"/>
              </a:ext>
            </a:extLst>
          </p:cNvPr>
          <p:cNvSpPr>
            <a:spLocks noGrp="1"/>
          </p:cNvSpPr>
          <p:nvPr>
            <p:ph type="body" sz="quarter" idx="13"/>
          </p:nvPr>
        </p:nvSpPr>
        <p:spPr>
          <a:xfrm>
            <a:off x="251520" y="303906"/>
            <a:ext cx="5976664" cy="503238"/>
          </a:xfrm>
        </p:spPr>
        <p:txBody>
          <a:bodyPr/>
          <a:lstStyle/>
          <a:p>
            <a:r>
              <a:rPr lang="hu-HU" dirty="0" err="1"/>
              <a:t>Agro</a:t>
            </a:r>
            <a:r>
              <a:rPr lang="hu-HU" dirty="0"/>
              <a:t>-ökológiai Program (AÖP) 2024.évi változása I.</a:t>
            </a:r>
          </a:p>
        </p:txBody>
      </p:sp>
      <p:sp>
        <p:nvSpPr>
          <p:cNvPr id="4" name="Tartalom helye 5">
            <a:extLst>
              <a:ext uri="{FF2B5EF4-FFF2-40B4-BE49-F238E27FC236}">
                <a16:creationId xmlns:a16="http://schemas.microsoft.com/office/drawing/2014/main" xmlns="" id="{BD5F975B-8821-6CA0-824B-3A2207ED5217}"/>
              </a:ext>
            </a:extLst>
          </p:cNvPr>
          <p:cNvSpPr txBox="1">
            <a:spLocks/>
          </p:cNvSpPr>
          <p:nvPr/>
        </p:nvSpPr>
        <p:spPr>
          <a:xfrm>
            <a:off x="323528" y="854926"/>
            <a:ext cx="8189128" cy="338437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spcBef>
                <a:spcPts val="0"/>
              </a:spcBef>
              <a:buFont typeface="Arial" panose="020B0604020202020204" pitchFamily="34" charset="0"/>
              <a:buNone/>
            </a:pPr>
            <a:r>
              <a:rPr lang="hu-HU" sz="1500" dirty="0">
                <a:latin typeface="Titillium" panose="00000500000000000000" pitchFamily="50" charset="-18"/>
              </a:rPr>
              <a:t>Az </a:t>
            </a:r>
            <a:r>
              <a:rPr lang="hu-HU" sz="1500" dirty="0" err="1">
                <a:latin typeface="Titillium" panose="00000500000000000000" pitchFamily="50" charset="-18"/>
              </a:rPr>
              <a:t>Agro</a:t>
            </a:r>
            <a:r>
              <a:rPr lang="hu-HU" sz="1500" dirty="0">
                <a:latin typeface="Titillium" panose="00000500000000000000" pitchFamily="50" charset="-18"/>
              </a:rPr>
              <a:t>-ökológiai Program eredeti beavatkozásában ha egy termelő nem teljesítette az előírásokat, akkor a teljes támogatástól elesett. </a:t>
            </a:r>
          </a:p>
          <a:p>
            <a:pPr marL="0" indent="0" algn="just">
              <a:spcBef>
                <a:spcPts val="0"/>
              </a:spcBef>
              <a:buFont typeface="Arial" panose="020B0604020202020204" pitchFamily="34" charset="0"/>
              <a:buNone/>
            </a:pPr>
            <a:r>
              <a:rPr lang="hu-HU" sz="1500" dirty="0">
                <a:latin typeface="Titillium" panose="00000500000000000000" pitchFamily="50" charset="-18"/>
              </a:rPr>
              <a:t>A beavatkozás újdonsága, valamint az ágazati és a finanszírozói </a:t>
            </a:r>
            <a:r>
              <a:rPr lang="hu-HU" sz="1500" b="1" dirty="0">
                <a:latin typeface="Titillium" panose="00000500000000000000" pitchFamily="50" charset="-18"/>
              </a:rPr>
              <a:t>visszajelzések indokolták a </a:t>
            </a:r>
            <a:r>
              <a:rPr lang="hu-HU" sz="1500" b="1" dirty="0">
                <a:solidFill>
                  <a:srgbClr val="FF0000"/>
                </a:solidFill>
                <a:latin typeface="Titillium" panose="00000500000000000000" pitchFamily="50" charset="-18"/>
              </a:rPr>
              <a:t>sávos szankciórendszer</a:t>
            </a:r>
            <a:r>
              <a:rPr lang="hu-HU" sz="1500" b="1" dirty="0">
                <a:latin typeface="Titillium" panose="00000500000000000000" pitchFamily="50" charset="-18"/>
              </a:rPr>
              <a:t> </a:t>
            </a:r>
            <a:r>
              <a:rPr lang="hu-HU" sz="1500" dirty="0">
                <a:latin typeface="Titillium" panose="00000500000000000000" pitchFamily="50" charset="-18"/>
              </a:rPr>
              <a:t>bevezetését:  </a:t>
            </a:r>
          </a:p>
          <a:p>
            <a:pPr marL="342900" lvl="1" indent="-342900" algn="just">
              <a:spcBef>
                <a:spcPts val="0"/>
              </a:spcBef>
            </a:pPr>
            <a:r>
              <a:rPr lang="hu-HU" sz="1500" dirty="0">
                <a:latin typeface="Titillium" panose="00000500000000000000" pitchFamily="50" charset="-18"/>
              </a:rPr>
              <a:t>A mezőgazdasági termelő </a:t>
            </a:r>
            <a:r>
              <a:rPr lang="hu-HU" sz="1500" dirty="0">
                <a:solidFill>
                  <a:srgbClr val="FF0000"/>
                </a:solidFill>
                <a:latin typeface="Titillium" panose="00000500000000000000" pitchFamily="50" charset="-18"/>
              </a:rPr>
              <a:t>minden földhasználati kategóriában teljesíti </a:t>
            </a:r>
            <a:r>
              <a:rPr lang="hu-HU" sz="1500" dirty="0">
                <a:latin typeface="Titillium" panose="00000500000000000000" pitchFamily="50" charset="-18"/>
              </a:rPr>
              <a:t>az összes választott gyakorlatot - </a:t>
            </a:r>
            <a:r>
              <a:rPr lang="hu-HU" sz="1500" b="1" dirty="0">
                <a:solidFill>
                  <a:srgbClr val="FF0000"/>
                </a:solidFill>
                <a:latin typeface="Titillium" panose="00000500000000000000" pitchFamily="50" charset="-18"/>
              </a:rPr>
              <a:t>100%-os kifizetés</a:t>
            </a:r>
            <a:r>
              <a:rPr lang="hu-HU" sz="1500" dirty="0">
                <a:latin typeface="Titillium" panose="00000500000000000000" pitchFamily="50" charset="-18"/>
              </a:rPr>
              <a:t>.</a:t>
            </a:r>
          </a:p>
          <a:p>
            <a:pPr marL="342900" lvl="1" indent="-342900" algn="just">
              <a:spcBef>
                <a:spcPts val="0"/>
              </a:spcBef>
            </a:pPr>
            <a:r>
              <a:rPr lang="hu-HU" sz="1500" dirty="0">
                <a:latin typeface="Titillium" panose="00000500000000000000" pitchFamily="50" charset="-18"/>
              </a:rPr>
              <a:t>A mezőgazdasági termelő </a:t>
            </a:r>
            <a:r>
              <a:rPr lang="hu-HU" sz="1500" dirty="0">
                <a:solidFill>
                  <a:srgbClr val="FF0000"/>
                </a:solidFill>
                <a:latin typeface="Titillium" panose="00000500000000000000" pitchFamily="50" charset="-18"/>
              </a:rPr>
              <a:t>csak egy földhasználati kategóriában nem teljesíti </a:t>
            </a:r>
            <a:r>
              <a:rPr lang="hu-HU" sz="1500" dirty="0">
                <a:latin typeface="Titillium" panose="00000500000000000000" pitchFamily="50" charset="-18"/>
              </a:rPr>
              <a:t>a választott gyakorlatokat, de a gazdaság teljes területének legalább 70%-án teljesíti - </a:t>
            </a:r>
            <a:r>
              <a:rPr lang="hu-HU" sz="1500" b="1" dirty="0">
                <a:solidFill>
                  <a:srgbClr val="FF0000"/>
                </a:solidFill>
                <a:latin typeface="Titillium" panose="00000500000000000000" pitchFamily="50" charset="-18"/>
              </a:rPr>
              <a:t>50%-os kifizetés</a:t>
            </a:r>
            <a:r>
              <a:rPr lang="hu-HU" sz="1500" dirty="0">
                <a:latin typeface="Titillium" panose="00000500000000000000" pitchFamily="50" charset="-18"/>
              </a:rPr>
              <a:t>.</a:t>
            </a:r>
          </a:p>
          <a:p>
            <a:pPr marL="342900" lvl="1" indent="-342900" algn="just">
              <a:spcBef>
                <a:spcPts val="0"/>
              </a:spcBef>
            </a:pPr>
            <a:r>
              <a:rPr lang="hu-HU" sz="1500" dirty="0">
                <a:latin typeface="Titillium" panose="00000500000000000000" pitchFamily="50" charset="-18"/>
              </a:rPr>
              <a:t>A mezőgazdasági termelő </a:t>
            </a:r>
            <a:r>
              <a:rPr lang="hu-HU" sz="1500" dirty="0">
                <a:solidFill>
                  <a:srgbClr val="FF0000"/>
                </a:solidFill>
                <a:latin typeface="Titillium" panose="00000500000000000000" pitchFamily="50" charset="-18"/>
              </a:rPr>
              <a:t>csak egy földhasználati kategóriában nem teljesíti a gyakorlatokat, de a gazdaság teljes területének legalább 50%-án teljesíti </a:t>
            </a:r>
            <a:r>
              <a:rPr lang="hu-HU" sz="1500" dirty="0">
                <a:latin typeface="Titillium" panose="00000500000000000000" pitchFamily="50" charset="-18"/>
              </a:rPr>
              <a:t>- </a:t>
            </a:r>
            <a:r>
              <a:rPr lang="hu-HU" sz="1500" b="1" dirty="0">
                <a:solidFill>
                  <a:srgbClr val="FF0000"/>
                </a:solidFill>
                <a:latin typeface="Titillium" panose="00000500000000000000" pitchFamily="50" charset="-18"/>
              </a:rPr>
              <a:t>30%-os kifizetés</a:t>
            </a:r>
            <a:r>
              <a:rPr lang="hu-HU" sz="1500" dirty="0">
                <a:latin typeface="Titillium" panose="00000500000000000000" pitchFamily="50" charset="-18"/>
              </a:rPr>
              <a:t>.</a:t>
            </a:r>
          </a:p>
          <a:p>
            <a:pPr marL="342900" lvl="1" indent="-342900" algn="just">
              <a:spcBef>
                <a:spcPts val="0"/>
              </a:spcBef>
              <a:spcAft>
                <a:spcPts val="600"/>
              </a:spcAft>
            </a:pPr>
            <a:r>
              <a:rPr lang="hu-HU" sz="1500" dirty="0">
                <a:latin typeface="Titillium" panose="00000500000000000000" pitchFamily="50" charset="-18"/>
              </a:rPr>
              <a:t>A gazdálkodó </a:t>
            </a:r>
            <a:r>
              <a:rPr lang="hu-HU" sz="1500" dirty="0">
                <a:solidFill>
                  <a:srgbClr val="FF0000"/>
                </a:solidFill>
                <a:latin typeface="Titillium" panose="00000500000000000000" pitchFamily="50" charset="-18"/>
              </a:rPr>
              <a:t>nem teljesíti a választott gyakorlatokat egynél több földhasználati kategóriában vagy a gazdaság teljes területének több mint 50%-án - </a:t>
            </a:r>
            <a:r>
              <a:rPr lang="hu-HU" sz="1500" b="1" dirty="0">
                <a:solidFill>
                  <a:srgbClr val="FF0000"/>
                </a:solidFill>
                <a:latin typeface="Titillium" panose="00000500000000000000" pitchFamily="50" charset="-18"/>
              </a:rPr>
              <a:t>NINCS kifizetés</a:t>
            </a:r>
            <a:r>
              <a:rPr lang="hu-HU" sz="1500" dirty="0">
                <a:latin typeface="Titillium" panose="00000500000000000000" pitchFamily="50" charset="-18"/>
              </a:rPr>
              <a:t>.</a:t>
            </a:r>
          </a:p>
          <a:p>
            <a:pPr marL="0" indent="0" algn="just">
              <a:spcBef>
                <a:spcPts val="0"/>
              </a:spcBef>
              <a:spcAft>
                <a:spcPts val="600"/>
              </a:spcAft>
              <a:buFont typeface="Arial" panose="020B0604020202020204" pitchFamily="34" charset="0"/>
              <a:buNone/>
            </a:pPr>
            <a:r>
              <a:rPr lang="hu-HU" sz="1500" dirty="0">
                <a:latin typeface="Titillium" panose="00000500000000000000" pitchFamily="50" charset="-18"/>
              </a:rPr>
              <a:t>A fenti sávos szankciórendszer bevezetése </a:t>
            </a:r>
            <a:r>
              <a:rPr lang="hu-HU" sz="1500" b="1" dirty="0">
                <a:latin typeface="Titillium" panose="00000500000000000000" pitchFamily="50" charset="-18"/>
              </a:rPr>
              <a:t>már a tavalyi, 2023. évi támogatások </a:t>
            </a:r>
            <a:r>
              <a:rPr lang="hu-HU" sz="1500" dirty="0">
                <a:latin typeface="Titillium" panose="00000500000000000000" pitchFamily="50" charset="-18"/>
              </a:rPr>
              <a:t>esetében is megtörtént.</a:t>
            </a:r>
          </a:p>
        </p:txBody>
      </p:sp>
      <p:pic>
        <p:nvPicPr>
          <p:cNvPr id="3" name="Picture 2">
            <a:extLst>
              <a:ext uri="{FF2B5EF4-FFF2-40B4-BE49-F238E27FC236}">
                <a16:creationId xmlns:a16="http://schemas.microsoft.com/office/drawing/2014/main" xmlns="" id="{EAE02063-7AB2-0AD3-6AA7-5EED731A44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143760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rtalom helye 1">
            <a:extLst>
              <a:ext uri="{FF2B5EF4-FFF2-40B4-BE49-F238E27FC236}">
                <a16:creationId xmlns:a16="http://schemas.microsoft.com/office/drawing/2014/main" xmlns="" id="{7BA05063-CECB-B859-0E06-E6CDEDFA1624}"/>
              </a:ext>
            </a:extLst>
          </p:cNvPr>
          <p:cNvSpPr txBox="1">
            <a:spLocks/>
          </p:cNvSpPr>
          <p:nvPr/>
        </p:nvSpPr>
        <p:spPr>
          <a:xfrm>
            <a:off x="428928" y="987574"/>
            <a:ext cx="8286144" cy="316835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spcBef>
                <a:spcPts val="0"/>
              </a:spcBef>
              <a:buFont typeface="Arial" panose="020B0604020202020204" pitchFamily="34" charset="0"/>
              <a:buNone/>
            </a:pPr>
            <a:r>
              <a:rPr lang="hu-HU" sz="1500" b="1" dirty="0">
                <a:solidFill>
                  <a:srgbClr val="FF0000"/>
                </a:solidFill>
                <a:latin typeface="Titillium" panose="00000500000000000000" pitchFamily="50" charset="-18"/>
              </a:rPr>
              <a:t>Szántóterületeken választható gyakorlatok </a:t>
            </a:r>
            <a:r>
              <a:rPr lang="hu-HU" sz="1500" dirty="0">
                <a:latin typeface="Titillium" panose="00000500000000000000" pitchFamily="50" charset="-18"/>
              </a:rPr>
              <a:t>változásai:</a:t>
            </a:r>
          </a:p>
          <a:p>
            <a:pPr marL="0" lvl="1" indent="0" algn="just">
              <a:spcBef>
                <a:spcPts val="0"/>
              </a:spcBef>
              <a:buFont typeface="Arial" panose="020B0604020202020204" pitchFamily="34" charset="0"/>
              <a:buNone/>
            </a:pPr>
            <a:endParaRPr lang="hu-HU" sz="1500" dirty="0">
              <a:latin typeface="Titillium" panose="00000500000000000000" pitchFamily="50" charset="-18"/>
            </a:endParaRPr>
          </a:p>
          <a:p>
            <a:pPr marL="342900" lvl="1" indent="-342900" algn="just">
              <a:spcBef>
                <a:spcPts val="0"/>
              </a:spcBef>
              <a:spcAft>
                <a:spcPts val="200"/>
              </a:spcAft>
            </a:pPr>
            <a:r>
              <a:rPr lang="hu-HU" sz="1500" dirty="0" err="1">
                <a:solidFill>
                  <a:srgbClr val="FF0000"/>
                </a:solidFill>
                <a:latin typeface="Titillium" panose="00000500000000000000" pitchFamily="50" charset="-18"/>
              </a:rPr>
              <a:t>Talajtakarásos</a:t>
            </a:r>
            <a:r>
              <a:rPr lang="hu-HU" sz="1500" dirty="0">
                <a:solidFill>
                  <a:srgbClr val="FF0000"/>
                </a:solidFill>
                <a:latin typeface="Titillium" panose="00000500000000000000" pitchFamily="50" charset="-18"/>
              </a:rPr>
              <a:t> gyakorlathoz lesz fajlista melléklet</a:t>
            </a:r>
            <a:r>
              <a:rPr lang="hu-HU" sz="1500" dirty="0">
                <a:latin typeface="Titillium" panose="00000500000000000000" pitchFamily="50" charset="-18"/>
              </a:rPr>
              <a:t>.</a:t>
            </a:r>
          </a:p>
          <a:p>
            <a:pPr marL="342900" lvl="1" indent="-342900" algn="just">
              <a:spcBef>
                <a:spcPts val="0"/>
              </a:spcBef>
              <a:spcAft>
                <a:spcPts val="200"/>
              </a:spcAft>
            </a:pPr>
            <a:r>
              <a:rPr lang="hu-HU" sz="1500" dirty="0">
                <a:solidFill>
                  <a:srgbClr val="FF0000"/>
                </a:solidFill>
                <a:latin typeface="Titillium" panose="00000500000000000000" pitchFamily="50" charset="-18"/>
              </a:rPr>
              <a:t>Táblaméret korlátozásra </a:t>
            </a:r>
            <a:r>
              <a:rPr lang="hu-HU" sz="1500" dirty="0">
                <a:latin typeface="Titillium" panose="00000500000000000000" pitchFamily="50" charset="-18"/>
              </a:rPr>
              <a:t>irányuló gyakorlatban az ugyanazon növény termesztésére használt szomszédos táblák között </a:t>
            </a:r>
            <a:r>
              <a:rPr lang="hu-HU" sz="1500" dirty="0">
                <a:solidFill>
                  <a:srgbClr val="FF0000"/>
                </a:solidFill>
                <a:latin typeface="Titillium" panose="00000500000000000000" pitchFamily="50" charset="-18"/>
              </a:rPr>
              <a:t>3 méterről 2 méterre csökken az elválasztósáv </a:t>
            </a:r>
            <a:r>
              <a:rPr lang="hu-HU" sz="1500" dirty="0">
                <a:latin typeface="Titillium" panose="00000500000000000000" pitchFamily="50" charset="-18"/>
              </a:rPr>
              <a:t>minimális szélessége.</a:t>
            </a:r>
          </a:p>
          <a:p>
            <a:pPr marL="342900" lvl="1" indent="-342900" algn="just">
              <a:spcBef>
                <a:spcPts val="0"/>
              </a:spcBef>
              <a:spcAft>
                <a:spcPts val="200"/>
              </a:spcAft>
            </a:pPr>
            <a:r>
              <a:rPr lang="hu-HU" sz="1500" dirty="0">
                <a:solidFill>
                  <a:srgbClr val="FF0000"/>
                </a:solidFill>
                <a:latin typeface="Titillium" panose="00000500000000000000" pitchFamily="50" charset="-18"/>
              </a:rPr>
              <a:t>Karbamidos</a:t>
            </a:r>
            <a:r>
              <a:rPr lang="hu-HU" sz="1500" dirty="0">
                <a:latin typeface="Titillium" panose="00000500000000000000" pitchFamily="50" charset="-18"/>
              </a:rPr>
              <a:t> gyakorlat keretében a </a:t>
            </a:r>
            <a:r>
              <a:rPr lang="hu-HU" sz="1500" dirty="0">
                <a:solidFill>
                  <a:srgbClr val="FF0000"/>
                </a:solidFill>
                <a:latin typeface="Titillium" panose="00000500000000000000" pitchFamily="50" charset="-18"/>
              </a:rPr>
              <a:t>folyékony készítmény bedolgozás nélkül is kijuttatható</a:t>
            </a:r>
            <a:r>
              <a:rPr lang="hu-HU" sz="1500" dirty="0">
                <a:latin typeface="Titillium" panose="00000500000000000000" pitchFamily="50" charset="-18"/>
              </a:rPr>
              <a:t>, ha </a:t>
            </a:r>
            <a:r>
              <a:rPr lang="hu-HU" sz="1500" dirty="0" err="1">
                <a:latin typeface="Titillium" panose="00000500000000000000" pitchFamily="50" charset="-18"/>
              </a:rPr>
              <a:t>ureáz</a:t>
            </a:r>
            <a:r>
              <a:rPr lang="hu-HU" sz="1500" dirty="0">
                <a:latin typeface="Titillium" panose="00000500000000000000" pitchFamily="50" charset="-18"/>
              </a:rPr>
              <a:t>-gátló </a:t>
            </a:r>
            <a:r>
              <a:rPr lang="hu-HU" sz="1500" dirty="0">
                <a:solidFill>
                  <a:srgbClr val="FF0000"/>
                </a:solidFill>
                <a:latin typeface="Titillium" panose="00000500000000000000" pitchFamily="50" charset="-18"/>
              </a:rPr>
              <a:t>inhibitort alkalmaznak (pl. fejtrágyaként</a:t>
            </a:r>
            <a:r>
              <a:rPr lang="hu-HU" sz="1500" dirty="0">
                <a:latin typeface="Titillium" panose="00000500000000000000" pitchFamily="50" charset="-18"/>
              </a:rPr>
              <a:t>). Az inhibitorok listáját az IH közleményben teszi közzé, a többi listával együtt.</a:t>
            </a:r>
          </a:p>
          <a:p>
            <a:pPr marL="342900" lvl="1" indent="-342900" algn="just">
              <a:spcBef>
                <a:spcPts val="0"/>
              </a:spcBef>
              <a:spcAft>
                <a:spcPts val="200"/>
              </a:spcAft>
            </a:pPr>
            <a:r>
              <a:rPr lang="hu-HU" sz="1500" dirty="0">
                <a:solidFill>
                  <a:srgbClr val="FF0000"/>
                </a:solidFill>
                <a:latin typeface="Titillium" panose="00000500000000000000" pitchFamily="50" charset="-18"/>
              </a:rPr>
              <a:t>Mikrobiológiai készítmények és kondicionálók kijuttatására </a:t>
            </a:r>
            <a:r>
              <a:rPr lang="hu-HU" sz="1500" dirty="0">
                <a:latin typeface="Titillium" panose="00000500000000000000" pitchFamily="50" charset="-18"/>
              </a:rPr>
              <a:t>irányuló gyakorlat keretében egy </a:t>
            </a:r>
            <a:r>
              <a:rPr lang="hu-HU" sz="1500" dirty="0">
                <a:solidFill>
                  <a:srgbClr val="FF0000"/>
                </a:solidFill>
                <a:latin typeface="Titillium" panose="00000500000000000000" pitchFamily="50" charset="-18"/>
              </a:rPr>
              <a:t>egységes 50 méteres biztonsági sáv kerül bevezetésre</a:t>
            </a:r>
            <a:r>
              <a:rPr lang="hu-HU" sz="1500" dirty="0">
                <a:latin typeface="Titillium" panose="00000500000000000000" pitchFamily="50" charset="-18"/>
              </a:rPr>
              <a:t>, amit a beadófelületen is látni lehet majd. A sáv területe nem haladhatja meg a tábla területének 15%-át. </a:t>
            </a:r>
          </a:p>
          <a:p>
            <a:pPr marL="342900" lvl="1" indent="-342900" algn="just">
              <a:spcBef>
                <a:spcPts val="0"/>
              </a:spcBef>
              <a:spcAft>
                <a:spcPts val="200"/>
              </a:spcAft>
            </a:pPr>
            <a:r>
              <a:rPr lang="hu-HU" sz="1500" dirty="0">
                <a:solidFill>
                  <a:srgbClr val="FF0000"/>
                </a:solidFill>
                <a:latin typeface="Titillium" panose="00000500000000000000" pitchFamily="50" charset="-18"/>
              </a:rPr>
              <a:t>Forgatás nélküli művelésre irányuló gyakorlatban is juttatható ki folyékony karbamid</a:t>
            </a:r>
            <a:r>
              <a:rPr lang="hu-HU" sz="1500" dirty="0">
                <a:latin typeface="Titillium" panose="00000500000000000000" pitchFamily="50" charset="-18"/>
              </a:rPr>
              <a:t>, ha az a bedolgozás nélküli, </a:t>
            </a:r>
            <a:r>
              <a:rPr lang="hu-HU" sz="1500" dirty="0">
                <a:solidFill>
                  <a:srgbClr val="FF0000"/>
                </a:solidFill>
                <a:latin typeface="Titillium" panose="00000500000000000000" pitchFamily="50" charset="-18"/>
              </a:rPr>
              <a:t>inhibitoros technológiával történik</a:t>
            </a:r>
            <a:r>
              <a:rPr lang="hu-HU" sz="1500" dirty="0">
                <a:latin typeface="Titillium" panose="00000500000000000000" pitchFamily="50" charset="-18"/>
              </a:rPr>
              <a:t>.</a:t>
            </a:r>
          </a:p>
        </p:txBody>
      </p:sp>
      <p:sp>
        <p:nvSpPr>
          <p:cNvPr id="6" name="Szöveg helye 1">
            <a:extLst>
              <a:ext uri="{FF2B5EF4-FFF2-40B4-BE49-F238E27FC236}">
                <a16:creationId xmlns:a16="http://schemas.microsoft.com/office/drawing/2014/main" xmlns="" id="{5FF9C99B-06DF-973C-D88F-ED75EFB3FA14}"/>
              </a:ext>
            </a:extLst>
          </p:cNvPr>
          <p:cNvSpPr>
            <a:spLocks noGrp="1"/>
          </p:cNvSpPr>
          <p:nvPr>
            <p:ph type="body" sz="quarter" idx="13"/>
          </p:nvPr>
        </p:nvSpPr>
        <p:spPr>
          <a:xfrm>
            <a:off x="251520" y="303906"/>
            <a:ext cx="5976664" cy="503238"/>
          </a:xfrm>
        </p:spPr>
        <p:txBody>
          <a:bodyPr/>
          <a:lstStyle/>
          <a:p>
            <a:r>
              <a:rPr lang="hu-HU" dirty="0" err="1"/>
              <a:t>Agro</a:t>
            </a:r>
            <a:r>
              <a:rPr lang="hu-HU" dirty="0"/>
              <a:t>-ökológiai Program (AÖP) 2024.évi változása II.</a:t>
            </a:r>
          </a:p>
        </p:txBody>
      </p:sp>
      <p:pic>
        <p:nvPicPr>
          <p:cNvPr id="2" name="Picture 2">
            <a:extLst>
              <a:ext uri="{FF2B5EF4-FFF2-40B4-BE49-F238E27FC236}">
                <a16:creationId xmlns:a16="http://schemas.microsoft.com/office/drawing/2014/main" xmlns="" id="{7DD8182E-F80C-AE50-0A92-1E80AC7982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899324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rtalom helye 1">
            <a:extLst>
              <a:ext uri="{FF2B5EF4-FFF2-40B4-BE49-F238E27FC236}">
                <a16:creationId xmlns:a16="http://schemas.microsoft.com/office/drawing/2014/main" xmlns="" id="{09358470-7F91-71D9-DC01-1650F952F2F7}"/>
              </a:ext>
            </a:extLst>
          </p:cNvPr>
          <p:cNvSpPr txBox="1">
            <a:spLocks/>
          </p:cNvSpPr>
          <p:nvPr/>
        </p:nvSpPr>
        <p:spPr>
          <a:xfrm>
            <a:off x="500936" y="915566"/>
            <a:ext cx="8142128" cy="3312368"/>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spcBef>
                <a:spcPts val="0"/>
              </a:spcBef>
              <a:buFont typeface="Arial" panose="020B0604020202020204" pitchFamily="34" charset="0"/>
              <a:buNone/>
            </a:pPr>
            <a:r>
              <a:rPr lang="hu-HU" sz="1500" b="1" dirty="0">
                <a:solidFill>
                  <a:srgbClr val="FF0000"/>
                </a:solidFill>
                <a:latin typeface="Titillium" panose="00000500000000000000" pitchFamily="50" charset="-18"/>
              </a:rPr>
              <a:t>Gyepterületen választható gyakorlatok</a:t>
            </a:r>
            <a:r>
              <a:rPr lang="hu-HU" sz="1500" b="1" dirty="0">
                <a:latin typeface="Titillium" panose="00000500000000000000" pitchFamily="50" charset="-18"/>
              </a:rPr>
              <a:t> </a:t>
            </a:r>
            <a:r>
              <a:rPr lang="hu-HU" sz="1500" dirty="0">
                <a:latin typeface="Titillium" panose="00000500000000000000" pitchFamily="50" charset="-18"/>
              </a:rPr>
              <a:t>változásai:</a:t>
            </a:r>
          </a:p>
          <a:p>
            <a:pPr marL="0" lvl="1" indent="0" algn="just">
              <a:spcBef>
                <a:spcPts val="0"/>
              </a:spcBef>
              <a:buFont typeface="Arial" panose="020B0604020202020204" pitchFamily="34" charset="0"/>
              <a:buNone/>
            </a:pPr>
            <a:endParaRPr lang="hu-HU" sz="1500" dirty="0">
              <a:latin typeface="Titillium" panose="00000500000000000000" pitchFamily="50" charset="-18"/>
            </a:endParaRPr>
          </a:p>
          <a:p>
            <a:pPr marL="342900" lvl="1" indent="-342900" algn="just">
              <a:spcBef>
                <a:spcPts val="0"/>
              </a:spcBef>
              <a:spcAft>
                <a:spcPts val="200"/>
              </a:spcAft>
            </a:pPr>
            <a:r>
              <a:rPr lang="hu-HU" sz="1500" dirty="0">
                <a:solidFill>
                  <a:srgbClr val="FF0000"/>
                </a:solidFill>
                <a:latin typeface="Titillium" panose="00000500000000000000" pitchFamily="50" charset="-18"/>
              </a:rPr>
              <a:t>Új gyakorlatok: a kaszálást követően min. 10 cm-es tarlómagasság meghagyása</a:t>
            </a:r>
            <a:r>
              <a:rPr lang="hu-HU" sz="1500" dirty="0">
                <a:latin typeface="Titillium" panose="00000500000000000000" pitchFamily="50" charset="-18"/>
              </a:rPr>
              <a:t> (1 pont) és a </a:t>
            </a:r>
            <a:r>
              <a:rPr lang="hu-HU" sz="1500" dirty="0">
                <a:solidFill>
                  <a:srgbClr val="FF0000"/>
                </a:solidFill>
                <a:latin typeface="Titillium" panose="00000500000000000000" pitchFamily="50" charset="-18"/>
              </a:rPr>
              <a:t>gyepterületek legalább 50%-</a:t>
            </a:r>
            <a:r>
              <a:rPr lang="hu-HU" sz="1500" dirty="0" err="1">
                <a:solidFill>
                  <a:srgbClr val="FF0000"/>
                </a:solidFill>
                <a:latin typeface="Titillium" panose="00000500000000000000" pitchFamily="50" charset="-18"/>
              </a:rPr>
              <a:t>ának</a:t>
            </a:r>
            <a:r>
              <a:rPr lang="hu-HU" sz="1500" dirty="0">
                <a:solidFill>
                  <a:srgbClr val="FF0000"/>
                </a:solidFill>
                <a:latin typeface="Titillium" panose="00000500000000000000" pitchFamily="50" charset="-18"/>
              </a:rPr>
              <a:t> legeltetése őshonos haszonállat-fajtával </a:t>
            </a:r>
            <a:r>
              <a:rPr lang="hu-HU" sz="1500" dirty="0">
                <a:latin typeface="Titillium" panose="00000500000000000000" pitchFamily="50" charset="-18"/>
              </a:rPr>
              <a:t>(1 pont)</a:t>
            </a:r>
          </a:p>
          <a:p>
            <a:pPr marL="342900" lvl="1" indent="-342900" algn="just">
              <a:spcBef>
                <a:spcPts val="0"/>
              </a:spcBef>
              <a:spcAft>
                <a:spcPts val="200"/>
              </a:spcAft>
            </a:pPr>
            <a:r>
              <a:rPr lang="hu-HU" sz="1500" dirty="0">
                <a:latin typeface="Titillium" panose="00000500000000000000" pitchFamily="50" charset="-18"/>
              </a:rPr>
              <a:t>Módosuló gyakorlat a gyepterületek kaszálása során az </a:t>
            </a:r>
            <a:r>
              <a:rPr lang="hu-HU" sz="1500" dirty="0">
                <a:solidFill>
                  <a:srgbClr val="FF0000"/>
                </a:solidFill>
                <a:latin typeface="Titillium" panose="00000500000000000000" pitchFamily="50" charset="-18"/>
              </a:rPr>
              <a:t>alternáló kasza mellett hátsó felfüggesztésű, illetve vontatott, szársértő nélküli kasza használata</a:t>
            </a:r>
            <a:r>
              <a:rPr lang="hu-HU" sz="1500" dirty="0">
                <a:latin typeface="Titillium" panose="00000500000000000000" pitchFamily="50" charset="-18"/>
              </a:rPr>
              <a:t>.</a:t>
            </a:r>
          </a:p>
          <a:p>
            <a:pPr marL="342900" lvl="1" indent="-342900" algn="just">
              <a:spcBef>
                <a:spcPts val="0"/>
              </a:spcBef>
              <a:spcAft>
                <a:spcPts val="200"/>
              </a:spcAft>
            </a:pPr>
            <a:r>
              <a:rPr lang="hu-HU" sz="1500" dirty="0">
                <a:solidFill>
                  <a:srgbClr val="FF0000"/>
                </a:solidFill>
                <a:latin typeface="Titillium" panose="00000500000000000000" pitchFamily="50" charset="-18"/>
              </a:rPr>
              <a:t>Kizárólag nem </a:t>
            </a:r>
            <a:r>
              <a:rPr lang="hu-HU" sz="1500" dirty="0" err="1">
                <a:solidFill>
                  <a:srgbClr val="FF0000"/>
                </a:solidFill>
                <a:latin typeface="Titillium" panose="00000500000000000000" pitchFamily="50" charset="-18"/>
              </a:rPr>
              <a:t>Natura</a:t>
            </a:r>
            <a:r>
              <a:rPr lang="hu-HU" sz="1500" dirty="0">
                <a:solidFill>
                  <a:srgbClr val="FF0000"/>
                </a:solidFill>
                <a:latin typeface="Titillium" panose="00000500000000000000" pitchFamily="50" charset="-18"/>
              </a:rPr>
              <a:t> 2000 gyepterületen választható gyakorlat a gyepterületek megőrzése </a:t>
            </a:r>
            <a:r>
              <a:rPr lang="hu-HU" sz="1500" dirty="0">
                <a:latin typeface="Titillium" panose="00000500000000000000" pitchFamily="50" charset="-18"/>
              </a:rPr>
              <a:t>tábla helyett üzemi szinten az előző évi gyepterületekhez viszonyítva </a:t>
            </a:r>
            <a:r>
              <a:rPr lang="hu-HU" sz="1500" dirty="0">
                <a:solidFill>
                  <a:srgbClr val="FF0000"/>
                </a:solidFill>
                <a:latin typeface="Titillium" panose="00000500000000000000" pitchFamily="50" charset="-18"/>
              </a:rPr>
              <a:t>parcella szintű megőrzéssel, míg az ideiglenes gyepek elhelyezkedése változhat. </a:t>
            </a:r>
          </a:p>
          <a:p>
            <a:pPr marL="342900" lvl="1" indent="-342900" algn="just">
              <a:spcBef>
                <a:spcPts val="0"/>
              </a:spcBef>
              <a:spcAft>
                <a:spcPts val="600"/>
              </a:spcAft>
            </a:pPr>
            <a:r>
              <a:rPr lang="hu-HU" sz="1500" dirty="0">
                <a:solidFill>
                  <a:srgbClr val="FF0000"/>
                </a:solidFill>
                <a:latin typeface="Titillium" panose="00000500000000000000" pitchFamily="50" charset="-18"/>
              </a:rPr>
              <a:t>A pásztoroló vagy legeltetéses gazdálkodás esetében elhagyható a legeltetési terv</a:t>
            </a:r>
            <a:r>
              <a:rPr lang="hu-HU" sz="1500" dirty="0">
                <a:latin typeface="Titillium" panose="00000500000000000000" pitchFamily="50" charset="-18"/>
              </a:rPr>
              <a:t>.</a:t>
            </a:r>
          </a:p>
          <a:p>
            <a:pPr marL="342900" lvl="1" indent="-342900" algn="just">
              <a:spcBef>
                <a:spcPts val="0"/>
              </a:spcBef>
              <a:spcAft>
                <a:spcPts val="600"/>
              </a:spcAft>
            </a:pPr>
            <a:r>
              <a:rPr lang="hu-HU" sz="1500" dirty="0">
                <a:latin typeface="Titillium" panose="00000500000000000000" pitchFamily="50" charset="-18"/>
              </a:rPr>
              <a:t>A tájképi elem területén nem kell teljesíteni a választott gyakorlatot.</a:t>
            </a:r>
          </a:p>
          <a:p>
            <a:pPr marL="342900" lvl="1" indent="-342900" algn="just">
              <a:spcBef>
                <a:spcPts val="0"/>
              </a:spcBef>
              <a:spcAft>
                <a:spcPts val="600"/>
              </a:spcAft>
            </a:pPr>
            <a:r>
              <a:rPr lang="hu-HU" sz="1500" dirty="0">
                <a:latin typeface="Titillium" panose="00000500000000000000" pitchFamily="50" charset="-18"/>
              </a:rPr>
              <a:t>Ha </a:t>
            </a:r>
            <a:r>
              <a:rPr lang="hu-HU" sz="1500" dirty="0" err="1">
                <a:latin typeface="Titillium" panose="00000500000000000000" pitchFamily="50" charset="-18"/>
              </a:rPr>
              <a:t>Natura</a:t>
            </a:r>
            <a:r>
              <a:rPr lang="hu-HU" sz="1500" dirty="0">
                <a:latin typeface="Titillium" panose="00000500000000000000" pitchFamily="50" charset="-18"/>
              </a:rPr>
              <a:t> 2000 vagy AKG szabályokat is be kell tartani (pl. kaszálatlan sáv hagyása), akkor az AÖP gyakorlat teljesítését ennek figyelembevétel kell megítélni.</a:t>
            </a:r>
          </a:p>
        </p:txBody>
      </p:sp>
      <p:sp>
        <p:nvSpPr>
          <p:cNvPr id="6" name="Szöveg helye 1">
            <a:extLst>
              <a:ext uri="{FF2B5EF4-FFF2-40B4-BE49-F238E27FC236}">
                <a16:creationId xmlns:a16="http://schemas.microsoft.com/office/drawing/2014/main" xmlns="" id="{2ED4C2D2-280C-FC5D-3542-0A008F236AEF}"/>
              </a:ext>
            </a:extLst>
          </p:cNvPr>
          <p:cNvSpPr>
            <a:spLocks noGrp="1"/>
          </p:cNvSpPr>
          <p:nvPr>
            <p:ph type="body" sz="quarter" idx="13"/>
          </p:nvPr>
        </p:nvSpPr>
        <p:spPr>
          <a:xfrm>
            <a:off x="251520" y="303906"/>
            <a:ext cx="5976664" cy="503238"/>
          </a:xfrm>
        </p:spPr>
        <p:txBody>
          <a:bodyPr/>
          <a:lstStyle/>
          <a:p>
            <a:r>
              <a:rPr lang="hu-HU" dirty="0" err="1"/>
              <a:t>Agro</a:t>
            </a:r>
            <a:r>
              <a:rPr lang="hu-HU" dirty="0"/>
              <a:t>-ökológiai Program (AÖP) 2024.évi változása III.</a:t>
            </a:r>
          </a:p>
        </p:txBody>
      </p:sp>
      <p:pic>
        <p:nvPicPr>
          <p:cNvPr id="2" name="Picture 2">
            <a:extLst>
              <a:ext uri="{FF2B5EF4-FFF2-40B4-BE49-F238E27FC236}">
                <a16:creationId xmlns:a16="http://schemas.microsoft.com/office/drawing/2014/main" xmlns="" id="{3F4E716C-2631-96D1-DACA-27BA5E0460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3420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1">
            <a:extLst>
              <a:ext uri="{FF2B5EF4-FFF2-40B4-BE49-F238E27FC236}">
                <a16:creationId xmlns:a16="http://schemas.microsoft.com/office/drawing/2014/main" xmlns="" id="{38844B52-F031-B9F8-3B54-254546724E56}"/>
              </a:ext>
            </a:extLst>
          </p:cNvPr>
          <p:cNvSpPr txBox="1">
            <a:spLocks/>
          </p:cNvSpPr>
          <p:nvPr/>
        </p:nvSpPr>
        <p:spPr>
          <a:xfrm>
            <a:off x="395536" y="1234205"/>
            <a:ext cx="8106775" cy="2993729"/>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spcBef>
                <a:spcPts val="0"/>
              </a:spcBef>
              <a:buFont typeface="Arial" panose="020B0604020202020204" pitchFamily="34" charset="0"/>
              <a:buNone/>
            </a:pPr>
            <a:r>
              <a:rPr lang="hu-HU" sz="1500" b="1" dirty="0">
                <a:latin typeface="Titillium" panose="00000500000000000000" pitchFamily="50" charset="-18"/>
              </a:rPr>
              <a:t>Gyepterületen választható gyakorlatok </a:t>
            </a:r>
            <a:r>
              <a:rPr lang="hu-HU" sz="1500" dirty="0">
                <a:latin typeface="Titillium" panose="00000500000000000000" pitchFamily="50" charset="-18"/>
              </a:rPr>
              <a:t>változásai (folyt.):</a:t>
            </a:r>
          </a:p>
          <a:p>
            <a:pPr marL="0" lvl="1" indent="0" algn="just">
              <a:spcBef>
                <a:spcPts val="0"/>
              </a:spcBef>
              <a:buFont typeface="Arial" panose="020B0604020202020204" pitchFamily="34" charset="0"/>
              <a:buNone/>
            </a:pPr>
            <a:endParaRPr lang="hu-HU" sz="1500" dirty="0">
              <a:latin typeface="Titillium" panose="00000500000000000000" pitchFamily="50" charset="-18"/>
            </a:endParaRPr>
          </a:p>
          <a:p>
            <a:pPr marL="342900" lvl="1" indent="-342900" algn="just">
              <a:spcBef>
                <a:spcPts val="0"/>
              </a:spcBef>
              <a:spcAft>
                <a:spcPts val="200"/>
              </a:spcAft>
            </a:pPr>
            <a:r>
              <a:rPr lang="hu-HU" sz="1500" dirty="0">
                <a:latin typeface="Titillium" panose="00000500000000000000" pitchFamily="50" charset="-18"/>
              </a:rPr>
              <a:t>Pásztoroló vagy szakaszos legeltetésre irányuló gyakorlat teljesítésébe bevont táblák mindegyikének legeltetéses </a:t>
            </a:r>
            <a:r>
              <a:rPr lang="hu-HU" sz="1500" dirty="0" err="1">
                <a:latin typeface="Titillium" panose="00000500000000000000" pitchFamily="50" charset="-18"/>
              </a:rPr>
              <a:t>hasznosításúnak</a:t>
            </a:r>
            <a:r>
              <a:rPr lang="hu-HU" sz="1500" dirty="0">
                <a:latin typeface="Titillium" panose="00000500000000000000" pitchFamily="50" charset="-18"/>
              </a:rPr>
              <a:t> kell lennie a tárgyévben, valamint a terület legfeljebb 30 százalékát foglalhatja el tájképi elem. </a:t>
            </a:r>
          </a:p>
          <a:p>
            <a:pPr marL="342900" lvl="1" indent="-342900" algn="just">
              <a:spcBef>
                <a:spcPts val="0"/>
              </a:spcBef>
              <a:spcAft>
                <a:spcPts val="200"/>
              </a:spcAft>
            </a:pPr>
            <a:r>
              <a:rPr lang="hu-HU" sz="1500" dirty="0">
                <a:latin typeface="Titillium" panose="00000500000000000000" pitchFamily="50" charset="-18"/>
              </a:rPr>
              <a:t>Pásztoroló vagy szakaszos legeltetésre irányuló gyakorlatban figyelembe vehető a </a:t>
            </a:r>
            <a:r>
              <a:rPr lang="hu-HU" sz="1500" dirty="0">
                <a:solidFill>
                  <a:srgbClr val="FF0000"/>
                </a:solidFill>
                <a:latin typeface="Titillium" panose="00000500000000000000" pitchFamily="50" charset="-18"/>
              </a:rPr>
              <a:t>bivaly</a:t>
            </a:r>
            <a:r>
              <a:rPr lang="hu-HU" sz="1500" dirty="0">
                <a:latin typeface="Titillium" panose="00000500000000000000" pitchFamily="50" charset="-18"/>
              </a:rPr>
              <a:t> is.</a:t>
            </a:r>
          </a:p>
          <a:p>
            <a:pPr marL="342900" lvl="1" indent="-342900" algn="just">
              <a:spcBef>
                <a:spcPts val="0"/>
              </a:spcBef>
              <a:spcAft>
                <a:spcPts val="200"/>
              </a:spcAft>
            </a:pPr>
            <a:r>
              <a:rPr lang="hu-HU" sz="1500" dirty="0">
                <a:latin typeface="Titillium" panose="00000500000000000000" pitchFamily="50" charset="-18"/>
              </a:rPr>
              <a:t>Pásztoroló vagy szakaszos legeltetésre irányuló gyakorlatban figyelembe vehető a </a:t>
            </a:r>
            <a:r>
              <a:rPr lang="hu-HU" sz="1500" dirty="0">
                <a:solidFill>
                  <a:srgbClr val="FF0000"/>
                </a:solidFill>
                <a:latin typeface="Titillium" panose="00000500000000000000" pitchFamily="50" charset="-18"/>
              </a:rPr>
              <a:t>tejelő szarvasmarha</a:t>
            </a:r>
            <a:r>
              <a:rPr lang="hu-HU" sz="1500" dirty="0">
                <a:latin typeface="Titillium" panose="00000500000000000000" pitchFamily="50" charset="-18"/>
              </a:rPr>
              <a:t> is. </a:t>
            </a:r>
          </a:p>
          <a:p>
            <a:pPr marL="0" lvl="1" indent="0" algn="just">
              <a:spcBef>
                <a:spcPts val="0"/>
              </a:spcBef>
              <a:spcAft>
                <a:spcPts val="200"/>
              </a:spcAft>
              <a:buNone/>
            </a:pPr>
            <a:r>
              <a:rPr lang="hu-HU" sz="1500" dirty="0">
                <a:latin typeface="Titillium" panose="00000500000000000000" pitchFamily="50" charset="-18"/>
              </a:rPr>
              <a:t>Amennyiben a mezőgazdasági termelő részt vesz a VP tejágazat szerkezetátalakítását kísérő állatjóléti támogatási intézkedésben, úgy az intézkedésben támogatható szarvasmarha fajták egyedei az AÖP-ben nem vehetők figyelembe a legeltethető állatállomány megállapítása során.</a:t>
            </a:r>
          </a:p>
          <a:p>
            <a:pPr marL="342900" lvl="1" indent="-342900" algn="just">
              <a:spcBef>
                <a:spcPts val="0"/>
              </a:spcBef>
              <a:spcAft>
                <a:spcPts val="200"/>
              </a:spcAft>
            </a:pPr>
            <a:r>
              <a:rPr lang="hu-HU" sz="1500" dirty="0">
                <a:latin typeface="Titillium" panose="00000500000000000000" pitchFamily="50" charset="-18"/>
              </a:rPr>
              <a:t>Van még amiben egyeztetések zajlanak.</a:t>
            </a:r>
          </a:p>
        </p:txBody>
      </p:sp>
      <p:sp>
        <p:nvSpPr>
          <p:cNvPr id="6" name="Szöveg helye 1">
            <a:extLst>
              <a:ext uri="{FF2B5EF4-FFF2-40B4-BE49-F238E27FC236}">
                <a16:creationId xmlns:a16="http://schemas.microsoft.com/office/drawing/2014/main" xmlns="" id="{99226E2A-A0B0-08F2-194D-EE1E3853B2D7}"/>
              </a:ext>
            </a:extLst>
          </p:cNvPr>
          <p:cNvSpPr>
            <a:spLocks noGrp="1"/>
          </p:cNvSpPr>
          <p:nvPr>
            <p:ph type="body" sz="quarter" idx="13"/>
          </p:nvPr>
        </p:nvSpPr>
        <p:spPr>
          <a:xfrm>
            <a:off x="251520" y="303906"/>
            <a:ext cx="5976664" cy="503238"/>
          </a:xfrm>
        </p:spPr>
        <p:txBody>
          <a:bodyPr/>
          <a:lstStyle/>
          <a:p>
            <a:r>
              <a:rPr lang="hu-HU" dirty="0" err="1"/>
              <a:t>Agro</a:t>
            </a:r>
            <a:r>
              <a:rPr lang="hu-HU" dirty="0"/>
              <a:t>-ökológiai Program (AÖP) 2024.évi változása IV.</a:t>
            </a:r>
          </a:p>
        </p:txBody>
      </p:sp>
      <p:pic>
        <p:nvPicPr>
          <p:cNvPr id="2" name="Picture 2">
            <a:extLst>
              <a:ext uri="{FF2B5EF4-FFF2-40B4-BE49-F238E27FC236}">
                <a16:creationId xmlns:a16="http://schemas.microsoft.com/office/drawing/2014/main" xmlns="" id="{710A6FD4-2C79-BC82-9ED8-3D3FAEAD34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8294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zöveg helye 3">
            <a:extLst>
              <a:ext uri="{FF2B5EF4-FFF2-40B4-BE49-F238E27FC236}">
                <a16:creationId xmlns:a16="http://schemas.microsoft.com/office/drawing/2014/main" xmlns="" id="{719DDB32-D5D8-8568-20B1-6F7E43BA0B18}"/>
              </a:ext>
            </a:extLst>
          </p:cNvPr>
          <p:cNvSpPr>
            <a:spLocks noGrp="1"/>
          </p:cNvSpPr>
          <p:nvPr>
            <p:ph type="body" sz="quarter" idx="10"/>
          </p:nvPr>
        </p:nvSpPr>
        <p:spPr>
          <a:xfrm>
            <a:off x="1297838" y="2191172"/>
            <a:ext cx="7632700" cy="2952328"/>
          </a:xfrm>
        </p:spPr>
        <p:txBody>
          <a:bodyPr/>
          <a:lstStyle/>
          <a:p>
            <a:r>
              <a:rPr lang="hu-HU" dirty="0"/>
              <a:t>Közös Agrárpolitika Stratégiai Terv 2023-2027</a:t>
            </a:r>
          </a:p>
        </p:txBody>
      </p:sp>
      <p:sp>
        <p:nvSpPr>
          <p:cNvPr id="3" name="Szövegdoboz 2">
            <a:extLst>
              <a:ext uri="{FF2B5EF4-FFF2-40B4-BE49-F238E27FC236}">
                <a16:creationId xmlns:a16="http://schemas.microsoft.com/office/drawing/2014/main" xmlns="" id="{CFF7CA78-6F47-0A68-2267-0AF39ED69C96}"/>
              </a:ext>
            </a:extLst>
          </p:cNvPr>
          <p:cNvSpPr txBox="1"/>
          <p:nvPr/>
        </p:nvSpPr>
        <p:spPr>
          <a:xfrm>
            <a:off x="323528" y="195486"/>
            <a:ext cx="4790660" cy="338554"/>
          </a:xfrm>
          <a:prstGeom prst="rect">
            <a:avLst/>
          </a:prstGeom>
          <a:noFill/>
        </p:spPr>
        <p:txBody>
          <a:bodyPr wrap="square">
            <a:spAutoFit/>
          </a:bodyPr>
          <a:lstStyle/>
          <a:p>
            <a:pPr algn="l"/>
            <a:r>
              <a:rPr lang="hu-HU" sz="1600" b="1" cap="all" dirty="0">
                <a:solidFill>
                  <a:schemeClr val="bg1"/>
                </a:solidFill>
              </a:rPr>
              <a:t>Tájékoztatási szolgáltatás</a:t>
            </a:r>
            <a:endParaRPr lang="hu-HU" sz="1600" dirty="0">
              <a:solidFill>
                <a:schemeClr val="bg1"/>
              </a:solidFill>
              <a:latin typeface="Trebuchet MS" panose="020B0603020202020204" pitchFamily="34" charset="0"/>
            </a:endParaRPr>
          </a:p>
        </p:txBody>
      </p:sp>
      <p:pic>
        <p:nvPicPr>
          <p:cNvPr id="5" name="Kép 4">
            <a:extLst>
              <a:ext uri="{FF2B5EF4-FFF2-40B4-BE49-F238E27FC236}">
                <a16:creationId xmlns:a16="http://schemas.microsoft.com/office/drawing/2014/main" xmlns="" id="{E6DC3229-4F2F-03F0-E33E-4A616D13E0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94048" y="1"/>
            <a:ext cx="1849951" cy="1275605"/>
          </a:xfrm>
          <a:prstGeom prst="rect">
            <a:avLst/>
          </a:prstGeom>
        </p:spPr>
      </p:pic>
    </p:spTree>
    <p:extLst>
      <p:ext uri="{BB962C8B-B14F-4D97-AF65-F5344CB8AC3E}">
        <p14:creationId xmlns:p14="http://schemas.microsoft.com/office/powerpoint/2010/main" val="17048741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rtalom helye 1">
            <a:extLst>
              <a:ext uri="{FF2B5EF4-FFF2-40B4-BE49-F238E27FC236}">
                <a16:creationId xmlns:a16="http://schemas.microsoft.com/office/drawing/2014/main" xmlns="" id="{F747A9C8-7552-0935-5BB6-04C3BD021801}"/>
              </a:ext>
            </a:extLst>
          </p:cNvPr>
          <p:cNvSpPr txBox="1">
            <a:spLocks/>
          </p:cNvSpPr>
          <p:nvPr/>
        </p:nvSpPr>
        <p:spPr>
          <a:xfrm>
            <a:off x="395536" y="914748"/>
            <a:ext cx="7992888" cy="345720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spcBef>
                <a:spcPts val="0"/>
              </a:spcBef>
              <a:buFont typeface="Arial" panose="020B0604020202020204" pitchFamily="34" charset="0"/>
              <a:buNone/>
            </a:pPr>
            <a:r>
              <a:rPr lang="hu-HU" sz="1500" b="1" dirty="0">
                <a:solidFill>
                  <a:srgbClr val="FF0000"/>
                </a:solidFill>
                <a:latin typeface="Titillium" panose="00000500000000000000" pitchFamily="50" charset="-18"/>
              </a:rPr>
              <a:t>Ültetvényekben választható gyakorlat </a:t>
            </a:r>
            <a:r>
              <a:rPr lang="hu-HU" sz="1500" dirty="0">
                <a:latin typeface="Titillium" panose="00000500000000000000" pitchFamily="50" charset="-18"/>
              </a:rPr>
              <a:t>változása:</a:t>
            </a:r>
          </a:p>
          <a:p>
            <a:pPr marL="0" lvl="1" indent="0" algn="just">
              <a:spcBef>
                <a:spcPts val="0"/>
              </a:spcBef>
              <a:buFont typeface="Arial" panose="020B0604020202020204" pitchFamily="34" charset="0"/>
              <a:buNone/>
            </a:pPr>
            <a:endParaRPr lang="hu-HU" sz="800" dirty="0">
              <a:latin typeface="Titillium" panose="00000500000000000000" pitchFamily="50" charset="-18"/>
            </a:endParaRPr>
          </a:p>
          <a:p>
            <a:pPr marL="342900" lvl="1" indent="-342900" algn="just">
              <a:spcBef>
                <a:spcPts val="0"/>
              </a:spcBef>
              <a:spcAft>
                <a:spcPts val="200"/>
              </a:spcAft>
            </a:pPr>
            <a:r>
              <a:rPr lang="hu-HU" sz="1500" dirty="0">
                <a:latin typeface="Titillium" panose="00000500000000000000" pitchFamily="50" charset="-18"/>
              </a:rPr>
              <a:t>Lehetővé válik egyes speciális ültetvények (rövid vágásfordulójú </a:t>
            </a:r>
            <a:r>
              <a:rPr lang="hu-HU" sz="1500" dirty="0" err="1">
                <a:latin typeface="Titillium" panose="00000500000000000000" pitchFamily="50" charset="-18"/>
              </a:rPr>
              <a:t>sarjaztatásos</a:t>
            </a:r>
            <a:r>
              <a:rPr lang="hu-HU" sz="1500" dirty="0">
                <a:latin typeface="Titillium" panose="00000500000000000000" pitchFamily="50" charset="-18"/>
              </a:rPr>
              <a:t> energiaültetvények, ipari faültetvények és bizonyos energianád-ültetvények) részvétele.</a:t>
            </a:r>
          </a:p>
          <a:p>
            <a:pPr marL="342900" lvl="1" indent="-342900" algn="just">
              <a:spcBef>
                <a:spcPts val="0"/>
              </a:spcBef>
              <a:spcAft>
                <a:spcPts val="200"/>
              </a:spcAft>
            </a:pPr>
            <a:r>
              <a:rPr lang="hu-HU" sz="1500" dirty="0">
                <a:solidFill>
                  <a:srgbClr val="FF0000"/>
                </a:solidFill>
                <a:latin typeface="Titillium" panose="00000500000000000000" pitchFamily="50" charset="-18"/>
              </a:rPr>
              <a:t>Biológiai ágens alkalmazása gyakorlat kiegészítésre kerül a feromonos légtértelítéssel</a:t>
            </a:r>
            <a:r>
              <a:rPr lang="hu-HU" sz="1500" dirty="0">
                <a:latin typeface="Titillium" panose="00000500000000000000" pitchFamily="50" charset="-18"/>
              </a:rPr>
              <a:t>. </a:t>
            </a:r>
          </a:p>
          <a:p>
            <a:pPr marL="342900" lvl="1" indent="-342900" algn="just">
              <a:spcBef>
                <a:spcPts val="0"/>
              </a:spcBef>
              <a:spcAft>
                <a:spcPts val="200"/>
              </a:spcAft>
            </a:pPr>
            <a:r>
              <a:rPr lang="hu-HU" sz="1500" dirty="0">
                <a:latin typeface="Titillium" panose="00000500000000000000" pitchFamily="50" charset="-18"/>
              </a:rPr>
              <a:t>Méhbarát növényvédelemre irányuló, valamint a sorköztakarásra irányuló gyakorlatok nem választhatók szőlőalany törzs ültetvény, szőlőoltvány iskola és gyümölcsfa-iskola hasznosítási kódú kultúra esetén.</a:t>
            </a:r>
          </a:p>
          <a:p>
            <a:pPr marL="342900" lvl="1" indent="-342900" algn="just">
              <a:spcBef>
                <a:spcPts val="0"/>
              </a:spcBef>
              <a:spcAft>
                <a:spcPts val="200"/>
              </a:spcAft>
            </a:pPr>
            <a:r>
              <a:rPr lang="hu-HU" sz="1500" dirty="0">
                <a:solidFill>
                  <a:srgbClr val="FF0000"/>
                </a:solidFill>
                <a:latin typeface="Titillium" panose="00000500000000000000" pitchFamily="50" charset="-18"/>
              </a:rPr>
              <a:t>Karbamidos gyakorlat keretében a folyékony készítmény bedolgozás nélkül is kijuttatható, ha </a:t>
            </a:r>
            <a:r>
              <a:rPr lang="hu-HU" sz="1500" dirty="0" err="1">
                <a:solidFill>
                  <a:srgbClr val="FF0000"/>
                </a:solidFill>
                <a:latin typeface="Titillium" panose="00000500000000000000" pitchFamily="50" charset="-18"/>
              </a:rPr>
              <a:t>ureáz</a:t>
            </a:r>
            <a:r>
              <a:rPr lang="hu-HU" sz="1500" dirty="0">
                <a:solidFill>
                  <a:srgbClr val="FF0000"/>
                </a:solidFill>
                <a:latin typeface="Titillium" panose="00000500000000000000" pitchFamily="50" charset="-18"/>
              </a:rPr>
              <a:t>-gátló inhibitort alkalmaznak</a:t>
            </a:r>
            <a:r>
              <a:rPr lang="hu-HU" sz="1500" dirty="0">
                <a:latin typeface="Titillium" panose="00000500000000000000" pitchFamily="50" charset="-18"/>
              </a:rPr>
              <a:t>. Az inhibitorok listája IH közleményben kerül rögzítésre.</a:t>
            </a:r>
          </a:p>
          <a:p>
            <a:pPr marL="342900" lvl="1" indent="-342900" algn="just">
              <a:spcBef>
                <a:spcPts val="0"/>
              </a:spcBef>
              <a:spcAft>
                <a:spcPts val="200"/>
              </a:spcAft>
            </a:pPr>
            <a:r>
              <a:rPr lang="hu-HU" sz="1500" dirty="0">
                <a:solidFill>
                  <a:srgbClr val="FF0000"/>
                </a:solidFill>
                <a:latin typeface="Titillium" panose="00000500000000000000" pitchFamily="50" charset="-18"/>
              </a:rPr>
              <a:t>Mikrobiológiai készítmények és kondicionálók gyakorlatnál egy egységes 50 méteres biztonsági sáv kerül bevezetésre, maximum tábla 15%-</a:t>
            </a:r>
            <a:r>
              <a:rPr lang="hu-HU" sz="1500" dirty="0" err="1">
                <a:solidFill>
                  <a:srgbClr val="FF0000"/>
                </a:solidFill>
                <a:latin typeface="Titillium" panose="00000500000000000000" pitchFamily="50" charset="-18"/>
              </a:rPr>
              <a:t>ig</a:t>
            </a:r>
            <a:r>
              <a:rPr lang="hu-HU" sz="1500" dirty="0">
                <a:solidFill>
                  <a:srgbClr val="FF0000"/>
                </a:solidFill>
                <a:latin typeface="Titillium" panose="00000500000000000000" pitchFamily="50" charset="-18"/>
              </a:rPr>
              <a:t>, ez látszani fog a beadófelületen. </a:t>
            </a:r>
          </a:p>
          <a:p>
            <a:pPr marL="342900" lvl="1" indent="-342900" algn="just">
              <a:spcBef>
                <a:spcPts val="0"/>
              </a:spcBef>
              <a:spcAft>
                <a:spcPts val="200"/>
              </a:spcAft>
            </a:pPr>
            <a:r>
              <a:rPr lang="hu-HU" sz="1500" dirty="0">
                <a:solidFill>
                  <a:srgbClr val="FF0000"/>
                </a:solidFill>
                <a:latin typeface="Titillium" panose="00000500000000000000" pitchFamily="50" charset="-18"/>
              </a:rPr>
              <a:t>Az egyéves növényekkel történő sorköztakarásra irányuló gyakorlathoz  fajlista melléklet kerül kialakításra</a:t>
            </a:r>
            <a:r>
              <a:rPr lang="hu-HU" sz="1500" dirty="0">
                <a:latin typeface="Titillium" panose="00000500000000000000" pitchFamily="50" charset="-18"/>
              </a:rPr>
              <a:t>.</a:t>
            </a:r>
          </a:p>
          <a:p>
            <a:pPr marL="342900" lvl="1" indent="-342900" algn="just">
              <a:spcBef>
                <a:spcPts val="0"/>
              </a:spcBef>
              <a:spcAft>
                <a:spcPts val="200"/>
              </a:spcAft>
            </a:pPr>
            <a:endParaRPr lang="hu-HU" sz="1500" dirty="0"/>
          </a:p>
          <a:p>
            <a:pPr marL="0" indent="0" algn="just">
              <a:spcBef>
                <a:spcPts val="0"/>
              </a:spcBef>
              <a:spcAft>
                <a:spcPts val="600"/>
              </a:spcAft>
              <a:buNone/>
            </a:pPr>
            <a:endParaRPr lang="hu-HU" sz="1500" b="1" dirty="0"/>
          </a:p>
        </p:txBody>
      </p:sp>
      <p:sp>
        <p:nvSpPr>
          <p:cNvPr id="6" name="Szöveg helye 1">
            <a:extLst>
              <a:ext uri="{FF2B5EF4-FFF2-40B4-BE49-F238E27FC236}">
                <a16:creationId xmlns:a16="http://schemas.microsoft.com/office/drawing/2014/main" xmlns="" id="{D3433EA0-A1E2-78B9-3A8B-91E0E0EF8011}"/>
              </a:ext>
            </a:extLst>
          </p:cNvPr>
          <p:cNvSpPr>
            <a:spLocks noGrp="1"/>
          </p:cNvSpPr>
          <p:nvPr>
            <p:ph type="body" sz="quarter" idx="13"/>
          </p:nvPr>
        </p:nvSpPr>
        <p:spPr>
          <a:xfrm>
            <a:off x="251520" y="303906"/>
            <a:ext cx="5976664" cy="503238"/>
          </a:xfrm>
        </p:spPr>
        <p:txBody>
          <a:bodyPr/>
          <a:lstStyle/>
          <a:p>
            <a:r>
              <a:rPr lang="hu-HU" dirty="0" err="1"/>
              <a:t>Agro</a:t>
            </a:r>
            <a:r>
              <a:rPr lang="hu-HU" dirty="0"/>
              <a:t>-ökológiai Program (AÖP) 2024.évi változása V.</a:t>
            </a:r>
          </a:p>
        </p:txBody>
      </p:sp>
      <p:pic>
        <p:nvPicPr>
          <p:cNvPr id="2" name="Picture 2">
            <a:extLst>
              <a:ext uri="{FF2B5EF4-FFF2-40B4-BE49-F238E27FC236}">
                <a16:creationId xmlns:a16="http://schemas.microsoft.com/office/drawing/2014/main" xmlns="" id="{E33A7330-C587-F7F9-4AB4-AF6F24517E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49858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zöveg helye 3">
            <a:extLst>
              <a:ext uri="{FF2B5EF4-FFF2-40B4-BE49-F238E27FC236}">
                <a16:creationId xmlns:a16="http://schemas.microsoft.com/office/drawing/2014/main" xmlns="" id="{719DDB32-D5D8-8568-20B1-6F7E43BA0B18}"/>
              </a:ext>
            </a:extLst>
          </p:cNvPr>
          <p:cNvSpPr>
            <a:spLocks noGrp="1"/>
          </p:cNvSpPr>
          <p:nvPr>
            <p:ph type="body" sz="quarter" idx="10"/>
          </p:nvPr>
        </p:nvSpPr>
        <p:spPr>
          <a:xfrm>
            <a:off x="179512" y="1851670"/>
            <a:ext cx="8964488" cy="2376264"/>
          </a:xfrm>
        </p:spPr>
        <p:txBody>
          <a:bodyPr/>
          <a:lstStyle/>
          <a:p>
            <a:r>
              <a:rPr lang="hu-HU" dirty="0"/>
              <a:t>KAP ST I.pillér </a:t>
            </a:r>
          </a:p>
          <a:p>
            <a:r>
              <a:rPr lang="hu-HU" dirty="0"/>
              <a:t>várható támogatási összegek 2023</a:t>
            </a:r>
          </a:p>
        </p:txBody>
      </p:sp>
      <p:sp>
        <p:nvSpPr>
          <p:cNvPr id="2" name="Szövegdoboz 1">
            <a:extLst>
              <a:ext uri="{FF2B5EF4-FFF2-40B4-BE49-F238E27FC236}">
                <a16:creationId xmlns:a16="http://schemas.microsoft.com/office/drawing/2014/main" xmlns="" id="{AF607C23-B2F7-0D76-31CC-7AA178EA5D7E}"/>
              </a:ext>
            </a:extLst>
          </p:cNvPr>
          <p:cNvSpPr txBox="1"/>
          <p:nvPr/>
        </p:nvSpPr>
        <p:spPr>
          <a:xfrm>
            <a:off x="323528" y="195486"/>
            <a:ext cx="4790660" cy="338554"/>
          </a:xfrm>
          <a:prstGeom prst="rect">
            <a:avLst/>
          </a:prstGeom>
          <a:noFill/>
        </p:spPr>
        <p:txBody>
          <a:bodyPr wrap="square">
            <a:spAutoFit/>
          </a:bodyPr>
          <a:lstStyle/>
          <a:p>
            <a:pPr algn="l"/>
            <a:r>
              <a:rPr lang="hu-HU" sz="1600" b="1" cap="all" dirty="0">
                <a:solidFill>
                  <a:schemeClr val="bg1"/>
                </a:solidFill>
              </a:rPr>
              <a:t>Tájékoztatási szolgáltatás</a:t>
            </a:r>
            <a:endParaRPr lang="hu-HU" sz="1600" dirty="0">
              <a:solidFill>
                <a:schemeClr val="bg1"/>
              </a:solidFill>
              <a:latin typeface="Trebuchet MS" panose="020B0603020202020204" pitchFamily="34" charset="0"/>
            </a:endParaRPr>
          </a:p>
        </p:txBody>
      </p:sp>
      <p:pic>
        <p:nvPicPr>
          <p:cNvPr id="3" name="Kép 2">
            <a:extLst>
              <a:ext uri="{FF2B5EF4-FFF2-40B4-BE49-F238E27FC236}">
                <a16:creationId xmlns:a16="http://schemas.microsoft.com/office/drawing/2014/main" xmlns="" id="{8A9A7023-5CA4-4C2A-50C7-84FACE28AD0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94048" y="1"/>
            <a:ext cx="1849951" cy="1275605"/>
          </a:xfrm>
          <a:prstGeom prst="rect">
            <a:avLst/>
          </a:prstGeom>
        </p:spPr>
      </p:pic>
    </p:spTree>
    <p:extLst>
      <p:ext uri="{BB962C8B-B14F-4D97-AF65-F5344CB8AC3E}">
        <p14:creationId xmlns:p14="http://schemas.microsoft.com/office/powerpoint/2010/main" val="11409537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áblázat 5">
            <a:extLst>
              <a:ext uri="{FF2B5EF4-FFF2-40B4-BE49-F238E27FC236}">
                <a16:creationId xmlns:a16="http://schemas.microsoft.com/office/drawing/2014/main" xmlns="" id="{5ECA03FB-E0B7-445C-18C3-AA01DCA3A418}"/>
              </a:ext>
            </a:extLst>
          </p:cNvPr>
          <p:cNvGraphicFramePr>
            <a:graphicFrameLocks noGrp="1"/>
          </p:cNvGraphicFramePr>
          <p:nvPr>
            <p:extLst>
              <p:ext uri="{D42A27DB-BD31-4B8C-83A1-F6EECF244321}">
                <p14:modId xmlns:p14="http://schemas.microsoft.com/office/powerpoint/2010/main" val="123965618"/>
              </p:ext>
            </p:extLst>
          </p:nvPr>
        </p:nvGraphicFramePr>
        <p:xfrm>
          <a:off x="1115616" y="880132"/>
          <a:ext cx="6912768" cy="3411220"/>
        </p:xfrm>
        <a:graphic>
          <a:graphicData uri="http://schemas.openxmlformats.org/drawingml/2006/table">
            <a:tbl>
              <a:tblPr firstRow="1" bandRow="1">
                <a:tableStyleId>{E8034E78-7F5D-4C2E-B375-FC64B27BC917}</a:tableStyleId>
              </a:tblPr>
              <a:tblGrid>
                <a:gridCol w="1870802">
                  <a:extLst>
                    <a:ext uri="{9D8B030D-6E8A-4147-A177-3AD203B41FA5}">
                      <a16:colId xmlns:a16="http://schemas.microsoft.com/office/drawing/2014/main" xmlns="" val="1685765548"/>
                    </a:ext>
                  </a:extLst>
                </a:gridCol>
                <a:gridCol w="1585582">
                  <a:extLst>
                    <a:ext uri="{9D8B030D-6E8A-4147-A177-3AD203B41FA5}">
                      <a16:colId xmlns:a16="http://schemas.microsoft.com/office/drawing/2014/main" xmlns="" val="685979053"/>
                    </a:ext>
                  </a:extLst>
                </a:gridCol>
                <a:gridCol w="1728192">
                  <a:extLst>
                    <a:ext uri="{9D8B030D-6E8A-4147-A177-3AD203B41FA5}">
                      <a16:colId xmlns:a16="http://schemas.microsoft.com/office/drawing/2014/main" xmlns="" val="1134776642"/>
                    </a:ext>
                  </a:extLst>
                </a:gridCol>
                <a:gridCol w="1728192">
                  <a:extLst>
                    <a:ext uri="{9D8B030D-6E8A-4147-A177-3AD203B41FA5}">
                      <a16:colId xmlns:a16="http://schemas.microsoft.com/office/drawing/2014/main" xmlns="" val="4104117383"/>
                    </a:ext>
                  </a:extLst>
                </a:gridCol>
              </a:tblGrid>
              <a:tr h="209139">
                <a:tc>
                  <a:txBody>
                    <a:bodyPr/>
                    <a:lstStyle/>
                    <a:p>
                      <a:pPr algn="ctr"/>
                      <a:r>
                        <a:rPr lang="hu-HU" sz="1200" dirty="0"/>
                        <a:t>Jogcím megnevezés</a:t>
                      </a:r>
                    </a:p>
                  </a:txBody>
                  <a:tcPr>
                    <a:solidFill>
                      <a:srgbClr val="3FA535"/>
                    </a:solidFill>
                  </a:tcPr>
                </a:tc>
                <a:tc>
                  <a:txBody>
                    <a:bodyPr/>
                    <a:lstStyle/>
                    <a:p>
                      <a:pPr algn="ctr"/>
                      <a:r>
                        <a:rPr lang="hu-HU" sz="1050" dirty="0"/>
                        <a:t>2022-es becsült fajlagos támogatás euró/ha</a:t>
                      </a:r>
                    </a:p>
                  </a:txBody>
                  <a:tcPr>
                    <a:solidFill>
                      <a:srgbClr val="3FA53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hu-HU" sz="1200" b="1" i="0" u="none" strike="noStrike" kern="1200" cap="none" spc="0" normalizeH="0" baseline="0" noProof="0" dirty="0">
                          <a:ln>
                            <a:noFill/>
                          </a:ln>
                          <a:solidFill>
                            <a:srgbClr val="FFFFFF"/>
                          </a:solidFill>
                          <a:effectLst/>
                          <a:uLnTx/>
                          <a:uFillTx/>
                          <a:latin typeface="+mn-lt"/>
                          <a:ea typeface="+mn-ea"/>
                          <a:cs typeface="+mn-cs"/>
                        </a:rPr>
                        <a:t>Jogcím megnevezés</a:t>
                      </a:r>
                    </a:p>
                    <a:p>
                      <a:pPr algn="ctr"/>
                      <a:endParaRPr lang="hu-HU" sz="2400" dirty="0"/>
                    </a:p>
                  </a:txBody>
                  <a:tcPr>
                    <a:solidFill>
                      <a:srgbClr val="3FA53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hu-HU" sz="1050" b="1" i="0" u="none" strike="noStrike" kern="1200" cap="none" spc="0" normalizeH="0" baseline="0" noProof="0" dirty="0">
                          <a:ln>
                            <a:noFill/>
                          </a:ln>
                          <a:solidFill>
                            <a:srgbClr val="FFFFFF"/>
                          </a:solidFill>
                          <a:effectLst/>
                          <a:uLnTx/>
                          <a:uFillTx/>
                          <a:latin typeface="+mn-lt"/>
                          <a:ea typeface="+mn-ea"/>
                          <a:cs typeface="+mn-cs"/>
                        </a:rPr>
                        <a:t>2023-es becsült fajlagos támogatás euró/ha</a:t>
                      </a:r>
                    </a:p>
                  </a:txBody>
                  <a:tcPr>
                    <a:solidFill>
                      <a:srgbClr val="3FA535"/>
                    </a:solidFill>
                  </a:tcPr>
                </a:tc>
                <a:extLst>
                  <a:ext uri="{0D108BD9-81ED-4DB2-BD59-A6C34878D82A}">
                    <a16:rowId xmlns:a16="http://schemas.microsoft.com/office/drawing/2014/main" xmlns="" val="368675484"/>
                  </a:ext>
                </a:extLst>
              </a:tr>
              <a:tr h="370840">
                <a:tc>
                  <a:txBody>
                    <a:bodyPr/>
                    <a:lstStyle/>
                    <a:p>
                      <a:pPr algn="ctr"/>
                      <a:r>
                        <a:rPr lang="hu-HU" sz="1200" dirty="0">
                          <a:solidFill>
                            <a:schemeClr val="tx1"/>
                          </a:solidFill>
                        </a:rPr>
                        <a:t>Alaptámogatás</a:t>
                      </a:r>
                    </a:p>
                  </a:txBody>
                  <a:tcPr/>
                </a:tc>
                <a:tc>
                  <a:txBody>
                    <a:bodyPr/>
                    <a:lstStyle/>
                    <a:p>
                      <a:pPr algn="ctr"/>
                      <a:r>
                        <a:rPr lang="hu-HU" sz="1200" dirty="0">
                          <a:solidFill>
                            <a:schemeClr val="tx1"/>
                          </a:solidFill>
                        </a:rPr>
                        <a:t>142</a:t>
                      </a:r>
                    </a:p>
                  </a:txBody>
                  <a:tcPr/>
                </a:tc>
                <a:tc>
                  <a:txBody>
                    <a:bodyPr/>
                    <a:lstStyle/>
                    <a:p>
                      <a:pPr algn="ctr"/>
                      <a:r>
                        <a:rPr lang="hu-HU" sz="1200" dirty="0">
                          <a:solidFill>
                            <a:schemeClr val="tx1"/>
                          </a:solidFill>
                        </a:rPr>
                        <a:t>Területalapú alaptámogatás (BISS)</a:t>
                      </a:r>
                    </a:p>
                  </a:txBody>
                  <a:tcPr/>
                </a:tc>
                <a:tc>
                  <a:txBody>
                    <a:bodyPr/>
                    <a:lstStyle/>
                    <a:p>
                      <a:pPr algn="ctr"/>
                      <a:r>
                        <a:rPr lang="hu-HU" sz="1200" dirty="0">
                          <a:solidFill>
                            <a:schemeClr val="tx1"/>
                          </a:solidFill>
                        </a:rPr>
                        <a:t>139</a:t>
                      </a:r>
                    </a:p>
                  </a:txBody>
                  <a:tcPr/>
                </a:tc>
                <a:extLst>
                  <a:ext uri="{0D108BD9-81ED-4DB2-BD59-A6C34878D82A}">
                    <a16:rowId xmlns:a16="http://schemas.microsoft.com/office/drawing/2014/main" xmlns="" val="3574507613"/>
                  </a:ext>
                </a:extLst>
              </a:tr>
              <a:tr h="370840">
                <a:tc>
                  <a:txBody>
                    <a:bodyPr/>
                    <a:lstStyle/>
                    <a:p>
                      <a:pPr algn="ctr"/>
                      <a:r>
                        <a:rPr lang="hu-HU" sz="1200" dirty="0">
                          <a:solidFill>
                            <a:schemeClr val="tx1"/>
                          </a:solidFill>
                        </a:rPr>
                        <a:t>Zöldítés</a:t>
                      </a:r>
                    </a:p>
                  </a:txBody>
                  <a:tcPr/>
                </a:tc>
                <a:tc>
                  <a:txBody>
                    <a:bodyPr/>
                    <a:lstStyle/>
                    <a:p>
                      <a:pPr algn="ctr"/>
                      <a:r>
                        <a:rPr lang="hu-HU" sz="1200" dirty="0">
                          <a:solidFill>
                            <a:schemeClr val="tx1"/>
                          </a:solidFill>
                        </a:rPr>
                        <a:t>79</a:t>
                      </a:r>
                    </a:p>
                  </a:txBody>
                  <a:tcPr/>
                </a:tc>
                <a:tc>
                  <a:txBody>
                    <a:bodyPr/>
                    <a:lstStyle/>
                    <a:p>
                      <a:pPr algn="ctr"/>
                      <a:r>
                        <a:rPr lang="hu-HU" sz="1200" dirty="0" err="1">
                          <a:solidFill>
                            <a:schemeClr val="tx1"/>
                          </a:solidFill>
                        </a:rPr>
                        <a:t>Agro</a:t>
                      </a:r>
                      <a:r>
                        <a:rPr lang="hu-HU" sz="1200" dirty="0">
                          <a:solidFill>
                            <a:schemeClr val="tx1"/>
                          </a:solidFill>
                        </a:rPr>
                        <a:t>-ökológiai program (AÖP)</a:t>
                      </a:r>
                    </a:p>
                  </a:txBody>
                  <a:tcPr/>
                </a:tc>
                <a:tc>
                  <a:txBody>
                    <a:bodyPr/>
                    <a:lstStyle/>
                    <a:p>
                      <a:pPr algn="ctr"/>
                      <a:r>
                        <a:rPr lang="hu-HU" sz="1200" dirty="0">
                          <a:solidFill>
                            <a:schemeClr val="tx1"/>
                          </a:solidFill>
                        </a:rPr>
                        <a:t>61</a:t>
                      </a:r>
                    </a:p>
                  </a:txBody>
                  <a:tcPr/>
                </a:tc>
                <a:extLst>
                  <a:ext uri="{0D108BD9-81ED-4DB2-BD59-A6C34878D82A}">
                    <a16:rowId xmlns:a16="http://schemas.microsoft.com/office/drawing/2014/main" xmlns="" val="3649536930"/>
                  </a:ext>
                </a:extLst>
              </a:tr>
              <a:tr h="370840">
                <a:tc>
                  <a:txBody>
                    <a:bodyPr/>
                    <a:lstStyle/>
                    <a:p>
                      <a:pPr algn="ctr"/>
                      <a:r>
                        <a:rPr lang="hu-HU" sz="1200" b="1" dirty="0">
                          <a:solidFill>
                            <a:schemeClr val="tx1"/>
                          </a:solidFill>
                        </a:rPr>
                        <a:t>Fentiek együtt</a:t>
                      </a:r>
                    </a:p>
                  </a:txBody>
                  <a:tcPr/>
                </a:tc>
                <a:tc>
                  <a:txBody>
                    <a:bodyPr/>
                    <a:lstStyle/>
                    <a:p>
                      <a:pPr algn="ctr"/>
                      <a:r>
                        <a:rPr lang="hu-HU" sz="1200" dirty="0">
                          <a:solidFill>
                            <a:schemeClr val="tx1"/>
                          </a:solidFill>
                        </a:rPr>
                        <a:t>221</a:t>
                      </a:r>
                    </a:p>
                  </a:txBody>
                  <a:tcPr/>
                </a:tc>
                <a:tc>
                  <a:txBody>
                    <a:bodyPr/>
                    <a:lstStyle/>
                    <a:p>
                      <a:pPr algn="ctr"/>
                      <a:r>
                        <a:rPr lang="hu-HU" sz="1200" b="1" dirty="0">
                          <a:solidFill>
                            <a:schemeClr val="tx1"/>
                          </a:solidFill>
                        </a:rPr>
                        <a:t>Fentiek együtt</a:t>
                      </a:r>
                    </a:p>
                  </a:txBody>
                  <a:tcPr/>
                </a:tc>
                <a:tc>
                  <a:txBody>
                    <a:bodyPr/>
                    <a:lstStyle/>
                    <a:p>
                      <a:pPr algn="ctr"/>
                      <a:r>
                        <a:rPr lang="hu-HU" sz="1200" dirty="0">
                          <a:solidFill>
                            <a:schemeClr val="tx1"/>
                          </a:solidFill>
                        </a:rPr>
                        <a:t>200</a:t>
                      </a:r>
                    </a:p>
                  </a:txBody>
                  <a:tcPr/>
                </a:tc>
                <a:extLst>
                  <a:ext uri="{0D108BD9-81ED-4DB2-BD59-A6C34878D82A}">
                    <a16:rowId xmlns:a16="http://schemas.microsoft.com/office/drawing/2014/main" xmlns="" val="1826998117"/>
                  </a:ext>
                </a:extLst>
              </a:tr>
              <a:tr h="370840">
                <a:tc>
                  <a:txBody>
                    <a:bodyPr/>
                    <a:lstStyle/>
                    <a:p>
                      <a:pPr algn="ctr"/>
                      <a:endParaRPr lang="hu-HU" sz="1200" dirty="0">
                        <a:solidFill>
                          <a:schemeClr val="tx1"/>
                        </a:solidFill>
                      </a:endParaRPr>
                    </a:p>
                  </a:txBody>
                  <a:tcPr/>
                </a:tc>
                <a:tc>
                  <a:txBody>
                    <a:bodyPr/>
                    <a:lstStyle/>
                    <a:p>
                      <a:pPr algn="ctr"/>
                      <a:endParaRPr lang="hu-HU" sz="1200" dirty="0">
                        <a:solidFill>
                          <a:schemeClr val="tx1"/>
                        </a:solidFill>
                      </a:endParaRPr>
                    </a:p>
                  </a:txBody>
                  <a:tcPr/>
                </a:tc>
                <a:tc>
                  <a:txBody>
                    <a:bodyPr/>
                    <a:lstStyle/>
                    <a:p>
                      <a:pPr algn="ctr"/>
                      <a:r>
                        <a:rPr lang="hu-HU" sz="1200" dirty="0">
                          <a:solidFill>
                            <a:schemeClr val="tx1"/>
                          </a:solidFill>
                        </a:rPr>
                        <a:t>Újraelosztó támogatás (CRISS)</a:t>
                      </a:r>
                    </a:p>
                  </a:txBody>
                  <a:tcPr/>
                </a:tc>
                <a:tc>
                  <a:txBody>
                    <a:bodyPr/>
                    <a:lstStyle/>
                    <a:p>
                      <a:pPr algn="ctr"/>
                      <a:r>
                        <a:rPr lang="hu-HU" sz="1200" dirty="0">
                          <a:solidFill>
                            <a:schemeClr val="tx1"/>
                          </a:solidFill>
                        </a:rPr>
                        <a:t>0-10 hektárig – 82</a:t>
                      </a:r>
                    </a:p>
                    <a:p>
                      <a:pPr algn="ctr"/>
                      <a:r>
                        <a:rPr lang="hu-HU" sz="1200" dirty="0">
                          <a:solidFill>
                            <a:schemeClr val="tx1"/>
                          </a:solidFill>
                        </a:rPr>
                        <a:t>10-150 hektárig – 45,5</a:t>
                      </a:r>
                    </a:p>
                  </a:txBody>
                  <a:tcPr/>
                </a:tc>
                <a:extLst>
                  <a:ext uri="{0D108BD9-81ED-4DB2-BD59-A6C34878D82A}">
                    <a16:rowId xmlns:a16="http://schemas.microsoft.com/office/drawing/2014/main" xmlns="" val="1175157365"/>
                  </a:ext>
                </a:extLst>
              </a:tr>
              <a:tr h="370840">
                <a:tc>
                  <a:txBody>
                    <a:bodyPr/>
                    <a:lstStyle/>
                    <a:p>
                      <a:pPr algn="ctr"/>
                      <a:r>
                        <a:rPr lang="hu-HU" sz="1200" dirty="0">
                          <a:solidFill>
                            <a:schemeClr val="tx1"/>
                          </a:solidFill>
                        </a:rPr>
                        <a:t>Fiatal gazdák támogatása </a:t>
                      </a:r>
                    </a:p>
                  </a:txBody>
                  <a:tcPr/>
                </a:tc>
                <a:tc>
                  <a:txBody>
                    <a:bodyPr/>
                    <a:lstStyle/>
                    <a:p>
                      <a:pPr algn="ctr"/>
                      <a:r>
                        <a:rPr lang="hu-HU" sz="1200" dirty="0">
                          <a:solidFill>
                            <a:schemeClr val="tx1"/>
                          </a:solidFill>
                        </a:rPr>
                        <a:t>68</a:t>
                      </a:r>
                    </a:p>
                  </a:txBody>
                  <a:tcPr/>
                </a:tc>
                <a:tc>
                  <a:txBody>
                    <a:bodyPr/>
                    <a:lstStyle/>
                    <a:p>
                      <a:pPr algn="ctr"/>
                      <a:r>
                        <a:rPr lang="hu-HU" sz="1200" dirty="0">
                          <a:solidFill>
                            <a:schemeClr val="tx1"/>
                          </a:solidFill>
                        </a:rPr>
                        <a:t>Fiatal gazdák támogatása </a:t>
                      </a:r>
                    </a:p>
                  </a:txBody>
                  <a:tcPr/>
                </a:tc>
                <a:tc>
                  <a:txBody>
                    <a:bodyPr/>
                    <a:lstStyle/>
                    <a:p>
                      <a:pPr algn="ctr"/>
                      <a:r>
                        <a:rPr lang="hu-HU" sz="1200" dirty="0">
                          <a:solidFill>
                            <a:schemeClr val="tx1"/>
                          </a:solidFill>
                        </a:rPr>
                        <a:t>82 </a:t>
                      </a:r>
                    </a:p>
                  </a:txBody>
                  <a:tcPr/>
                </a:tc>
                <a:extLst>
                  <a:ext uri="{0D108BD9-81ED-4DB2-BD59-A6C34878D82A}">
                    <a16:rowId xmlns:a16="http://schemas.microsoft.com/office/drawing/2014/main" xmlns="" val="4077876027"/>
                  </a:ext>
                </a:extLst>
              </a:tr>
              <a:tr h="370840">
                <a:tc>
                  <a:txBody>
                    <a:bodyPr/>
                    <a:lstStyle/>
                    <a:p>
                      <a:pPr algn="ctr"/>
                      <a:r>
                        <a:rPr lang="hu-HU" sz="1050" dirty="0">
                          <a:solidFill>
                            <a:schemeClr val="tx1"/>
                          </a:solidFill>
                        </a:rPr>
                        <a:t>Termeléshez kötött támogatások (VCS)</a:t>
                      </a:r>
                    </a:p>
                  </a:txBody>
                  <a:tcPr/>
                </a:tc>
                <a:tc>
                  <a:txBody>
                    <a:bodyPr/>
                    <a:lstStyle/>
                    <a:p>
                      <a:pPr algn="ctr"/>
                      <a:r>
                        <a:rPr lang="hu-HU" sz="1050" dirty="0">
                          <a:solidFill>
                            <a:schemeClr val="tx1"/>
                          </a:solidFill>
                        </a:rPr>
                        <a:t>9 növény és 4 állat jogcím, így nem meghatározható</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1050" dirty="0">
                          <a:solidFill>
                            <a:schemeClr val="tx1"/>
                          </a:solidFill>
                        </a:rPr>
                        <a:t>Termeléshez kötött támogatások (CIS)</a:t>
                      </a:r>
                    </a:p>
                    <a:p>
                      <a:pPr algn="ctr"/>
                      <a:endParaRPr lang="hu-HU" sz="105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1050" dirty="0">
                          <a:solidFill>
                            <a:schemeClr val="tx1"/>
                          </a:solidFill>
                        </a:rPr>
                        <a:t>9 növény és 4 állat jogcím, így nem meghatározható</a:t>
                      </a:r>
                    </a:p>
                    <a:p>
                      <a:pPr algn="ctr"/>
                      <a:endParaRPr lang="hu-HU" sz="1050" dirty="0">
                        <a:solidFill>
                          <a:schemeClr val="tx1"/>
                        </a:solidFill>
                      </a:endParaRPr>
                    </a:p>
                  </a:txBody>
                  <a:tcPr/>
                </a:tc>
                <a:extLst>
                  <a:ext uri="{0D108BD9-81ED-4DB2-BD59-A6C34878D82A}">
                    <a16:rowId xmlns:a16="http://schemas.microsoft.com/office/drawing/2014/main" xmlns="" val="2983775289"/>
                  </a:ext>
                </a:extLst>
              </a:tr>
            </a:tbl>
          </a:graphicData>
        </a:graphic>
      </p:graphicFrame>
      <p:sp>
        <p:nvSpPr>
          <p:cNvPr id="7" name="Szöveg helye 4">
            <a:extLst>
              <a:ext uri="{FF2B5EF4-FFF2-40B4-BE49-F238E27FC236}">
                <a16:creationId xmlns:a16="http://schemas.microsoft.com/office/drawing/2014/main" xmlns="" id="{D67186EE-AB2A-C72C-1073-FFAE2927867E}"/>
              </a:ext>
            </a:extLst>
          </p:cNvPr>
          <p:cNvSpPr>
            <a:spLocks noGrp="1"/>
          </p:cNvSpPr>
          <p:nvPr>
            <p:ph type="body" sz="quarter" idx="13"/>
          </p:nvPr>
        </p:nvSpPr>
        <p:spPr>
          <a:xfrm>
            <a:off x="194469" y="236115"/>
            <a:ext cx="5761037" cy="503238"/>
          </a:xfrm>
        </p:spPr>
        <p:txBody>
          <a:bodyPr/>
          <a:lstStyle/>
          <a:p>
            <a:r>
              <a:rPr lang="hu-HU" sz="2400" dirty="0"/>
              <a:t>Területalapú támogatás 2022-2023</a:t>
            </a:r>
          </a:p>
        </p:txBody>
      </p:sp>
      <p:pic>
        <p:nvPicPr>
          <p:cNvPr id="2" name="Picture 2">
            <a:extLst>
              <a:ext uri="{FF2B5EF4-FFF2-40B4-BE49-F238E27FC236}">
                <a16:creationId xmlns:a16="http://schemas.microsoft.com/office/drawing/2014/main" xmlns="" id="{350A3F09-62D3-C263-B768-B780C1948F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154555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zöveg helye 4">
            <a:extLst>
              <a:ext uri="{FF2B5EF4-FFF2-40B4-BE49-F238E27FC236}">
                <a16:creationId xmlns:a16="http://schemas.microsoft.com/office/drawing/2014/main" xmlns="" id="{C80F0118-D432-EFB2-F83E-822CA607FF9A}"/>
              </a:ext>
            </a:extLst>
          </p:cNvPr>
          <p:cNvSpPr>
            <a:spLocks noGrp="1"/>
          </p:cNvSpPr>
          <p:nvPr>
            <p:ph type="body" sz="quarter" idx="13"/>
          </p:nvPr>
        </p:nvSpPr>
        <p:spPr>
          <a:xfrm>
            <a:off x="179512" y="303906"/>
            <a:ext cx="7272808" cy="503238"/>
          </a:xfrm>
        </p:spPr>
        <p:txBody>
          <a:bodyPr/>
          <a:lstStyle/>
          <a:p>
            <a:r>
              <a:rPr lang="hu-HU" sz="2400" dirty="0"/>
              <a:t>Területalapú támogatás 2022-2023 forintban kifejezve</a:t>
            </a:r>
          </a:p>
        </p:txBody>
      </p:sp>
      <p:graphicFrame>
        <p:nvGraphicFramePr>
          <p:cNvPr id="5" name="Táblázat 4">
            <a:extLst>
              <a:ext uri="{FF2B5EF4-FFF2-40B4-BE49-F238E27FC236}">
                <a16:creationId xmlns:a16="http://schemas.microsoft.com/office/drawing/2014/main" xmlns="" id="{41A78487-7784-4D85-350F-465D9D3491B4}"/>
              </a:ext>
            </a:extLst>
          </p:cNvPr>
          <p:cNvGraphicFramePr>
            <a:graphicFrameLocks noGrp="1"/>
          </p:cNvGraphicFramePr>
          <p:nvPr>
            <p:extLst>
              <p:ext uri="{D42A27DB-BD31-4B8C-83A1-F6EECF244321}">
                <p14:modId xmlns:p14="http://schemas.microsoft.com/office/powerpoint/2010/main" val="3353590417"/>
              </p:ext>
            </p:extLst>
          </p:nvPr>
        </p:nvGraphicFramePr>
        <p:xfrm>
          <a:off x="323528" y="693350"/>
          <a:ext cx="8125970" cy="3628661"/>
        </p:xfrm>
        <a:graphic>
          <a:graphicData uri="http://schemas.openxmlformats.org/drawingml/2006/table">
            <a:tbl>
              <a:tblPr firstRow="1" firstCol="1" bandRow="1">
                <a:tableStyleId>{5C22544A-7EE6-4342-B048-85BDC9FD1C3A}</a:tableStyleId>
              </a:tblPr>
              <a:tblGrid>
                <a:gridCol w="4538768">
                  <a:extLst>
                    <a:ext uri="{9D8B030D-6E8A-4147-A177-3AD203B41FA5}">
                      <a16:colId xmlns:a16="http://schemas.microsoft.com/office/drawing/2014/main" xmlns="" val="1886034449"/>
                    </a:ext>
                  </a:extLst>
                </a:gridCol>
                <a:gridCol w="1717241">
                  <a:extLst>
                    <a:ext uri="{9D8B030D-6E8A-4147-A177-3AD203B41FA5}">
                      <a16:colId xmlns:a16="http://schemas.microsoft.com/office/drawing/2014/main" xmlns="" val="26944045"/>
                    </a:ext>
                  </a:extLst>
                </a:gridCol>
                <a:gridCol w="1869961">
                  <a:extLst>
                    <a:ext uri="{9D8B030D-6E8A-4147-A177-3AD203B41FA5}">
                      <a16:colId xmlns:a16="http://schemas.microsoft.com/office/drawing/2014/main" xmlns="" val="3812640242"/>
                    </a:ext>
                  </a:extLst>
                </a:gridCol>
              </a:tblGrid>
              <a:tr h="115757">
                <a:tc gridSpan="2">
                  <a:txBody>
                    <a:bodyPr/>
                    <a:lstStyle/>
                    <a:p>
                      <a:pPr algn="r"/>
                      <a:r>
                        <a:rPr lang="hu-HU" sz="1000" dirty="0">
                          <a:effectLst/>
                        </a:rPr>
                        <a:t>HUF/EUR</a:t>
                      </a:r>
                      <a:endParaRPr lang="hu-HU" sz="1200" dirty="0">
                        <a:effectLst/>
                        <a:latin typeface="Times New Roman" panose="02020603050405020304" pitchFamily="18" charset="0"/>
                        <a:ea typeface="Calibri" panose="020F0502020204030204" pitchFamily="34" charset="0"/>
                      </a:endParaRPr>
                    </a:p>
                  </a:txBody>
                  <a:tcPr marL="44450" marR="44450" marT="0" marB="0" anchor="ctr">
                    <a:solidFill>
                      <a:srgbClr val="3FA535"/>
                    </a:solidFill>
                  </a:tcPr>
                </a:tc>
                <a:tc hMerge="1">
                  <a:txBody>
                    <a:bodyPr/>
                    <a:lstStyle/>
                    <a:p>
                      <a:endParaRPr lang="hu-HU"/>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hu-HU" sz="1000" b="1" i="0" u="none" strike="noStrike" kern="1200" cap="none" spc="0" normalizeH="0" baseline="0" noProof="0" dirty="0">
                          <a:ln>
                            <a:noFill/>
                          </a:ln>
                          <a:solidFill>
                            <a:srgbClr val="FFFFFF"/>
                          </a:solidFill>
                          <a:effectLst/>
                          <a:uLnTx/>
                          <a:uFillTx/>
                          <a:latin typeface="+mn-lt"/>
                          <a:ea typeface="+mn-ea"/>
                          <a:cs typeface="+mn-cs"/>
                        </a:rPr>
                        <a:t>389,5 –</a:t>
                      </a:r>
                      <a:r>
                        <a:rPr kumimoji="0" lang="hu-HU" sz="1000" b="1" i="0" u="none" strike="noStrike" kern="1200" cap="none" spc="0" normalizeH="0" baseline="0" noProof="0" dirty="0" err="1">
                          <a:ln>
                            <a:noFill/>
                          </a:ln>
                          <a:solidFill>
                            <a:srgbClr val="FFFFFF"/>
                          </a:solidFill>
                          <a:effectLst/>
                          <a:uLnTx/>
                          <a:uFillTx/>
                          <a:latin typeface="+mn-lt"/>
                          <a:ea typeface="+mn-ea"/>
                          <a:cs typeface="+mn-cs"/>
                        </a:rPr>
                        <a:t>os</a:t>
                      </a:r>
                      <a:endParaRPr kumimoji="0" lang="hu-HU" sz="1000" b="1" i="0" u="none" strike="noStrike" kern="1200" cap="none" spc="0" normalizeH="0" baseline="0" noProof="0" dirty="0">
                        <a:ln>
                          <a:noFill/>
                        </a:ln>
                        <a:solidFill>
                          <a:srgbClr val="FFFFFF"/>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hu-HU" sz="1000" b="1" i="0" u="none" strike="noStrike" kern="1200" cap="none" spc="0" normalizeH="0" baseline="0" noProof="0" dirty="0">
                          <a:ln>
                            <a:noFill/>
                          </a:ln>
                          <a:solidFill>
                            <a:srgbClr val="FFFFFF"/>
                          </a:solidFill>
                          <a:effectLst/>
                          <a:uLnTx/>
                          <a:uFillTx/>
                          <a:latin typeface="+mn-lt"/>
                          <a:ea typeface="+mn-ea"/>
                          <a:cs typeface="+mn-cs"/>
                        </a:rPr>
                        <a:t> EUR/HUF árfolyamon számolva</a:t>
                      </a:r>
                      <a:endParaRPr kumimoji="0" lang="hu-HU" sz="1200" b="1"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endParaRPr>
                    </a:p>
                    <a:p>
                      <a:pPr algn="ctr"/>
                      <a:endParaRPr lang="hu-HU" sz="1200" dirty="0">
                        <a:effectLst/>
                        <a:latin typeface="Times New Roman" panose="02020603050405020304" pitchFamily="18" charset="0"/>
                        <a:ea typeface="Calibri" panose="020F0502020204030204" pitchFamily="34" charset="0"/>
                      </a:endParaRPr>
                    </a:p>
                  </a:txBody>
                  <a:tcPr marL="44450" marR="44450" marT="0" marB="0" anchor="ctr">
                    <a:solidFill>
                      <a:srgbClr val="3FA535"/>
                    </a:solidFill>
                  </a:tcPr>
                </a:tc>
                <a:extLst>
                  <a:ext uri="{0D108BD9-81ED-4DB2-BD59-A6C34878D82A}">
                    <a16:rowId xmlns:a16="http://schemas.microsoft.com/office/drawing/2014/main" xmlns="" val="2296502892"/>
                  </a:ext>
                </a:extLst>
              </a:tr>
              <a:tr h="591107">
                <a:tc>
                  <a:txBody>
                    <a:bodyPr/>
                    <a:lstStyle/>
                    <a:p>
                      <a:r>
                        <a:rPr lang="hu-HU" sz="1000">
                          <a:effectLst/>
                        </a:rPr>
                        <a:t>Közvetlen támogatások új KAP I. Pillér</a:t>
                      </a:r>
                      <a:endParaRPr lang="hu-HU" sz="1200">
                        <a:effectLst/>
                        <a:latin typeface="Times New Roman" panose="02020603050405020304" pitchFamily="18" charset="0"/>
                        <a:ea typeface="Calibri" panose="020F0502020204030204" pitchFamily="34" charset="0"/>
                      </a:endParaRPr>
                    </a:p>
                  </a:txBody>
                  <a:tcPr marL="44450" marR="44450" marT="0" marB="0" anchor="ctr">
                    <a:solidFill>
                      <a:srgbClr val="3FA535"/>
                    </a:solidFill>
                  </a:tcPr>
                </a:tc>
                <a:tc>
                  <a:txBody>
                    <a:bodyPr/>
                    <a:lstStyle/>
                    <a:p>
                      <a:pPr algn="ctr"/>
                      <a:r>
                        <a:rPr lang="hu-HU" sz="1000" dirty="0">
                          <a:effectLst/>
                        </a:rPr>
                        <a:t>Fajlagos érték (EUR/ha)</a:t>
                      </a:r>
                      <a:endParaRPr lang="hu-HU" sz="1200" dirty="0">
                        <a:effectLst/>
                        <a:latin typeface="Times New Roman" panose="02020603050405020304" pitchFamily="18" charset="0"/>
                        <a:ea typeface="Calibri" panose="020F0502020204030204" pitchFamily="34" charset="0"/>
                      </a:endParaRPr>
                    </a:p>
                  </a:txBody>
                  <a:tcPr marL="44450" marR="44450" marT="0" marB="0" anchor="ctr"/>
                </a:tc>
                <a:tc>
                  <a:txBody>
                    <a:bodyPr/>
                    <a:lstStyle/>
                    <a:p>
                      <a:pPr algn="ctr"/>
                      <a:r>
                        <a:rPr lang="hu-HU" sz="1000" dirty="0">
                          <a:effectLst/>
                        </a:rPr>
                        <a:t>Várható/tényleges fajlagos érték 2023.</a:t>
                      </a:r>
                      <a:br>
                        <a:rPr lang="hu-HU" sz="1000" dirty="0">
                          <a:effectLst/>
                        </a:rPr>
                      </a:br>
                      <a:r>
                        <a:rPr lang="hu-HU" sz="1000" dirty="0">
                          <a:effectLst/>
                        </a:rPr>
                        <a:t>(HUF)</a:t>
                      </a:r>
                      <a:endParaRPr lang="hu-HU" sz="1200" dirty="0">
                        <a:effectLst/>
                        <a:latin typeface="Times New Roman" panose="02020603050405020304" pitchFamily="18" charset="0"/>
                        <a:ea typeface="Calibri" panose="020F0502020204030204" pitchFamily="34" charset="0"/>
                      </a:endParaRPr>
                    </a:p>
                  </a:txBody>
                  <a:tcPr marL="44450" marR="44450" marT="0" marB="0" anchor="ctr"/>
                </a:tc>
                <a:extLst>
                  <a:ext uri="{0D108BD9-81ED-4DB2-BD59-A6C34878D82A}">
                    <a16:rowId xmlns:a16="http://schemas.microsoft.com/office/drawing/2014/main" xmlns="" val="2039811873"/>
                  </a:ext>
                </a:extLst>
              </a:tr>
              <a:tr h="231807">
                <a:tc>
                  <a:txBody>
                    <a:bodyPr/>
                    <a:lstStyle/>
                    <a:p>
                      <a:r>
                        <a:rPr lang="hu-HU" sz="1000">
                          <a:effectLst/>
                        </a:rPr>
                        <a:t>Alapszintű jövedelem-támogatás (BISS) 2023 **</a:t>
                      </a:r>
                      <a:endParaRPr lang="hu-HU" sz="1200">
                        <a:effectLst/>
                        <a:latin typeface="Times New Roman" panose="02020603050405020304" pitchFamily="18" charset="0"/>
                        <a:ea typeface="Calibri" panose="020F0502020204030204" pitchFamily="34" charset="0"/>
                      </a:endParaRPr>
                    </a:p>
                  </a:txBody>
                  <a:tcPr marL="44450" marR="44450" marT="0" marB="0" anchor="b">
                    <a:solidFill>
                      <a:srgbClr val="3FA535"/>
                    </a:solidFill>
                  </a:tcPr>
                </a:tc>
                <a:tc>
                  <a:txBody>
                    <a:bodyPr/>
                    <a:lstStyle/>
                    <a:p>
                      <a:pPr algn="ctr"/>
                      <a:r>
                        <a:rPr lang="hu-HU" sz="1000">
                          <a:effectLst/>
                        </a:rPr>
                        <a:t>139,0 €</a:t>
                      </a:r>
                      <a:endParaRPr lang="hu-HU" sz="1200">
                        <a:effectLst/>
                        <a:latin typeface="Times New Roman" panose="02020603050405020304" pitchFamily="18" charset="0"/>
                        <a:ea typeface="Calibri" panose="020F0502020204030204" pitchFamily="34" charset="0"/>
                      </a:endParaRPr>
                    </a:p>
                  </a:txBody>
                  <a:tcPr marL="44450" marR="44450" marT="0" marB="0" anchor="ctr"/>
                </a:tc>
                <a:tc>
                  <a:txBody>
                    <a:bodyPr/>
                    <a:lstStyle/>
                    <a:p>
                      <a:pPr algn="r"/>
                      <a:r>
                        <a:rPr lang="hu-HU" sz="1100">
                          <a:effectLst/>
                        </a:rPr>
                        <a:t>54 140 Ft</a:t>
                      </a:r>
                      <a:endParaRPr lang="hu-HU" sz="1200">
                        <a:effectLst/>
                        <a:latin typeface="Times New Roman" panose="02020603050405020304" pitchFamily="18" charset="0"/>
                        <a:ea typeface="Calibri" panose="020F0502020204030204" pitchFamily="34" charset="0"/>
                      </a:endParaRPr>
                    </a:p>
                  </a:txBody>
                  <a:tcPr marL="44450" marR="44450" marT="0" marB="0" anchor="ctr"/>
                </a:tc>
                <a:extLst>
                  <a:ext uri="{0D108BD9-81ED-4DB2-BD59-A6C34878D82A}">
                    <a16:rowId xmlns:a16="http://schemas.microsoft.com/office/drawing/2014/main" xmlns="" val="95908960"/>
                  </a:ext>
                </a:extLst>
              </a:tr>
              <a:tr h="463613">
                <a:tc>
                  <a:txBody>
                    <a:bodyPr/>
                    <a:lstStyle/>
                    <a:p>
                      <a:r>
                        <a:rPr lang="hu-HU" sz="1000">
                          <a:effectLst/>
                        </a:rPr>
                        <a:t>Fenntarthatóságot elősegítő  </a:t>
                      </a:r>
                      <a:r>
                        <a:rPr lang="hu-HU" sz="1100">
                          <a:effectLst/>
                        </a:rPr>
                        <a:t>kiegészítő jövedelemtámogatás (CRISS) - emelt összegű</a:t>
                      </a:r>
                      <a:endParaRPr lang="hu-HU" sz="1200">
                        <a:effectLst/>
                        <a:latin typeface="Times New Roman" panose="02020603050405020304" pitchFamily="18" charset="0"/>
                        <a:ea typeface="Calibri" panose="020F0502020204030204" pitchFamily="34" charset="0"/>
                      </a:endParaRPr>
                    </a:p>
                  </a:txBody>
                  <a:tcPr marL="44450" marR="44450" marT="0" marB="0" anchor="b">
                    <a:solidFill>
                      <a:srgbClr val="3FA535"/>
                    </a:solidFill>
                  </a:tcPr>
                </a:tc>
                <a:tc>
                  <a:txBody>
                    <a:bodyPr/>
                    <a:lstStyle/>
                    <a:p>
                      <a:pPr algn="ctr"/>
                      <a:r>
                        <a:rPr lang="hu-HU" sz="1000" dirty="0">
                          <a:effectLst/>
                        </a:rPr>
                        <a:t>81,89 €</a:t>
                      </a:r>
                      <a:endParaRPr lang="hu-HU" sz="1200" dirty="0">
                        <a:effectLst/>
                        <a:latin typeface="Times New Roman" panose="02020603050405020304" pitchFamily="18" charset="0"/>
                        <a:ea typeface="Calibri" panose="020F0502020204030204" pitchFamily="34" charset="0"/>
                      </a:endParaRPr>
                    </a:p>
                  </a:txBody>
                  <a:tcPr marL="44450" marR="44450" marT="0" marB="0" anchor="ctr"/>
                </a:tc>
                <a:tc>
                  <a:txBody>
                    <a:bodyPr/>
                    <a:lstStyle/>
                    <a:p>
                      <a:pPr algn="r"/>
                      <a:r>
                        <a:rPr lang="hu-HU" sz="1100">
                          <a:effectLst/>
                        </a:rPr>
                        <a:t>31 896 Ft</a:t>
                      </a:r>
                      <a:endParaRPr lang="hu-HU" sz="1200">
                        <a:effectLst/>
                        <a:latin typeface="Times New Roman" panose="02020603050405020304" pitchFamily="18" charset="0"/>
                        <a:ea typeface="Calibri" panose="020F0502020204030204" pitchFamily="34" charset="0"/>
                      </a:endParaRPr>
                    </a:p>
                  </a:txBody>
                  <a:tcPr marL="44450" marR="44450" marT="0" marB="0" anchor="ctr"/>
                </a:tc>
                <a:extLst>
                  <a:ext uri="{0D108BD9-81ED-4DB2-BD59-A6C34878D82A}">
                    <a16:rowId xmlns:a16="http://schemas.microsoft.com/office/drawing/2014/main" xmlns="" val="2822308648"/>
                  </a:ext>
                </a:extLst>
              </a:tr>
              <a:tr h="683829">
                <a:tc>
                  <a:txBody>
                    <a:bodyPr/>
                    <a:lstStyle/>
                    <a:p>
                      <a:r>
                        <a:rPr lang="hu-HU" sz="1000">
                          <a:effectLst/>
                        </a:rPr>
                        <a:t>Fenntarthatóságot elősegítő </a:t>
                      </a:r>
                      <a:r>
                        <a:rPr lang="hu-HU" sz="1100">
                          <a:effectLst/>
                        </a:rPr>
                        <a:t>kiegészítő jövedelemtámogatás (CRISS) - csökkentett összegű</a:t>
                      </a:r>
                      <a:endParaRPr lang="hu-HU" sz="1200">
                        <a:effectLst/>
                        <a:latin typeface="Times New Roman" panose="02020603050405020304" pitchFamily="18" charset="0"/>
                        <a:ea typeface="Calibri" panose="020F0502020204030204" pitchFamily="34" charset="0"/>
                      </a:endParaRPr>
                    </a:p>
                  </a:txBody>
                  <a:tcPr marL="44450" marR="44450" marT="0" marB="0" anchor="b">
                    <a:solidFill>
                      <a:srgbClr val="3FA535"/>
                    </a:solidFill>
                  </a:tcPr>
                </a:tc>
                <a:tc>
                  <a:txBody>
                    <a:bodyPr/>
                    <a:lstStyle/>
                    <a:p>
                      <a:pPr algn="ctr"/>
                      <a:r>
                        <a:rPr lang="hu-HU" sz="1000">
                          <a:effectLst/>
                        </a:rPr>
                        <a:t>43,92 €</a:t>
                      </a:r>
                      <a:endParaRPr lang="hu-HU" sz="1200">
                        <a:effectLst/>
                        <a:latin typeface="Times New Roman" panose="02020603050405020304" pitchFamily="18" charset="0"/>
                        <a:ea typeface="Calibri" panose="020F0502020204030204" pitchFamily="34" charset="0"/>
                      </a:endParaRPr>
                    </a:p>
                  </a:txBody>
                  <a:tcPr marL="44450" marR="44450" marT="0" marB="0" anchor="ctr"/>
                </a:tc>
                <a:tc>
                  <a:txBody>
                    <a:bodyPr/>
                    <a:lstStyle/>
                    <a:p>
                      <a:pPr algn="r"/>
                      <a:r>
                        <a:rPr lang="hu-HU" sz="1100">
                          <a:effectLst/>
                        </a:rPr>
                        <a:t>17 107 Ft</a:t>
                      </a:r>
                      <a:endParaRPr lang="hu-HU" sz="1200">
                        <a:effectLst/>
                        <a:latin typeface="Times New Roman" panose="02020603050405020304" pitchFamily="18" charset="0"/>
                        <a:ea typeface="Calibri" panose="020F0502020204030204" pitchFamily="34" charset="0"/>
                      </a:endParaRPr>
                    </a:p>
                  </a:txBody>
                  <a:tcPr marL="44450" marR="44450" marT="0" marB="0" anchor="ctr"/>
                </a:tc>
                <a:extLst>
                  <a:ext uri="{0D108BD9-81ED-4DB2-BD59-A6C34878D82A}">
                    <a16:rowId xmlns:a16="http://schemas.microsoft.com/office/drawing/2014/main" xmlns="" val="3634254751"/>
                  </a:ext>
                </a:extLst>
              </a:tr>
              <a:tr h="231807">
                <a:tc>
                  <a:txBody>
                    <a:bodyPr/>
                    <a:lstStyle/>
                    <a:p>
                      <a:r>
                        <a:rPr lang="hu-HU" sz="1000">
                          <a:effectLst/>
                        </a:rPr>
                        <a:t>Fiatal gazdák támogatása (CIS-YF) 2023</a:t>
                      </a:r>
                      <a:endParaRPr lang="hu-HU" sz="1200">
                        <a:effectLst/>
                        <a:latin typeface="Times New Roman" panose="02020603050405020304" pitchFamily="18" charset="0"/>
                        <a:ea typeface="Calibri" panose="020F0502020204030204" pitchFamily="34" charset="0"/>
                      </a:endParaRPr>
                    </a:p>
                  </a:txBody>
                  <a:tcPr marL="44450" marR="44450" marT="0" marB="0" anchor="b">
                    <a:solidFill>
                      <a:srgbClr val="3FA535"/>
                    </a:solidFill>
                  </a:tcPr>
                </a:tc>
                <a:tc>
                  <a:txBody>
                    <a:bodyPr/>
                    <a:lstStyle/>
                    <a:p>
                      <a:pPr algn="ctr"/>
                      <a:r>
                        <a:rPr lang="hu-HU" sz="1000">
                          <a:effectLst/>
                        </a:rPr>
                        <a:t>81,62 €</a:t>
                      </a:r>
                      <a:endParaRPr lang="hu-HU" sz="1200">
                        <a:effectLst/>
                        <a:latin typeface="Times New Roman" panose="02020603050405020304" pitchFamily="18" charset="0"/>
                        <a:ea typeface="Calibri" panose="020F0502020204030204" pitchFamily="34" charset="0"/>
                      </a:endParaRPr>
                    </a:p>
                  </a:txBody>
                  <a:tcPr marL="44450" marR="44450" marT="0" marB="0" anchor="ctr"/>
                </a:tc>
                <a:tc>
                  <a:txBody>
                    <a:bodyPr/>
                    <a:lstStyle/>
                    <a:p>
                      <a:pPr algn="r"/>
                      <a:r>
                        <a:rPr lang="hu-HU" sz="1100">
                          <a:effectLst/>
                        </a:rPr>
                        <a:t>31 791 Ft</a:t>
                      </a:r>
                      <a:endParaRPr lang="hu-HU" sz="1200">
                        <a:effectLst/>
                        <a:latin typeface="Times New Roman" panose="02020603050405020304" pitchFamily="18" charset="0"/>
                        <a:ea typeface="Calibri" panose="020F0502020204030204" pitchFamily="34" charset="0"/>
                      </a:endParaRPr>
                    </a:p>
                  </a:txBody>
                  <a:tcPr marL="44450" marR="44450" marT="0" marB="0" anchor="ctr"/>
                </a:tc>
                <a:extLst>
                  <a:ext uri="{0D108BD9-81ED-4DB2-BD59-A6C34878D82A}">
                    <a16:rowId xmlns:a16="http://schemas.microsoft.com/office/drawing/2014/main" xmlns="" val="1452501277"/>
                  </a:ext>
                </a:extLst>
              </a:tr>
              <a:tr h="243397">
                <a:tc>
                  <a:txBody>
                    <a:bodyPr/>
                    <a:lstStyle/>
                    <a:p>
                      <a:r>
                        <a:rPr lang="hu-HU" sz="1000">
                          <a:effectLst/>
                        </a:rPr>
                        <a:t>Agro-ökológiai program (AÖP) 2023 ***</a:t>
                      </a:r>
                      <a:endParaRPr lang="hu-HU" sz="1200">
                        <a:effectLst/>
                        <a:latin typeface="Times New Roman" panose="02020603050405020304" pitchFamily="18" charset="0"/>
                        <a:ea typeface="Calibri" panose="020F0502020204030204" pitchFamily="34" charset="0"/>
                      </a:endParaRPr>
                    </a:p>
                  </a:txBody>
                  <a:tcPr marL="44450" marR="44450" marT="0" marB="0" anchor="b">
                    <a:solidFill>
                      <a:srgbClr val="3FA535"/>
                    </a:solidFill>
                  </a:tcPr>
                </a:tc>
                <a:tc>
                  <a:txBody>
                    <a:bodyPr/>
                    <a:lstStyle/>
                    <a:p>
                      <a:pPr algn="ctr"/>
                      <a:r>
                        <a:rPr lang="hu-HU" sz="1000">
                          <a:effectLst/>
                        </a:rPr>
                        <a:t>60,63 €</a:t>
                      </a:r>
                      <a:endParaRPr lang="hu-HU" sz="1200">
                        <a:effectLst/>
                        <a:latin typeface="Times New Roman" panose="02020603050405020304" pitchFamily="18" charset="0"/>
                        <a:ea typeface="Calibri" panose="020F0502020204030204" pitchFamily="34" charset="0"/>
                      </a:endParaRPr>
                    </a:p>
                  </a:txBody>
                  <a:tcPr marL="44450" marR="44450" marT="0" marB="0" anchor="ctr"/>
                </a:tc>
                <a:tc>
                  <a:txBody>
                    <a:bodyPr/>
                    <a:lstStyle/>
                    <a:p>
                      <a:pPr algn="r"/>
                      <a:r>
                        <a:rPr lang="hu-HU" sz="1100">
                          <a:effectLst/>
                        </a:rPr>
                        <a:t>23 615 Ft</a:t>
                      </a:r>
                      <a:endParaRPr lang="hu-HU" sz="1200">
                        <a:effectLst/>
                        <a:latin typeface="Times New Roman" panose="02020603050405020304" pitchFamily="18" charset="0"/>
                        <a:ea typeface="Calibri" panose="020F0502020204030204" pitchFamily="34" charset="0"/>
                      </a:endParaRPr>
                    </a:p>
                  </a:txBody>
                  <a:tcPr marL="44450" marR="44450" marT="0" marB="0" anchor="ctr"/>
                </a:tc>
                <a:extLst>
                  <a:ext uri="{0D108BD9-81ED-4DB2-BD59-A6C34878D82A}">
                    <a16:rowId xmlns:a16="http://schemas.microsoft.com/office/drawing/2014/main" xmlns="" val="1233293178"/>
                  </a:ext>
                </a:extLst>
              </a:tr>
              <a:tr h="231807">
                <a:tc gridSpan="3">
                  <a:txBody>
                    <a:bodyPr/>
                    <a:lstStyle/>
                    <a:p>
                      <a:r>
                        <a:rPr lang="hu-HU" sz="1000">
                          <a:effectLst/>
                        </a:rPr>
                        <a:t>*A kérelmezett adatok alapján készült modellszámítás során becsült érték. A Kincstár ellenőrzése alapján az összegek változhatnak.</a:t>
                      </a:r>
                      <a:endParaRPr lang="hu-HU" sz="1200">
                        <a:effectLst/>
                        <a:latin typeface="Times New Roman" panose="02020603050405020304" pitchFamily="18" charset="0"/>
                        <a:ea typeface="Calibri" panose="020F0502020204030204" pitchFamily="34" charset="0"/>
                      </a:endParaRPr>
                    </a:p>
                  </a:txBody>
                  <a:tcPr marL="44450" marR="44450" marT="0" marB="0" anchor="b">
                    <a:solidFill>
                      <a:srgbClr val="3FA535"/>
                    </a:solidFill>
                  </a:tcPr>
                </a:tc>
                <a:tc hMerge="1">
                  <a:txBody>
                    <a:bodyPr/>
                    <a:lstStyle/>
                    <a:p>
                      <a:endParaRPr lang="hu-HU"/>
                    </a:p>
                  </a:txBody>
                  <a:tcPr/>
                </a:tc>
                <a:tc hMerge="1">
                  <a:txBody>
                    <a:bodyPr/>
                    <a:lstStyle/>
                    <a:p>
                      <a:endParaRPr lang="hu-HU"/>
                    </a:p>
                  </a:txBody>
                  <a:tcPr/>
                </a:tc>
                <a:extLst>
                  <a:ext uri="{0D108BD9-81ED-4DB2-BD59-A6C34878D82A}">
                    <a16:rowId xmlns:a16="http://schemas.microsoft.com/office/drawing/2014/main" xmlns="" val="2790447484"/>
                  </a:ext>
                </a:extLst>
              </a:tr>
              <a:tr h="231807">
                <a:tc gridSpan="3">
                  <a:txBody>
                    <a:bodyPr/>
                    <a:lstStyle/>
                    <a:p>
                      <a:r>
                        <a:rPr lang="hu-HU" sz="1000">
                          <a:effectLst/>
                        </a:rPr>
                        <a:t>**Az AÖP függvényében növekedhet az összeg </a:t>
                      </a:r>
                      <a:endParaRPr lang="hu-HU" sz="1200">
                        <a:effectLst/>
                        <a:latin typeface="Times New Roman" panose="02020603050405020304" pitchFamily="18" charset="0"/>
                        <a:ea typeface="Calibri" panose="020F0502020204030204" pitchFamily="34" charset="0"/>
                      </a:endParaRPr>
                    </a:p>
                  </a:txBody>
                  <a:tcPr marL="44450" marR="44450" marT="0" marB="0" anchor="b">
                    <a:solidFill>
                      <a:srgbClr val="3FA535"/>
                    </a:solidFill>
                  </a:tcPr>
                </a:tc>
                <a:tc hMerge="1">
                  <a:txBody>
                    <a:bodyPr/>
                    <a:lstStyle/>
                    <a:p>
                      <a:endParaRPr lang="hu-HU"/>
                    </a:p>
                  </a:txBody>
                  <a:tcPr/>
                </a:tc>
                <a:tc hMerge="1">
                  <a:txBody>
                    <a:bodyPr/>
                    <a:lstStyle/>
                    <a:p>
                      <a:endParaRPr lang="hu-HU"/>
                    </a:p>
                  </a:txBody>
                  <a:tcPr/>
                </a:tc>
                <a:extLst>
                  <a:ext uri="{0D108BD9-81ED-4DB2-BD59-A6C34878D82A}">
                    <a16:rowId xmlns:a16="http://schemas.microsoft.com/office/drawing/2014/main" xmlns="" val="2318586058"/>
                  </a:ext>
                </a:extLst>
              </a:tr>
              <a:tr h="231807">
                <a:tc gridSpan="3">
                  <a:txBody>
                    <a:bodyPr/>
                    <a:lstStyle/>
                    <a:p>
                      <a:r>
                        <a:rPr lang="hu-HU" sz="1000" dirty="0">
                          <a:effectLst/>
                        </a:rPr>
                        <a:t>***A KAP ST-ben meghatározott minimum érték</a:t>
                      </a:r>
                      <a:endParaRPr lang="hu-HU" sz="1200" dirty="0">
                        <a:effectLst/>
                        <a:latin typeface="Times New Roman" panose="02020603050405020304" pitchFamily="18" charset="0"/>
                        <a:ea typeface="Calibri" panose="020F0502020204030204" pitchFamily="34" charset="0"/>
                      </a:endParaRPr>
                    </a:p>
                  </a:txBody>
                  <a:tcPr marL="44450" marR="44450" marT="0" marB="0" anchor="b">
                    <a:solidFill>
                      <a:srgbClr val="3FA535"/>
                    </a:solidFill>
                  </a:tcPr>
                </a:tc>
                <a:tc hMerge="1">
                  <a:txBody>
                    <a:bodyPr/>
                    <a:lstStyle/>
                    <a:p>
                      <a:endParaRPr lang="hu-HU"/>
                    </a:p>
                  </a:txBody>
                  <a:tcPr/>
                </a:tc>
                <a:tc hMerge="1">
                  <a:txBody>
                    <a:bodyPr/>
                    <a:lstStyle/>
                    <a:p>
                      <a:endParaRPr lang="hu-HU"/>
                    </a:p>
                  </a:txBody>
                  <a:tcPr/>
                </a:tc>
                <a:extLst>
                  <a:ext uri="{0D108BD9-81ED-4DB2-BD59-A6C34878D82A}">
                    <a16:rowId xmlns:a16="http://schemas.microsoft.com/office/drawing/2014/main" xmlns="" val="3071176470"/>
                  </a:ext>
                </a:extLst>
              </a:tr>
            </a:tbl>
          </a:graphicData>
        </a:graphic>
      </p:graphicFrame>
      <p:pic>
        <p:nvPicPr>
          <p:cNvPr id="2" name="Picture 2">
            <a:extLst>
              <a:ext uri="{FF2B5EF4-FFF2-40B4-BE49-F238E27FC236}">
                <a16:creationId xmlns:a16="http://schemas.microsoft.com/office/drawing/2014/main" xmlns="" id="{B21734C2-0584-9F43-2D8E-886CAD7B32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322010"/>
            <a:ext cx="9144000" cy="833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57186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CF1073FF-94F1-3B23-3C57-5FBD5625A5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371950"/>
            <a:ext cx="9144000" cy="783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zöveg helye 1">
            <a:extLst>
              <a:ext uri="{FF2B5EF4-FFF2-40B4-BE49-F238E27FC236}">
                <a16:creationId xmlns:a16="http://schemas.microsoft.com/office/drawing/2014/main" xmlns="" id="{2E2CA5DF-74CE-992C-7094-A1B9D83722EB}"/>
              </a:ext>
            </a:extLst>
          </p:cNvPr>
          <p:cNvSpPr>
            <a:spLocks noGrp="1"/>
          </p:cNvSpPr>
          <p:nvPr>
            <p:ph type="body" sz="quarter" idx="13"/>
          </p:nvPr>
        </p:nvSpPr>
        <p:spPr>
          <a:xfrm>
            <a:off x="119300" y="47216"/>
            <a:ext cx="8064896" cy="503238"/>
          </a:xfrm>
        </p:spPr>
        <p:txBody>
          <a:bodyPr/>
          <a:lstStyle/>
          <a:p>
            <a:r>
              <a:rPr lang="hu-HU" dirty="0"/>
              <a:t>Termeléshez kötött támogatások (CIS) várható fajlagos értékei - 2023</a:t>
            </a:r>
          </a:p>
        </p:txBody>
      </p:sp>
      <p:graphicFrame>
        <p:nvGraphicFramePr>
          <p:cNvPr id="4" name="Táblázat 3">
            <a:extLst>
              <a:ext uri="{FF2B5EF4-FFF2-40B4-BE49-F238E27FC236}">
                <a16:creationId xmlns:a16="http://schemas.microsoft.com/office/drawing/2014/main" xmlns="" id="{8954B669-4318-1625-2764-2DBF36A4D0AF}"/>
              </a:ext>
            </a:extLst>
          </p:cNvPr>
          <p:cNvGraphicFramePr>
            <a:graphicFrameLocks noGrp="1"/>
          </p:cNvGraphicFramePr>
          <p:nvPr>
            <p:extLst>
              <p:ext uri="{D42A27DB-BD31-4B8C-83A1-F6EECF244321}">
                <p14:modId xmlns:p14="http://schemas.microsoft.com/office/powerpoint/2010/main" val="1220086346"/>
              </p:ext>
            </p:extLst>
          </p:nvPr>
        </p:nvGraphicFramePr>
        <p:xfrm>
          <a:off x="319958" y="459061"/>
          <a:ext cx="7860668" cy="4004282"/>
        </p:xfrm>
        <a:graphic>
          <a:graphicData uri="http://schemas.openxmlformats.org/drawingml/2006/table">
            <a:tbl>
              <a:tblPr firstRow="1" firstCol="1" bandRow="1">
                <a:tableStyleId>{5C22544A-7EE6-4342-B048-85BDC9FD1C3A}</a:tableStyleId>
              </a:tblPr>
              <a:tblGrid>
                <a:gridCol w="4390583">
                  <a:extLst>
                    <a:ext uri="{9D8B030D-6E8A-4147-A177-3AD203B41FA5}">
                      <a16:colId xmlns:a16="http://schemas.microsoft.com/office/drawing/2014/main" xmlns="" val="1384599578"/>
                    </a:ext>
                  </a:extLst>
                </a:gridCol>
                <a:gridCol w="1661175">
                  <a:extLst>
                    <a:ext uri="{9D8B030D-6E8A-4147-A177-3AD203B41FA5}">
                      <a16:colId xmlns:a16="http://schemas.microsoft.com/office/drawing/2014/main" xmlns="" val="558723075"/>
                    </a:ext>
                  </a:extLst>
                </a:gridCol>
                <a:gridCol w="1808910">
                  <a:extLst>
                    <a:ext uri="{9D8B030D-6E8A-4147-A177-3AD203B41FA5}">
                      <a16:colId xmlns:a16="http://schemas.microsoft.com/office/drawing/2014/main" xmlns="" val="825424615"/>
                    </a:ext>
                  </a:extLst>
                </a:gridCol>
              </a:tblGrid>
              <a:tr h="233301">
                <a:tc gridSpan="2">
                  <a:txBody>
                    <a:bodyPr/>
                    <a:lstStyle/>
                    <a:p>
                      <a:pPr algn="r"/>
                      <a:r>
                        <a:rPr lang="hu-HU" sz="1000" dirty="0">
                          <a:effectLst/>
                        </a:rPr>
                        <a:t>HUF/EUR</a:t>
                      </a:r>
                      <a:endParaRPr lang="hu-HU" sz="1200" dirty="0">
                        <a:effectLst/>
                        <a:latin typeface="Times New Roman" panose="02020603050405020304" pitchFamily="18" charset="0"/>
                        <a:ea typeface="Calibri" panose="020F0502020204030204" pitchFamily="34" charset="0"/>
                      </a:endParaRPr>
                    </a:p>
                  </a:txBody>
                  <a:tcPr marL="43006" marR="43006" marT="0" marB="0" anchor="ctr">
                    <a:solidFill>
                      <a:srgbClr val="3FA535"/>
                    </a:solidFill>
                  </a:tcPr>
                </a:tc>
                <a:tc hMerge="1">
                  <a:txBody>
                    <a:bodyPr/>
                    <a:lstStyle/>
                    <a:p>
                      <a:endParaRPr lang="hu-HU"/>
                    </a:p>
                  </a:txBody>
                  <a:tcPr/>
                </a:tc>
                <a:tc>
                  <a:txBody>
                    <a:bodyPr/>
                    <a:lstStyle/>
                    <a:p>
                      <a:pPr algn="ctr"/>
                      <a:r>
                        <a:rPr lang="hu-HU" sz="1000" dirty="0">
                          <a:effectLst/>
                        </a:rPr>
                        <a:t>389,5 –</a:t>
                      </a:r>
                      <a:r>
                        <a:rPr lang="hu-HU" sz="1000" dirty="0" err="1">
                          <a:effectLst/>
                        </a:rPr>
                        <a:t>os</a:t>
                      </a:r>
                      <a:r>
                        <a:rPr lang="hu-HU" sz="1000" dirty="0">
                          <a:effectLst/>
                        </a:rPr>
                        <a:t> EUR/HUF árfolyamon számolva</a:t>
                      </a:r>
                      <a:endParaRPr lang="hu-HU" sz="1200" dirty="0">
                        <a:effectLst/>
                        <a:latin typeface="Times New Roman" panose="02020603050405020304" pitchFamily="18" charset="0"/>
                        <a:ea typeface="Calibri" panose="020F0502020204030204" pitchFamily="34" charset="0"/>
                      </a:endParaRPr>
                    </a:p>
                  </a:txBody>
                  <a:tcPr marL="43006" marR="43006" marT="0" marB="0" anchor="b">
                    <a:solidFill>
                      <a:srgbClr val="3FA535"/>
                    </a:solidFill>
                  </a:tcPr>
                </a:tc>
                <a:extLst>
                  <a:ext uri="{0D108BD9-81ED-4DB2-BD59-A6C34878D82A}">
                    <a16:rowId xmlns:a16="http://schemas.microsoft.com/office/drawing/2014/main" xmlns="" val="3572342351"/>
                  </a:ext>
                </a:extLst>
              </a:tr>
              <a:tr h="566588">
                <a:tc>
                  <a:txBody>
                    <a:bodyPr/>
                    <a:lstStyle/>
                    <a:p>
                      <a:r>
                        <a:rPr lang="hu-HU" sz="1000" dirty="0">
                          <a:effectLst/>
                        </a:rPr>
                        <a:t>Termeléshez kötött támogatások (CIS) új KAP I. Pillér</a:t>
                      </a:r>
                      <a:endParaRPr lang="hu-HU" sz="1200" dirty="0">
                        <a:effectLst/>
                        <a:latin typeface="Times New Roman" panose="02020603050405020304" pitchFamily="18" charset="0"/>
                        <a:ea typeface="Calibri" panose="020F0502020204030204" pitchFamily="34" charset="0"/>
                      </a:endParaRPr>
                    </a:p>
                  </a:txBody>
                  <a:tcPr marL="43006" marR="43006" marT="0" marB="0" anchor="ctr">
                    <a:solidFill>
                      <a:srgbClr val="3FA535"/>
                    </a:solidFill>
                  </a:tcPr>
                </a:tc>
                <a:tc>
                  <a:txBody>
                    <a:bodyPr/>
                    <a:lstStyle/>
                    <a:p>
                      <a:pPr algn="ctr"/>
                      <a:r>
                        <a:rPr lang="hu-HU" sz="1000">
                          <a:effectLst/>
                        </a:rPr>
                        <a:t>Fajlagos érték </a:t>
                      </a:r>
                      <a:br>
                        <a:rPr lang="hu-HU" sz="1000">
                          <a:effectLst/>
                        </a:rPr>
                      </a:br>
                      <a:r>
                        <a:rPr lang="hu-HU" sz="1000">
                          <a:effectLst/>
                        </a:rPr>
                        <a:t>(EUR)</a:t>
                      </a:r>
                      <a:endParaRPr lang="hu-HU" sz="1200">
                        <a:effectLst/>
                        <a:latin typeface="Times New Roman" panose="02020603050405020304" pitchFamily="18" charset="0"/>
                        <a:ea typeface="Calibri" panose="020F0502020204030204" pitchFamily="34" charset="0"/>
                      </a:endParaRPr>
                    </a:p>
                  </a:txBody>
                  <a:tcPr marL="43006" marR="43006" marT="0" marB="0" anchor="ctr"/>
                </a:tc>
                <a:tc>
                  <a:txBody>
                    <a:bodyPr/>
                    <a:lstStyle/>
                    <a:p>
                      <a:pPr algn="ctr"/>
                      <a:r>
                        <a:rPr lang="hu-HU" sz="1000">
                          <a:effectLst/>
                        </a:rPr>
                        <a:t>Várható/tényleges fajlagos érték 2023.</a:t>
                      </a:r>
                      <a:br>
                        <a:rPr lang="hu-HU" sz="1000">
                          <a:effectLst/>
                        </a:rPr>
                      </a:br>
                      <a:r>
                        <a:rPr lang="hu-HU" sz="1000">
                          <a:effectLst/>
                        </a:rPr>
                        <a:t>(HUF)</a:t>
                      </a:r>
                      <a:endParaRPr lang="hu-HU" sz="1200">
                        <a:effectLst/>
                        <a:latin typeface="Times New Roman" panose="02020603050405020304" pitchFamily="18" charset="0"/>
                        <a:ea typeface="Calibri" panose="020F0502020204030204" pitchFamily="34" charset="0"/>
                      </a:endParaRPr>
                    </a:p>
                  </a:txBody>
                  <a:tcPr marL="43006" marR="43006" marT="0" marB="0" anchor="ctr"/>
                </a:tc>
                <a:extLst>
                  <a:ext uri="{0D108BD9-81ED-4DB2-BD59-A6C34878D82A}">
                    <a16:rowId xmlns:a16="http://schemas.microsoft.com/office/drawing/2014/main" xmlns="" val="2519487357"/>
                  </a:ext>
                </a:extLst>
              </a:tr>
              <a:tr h="222191">
                <a:tc>
                  <a:txBody>
                    <a:bodyPr/>
                    <a:lstStyle/>
                    <a:p>
                      <a:r>
                        <a:rPr lang="hu-HU" sz="1000" dirty="0">
                          <a:effectLst/>
                        </a:rPr>
                        <a:t>Cukorrépa termesztés</a:t>
                      </a:r>
                      <a:endParaRPr lang="hu-HU" sz="1200" dirty="0">
                        <a:effectLst/>
                        <a:latin typeface="Times New Roman" panose="02020603050405020304" pitchFamily="18" charset="0"/>
                        <a:ea typeface="Calibri" panose="020F0502020204030204" pitchFamily="34" charset="0"/>
                      </a:endParaRPr>
                    </a:p>
                  </a:txBody>
                  <a:tcPr marL="43006" marR="43006" marT="0" marB="0" anchor="b">
                    <a:solidFill>
                      <a:srgbClr val="3FA535"/>
                    </a:solidFill>
                  </a:tcPr>
                </a:tc>
                <a:tc>
                  <a:txBody>
                    <a:bodyPr/>
                    <a:lstStyle/>
                    <a:p>
                      <a:pPr algn="ctr"/>
                      <a:r>
                        <a:rPr lang="hu-HU" sz="1000">
                          <a:effectLst/>
                        </a:rPr>
                        <a:t>541,83 €</a:t>
                      </a:r>
                      <a:endParaRPr lang="hu-HU" sz="1200">
                        <a:effectLst/>
                        <a:latin typeface="Times New Roman" panose="02020603050405020304" pitchFamily="18" charset="0"/>
                        <a:ea typeface="Calibri" panose="020F0502020204030204" pitchFamily="34" charset="0"/>
                      </a:endParaRPr>
                    </a:p>
                  </a:txBody>
                  <a:tcPr marL="43006" marR="43006" marT="0" marB="0" anchor="b"/>
                </a:tc>
                <a:tc>
                  <a:txBody>
                    <a:bodyPr/>
                    <a:lstStyle/>
                    <a:p>
                      <a:pPr algn="ctr"/>
                      <a:r>
                        <a:rPr lang="hu-HU" sz="1100" dirty="0">
                          <a:effectLst/>
                        </a:rPr>
                        <a:t>211 043 Ft</a:t>
                      </a:r>
                      <a:endParaRPr lang="hu-HU" sz="1200" dirty="0">
                        <a:effectLst/>
                        <a:latin typeface="Times New Roman" panose="02020603050405020304" pitchFamily="18" charset="0"/>
                        <a:ea typeface="Calibri" panose="020F0502020204030204" pitchFamily="34" charset="0"/>
                      </a:endParaRPr>
                    </a:p>
                  </a:txBody>
                  <a:tcPr marL="43006" marR="43006" marT="0" marB="0" anchor="b"/>
                </a:tc>
                <a:extLst>
                  <a:ext uri="{0D108BD9-81ED-4DB2-BD59-A6C34878D82A}">
                    <a16:rowId xmlns:a16="http://schemas.microsoft.com/office/drawing/2014/main" xmlns="" val="4095379858"/>
                  </a:ext>
                </a:extLst>
              </a:tr>
              <a:tr h="222191">
                <a:tc>
                  <a:txBody>
                    <a:bodyPr/>
                    <a:lstStyle/>
                    <a:p>
                      <a:r>
                        <a:rPr lang="hu-HU" sz="1000" dirty="0">
                          <a:effectLst/>
                        </a:rPr>
                        <a:t>Rizstermesztés</a:t>
                      </a:r>
                      <a:endParaRPr lang="hu-HU" sz="1200" dirty="0">
                        <a:effectLst/>
                        <a:latin typeface="Times New Roman" panose="02020603050405020304" pitchFamily="18" charset="0"/>
                        <a:ea typeface="Calibri" panose="020F0502020204030204" pitchFamily="34" charset="0"/>
                      </a:endParaRPr>
                    </a:p>
                  </a:txBody>
                  <a:tcPr marL="43006" marR="43006" marT="0" marB="0" anchor="b">
                    <a:solidFill>
                      <a:srgbClr val="3FA535"/>
                    </a:solidFill>
                  </a:tcPr>
                </a:tc>
                <a:tc>
                  <a:txBody>
                    <a:bodyPr/>
                    <a:lstStyle/>
                    <a:p>
                      <a:pPr algn="ctr"/>
                      <a:r>
                        <a:rPr lang="hu-HU" sz="1000">
                          <a:effectLst/>
                        </a:rPr>
                        <a:t>845,99 €</a:t>
                      </a:r>
                      <a:endParaRPr lang="hu-HU" sz="1200">
                        <a:effectLst/>
                        <a:latin typeface="Times New Roman" panose="02020603050405020304" pitchFamily="18" charset="0"/>
                        <a:ea typeface="Calibri" panose="020F0502020204030204" pitchFamily="34" charset="0"/>
                      </a:endParaRPr>
                    </a:p>
                  </a:txBody>
                  <a:tcPr marL="43006" marR="43006" marT="0" marB="0" anchor="b"/>
                </a:tc>
                <a:tc>
                  <a:txBody>
                    <a:bodyPr/>
                    <a:lstStyle/>
                    <a:p>
                      <a:pPr algn="ctr"/>
                      <a:r>
                        <a:rPr lang="hu-HU" sz="1100" dirty="0">
                          <a:effectLst/>
                        </a:rPr>
                        <a:t>329 513 Ft</a:t>
                      </a:r>
                      <a:endParaRPr lang="hu-HU" sz="1200" dirty="0">
                        <a:effectLst/>
                        <a:latin typeface="Times New Roman" panose="02020603050405020304" pitchFamily="18" charset="0"/>
                        <a:ea typeface="Calibri" panose="020F0502020204030204" pitchFamily="34" charset="0"/>
                      </a:endParaRPr>
                    </a:p>
                  </a:txBody>
                  <a:tcPr marL="43006" marR="43006" marT="0" marB="0" anchor="b"/>
                </a:tc>
                <a:extLst>
                  <a:ext uri="{0D108BD9-81ED-4DB2-BD59-A6C34878D82A}">
                    <a16:rowId xmlns:a16="http://schemas.microsoft.com/office/drawing/2014/main" xmlns="" val="141288996"/>
                  </a:ext>
                </a:extLst>
              </a:tr>
              <a:tr h="222191">
                <a:tc>
                  <a:txBody>
                    <a:bodyPr/>
                    <a:lstStyle/>
                    <a:p>
                      <a:r>
                        <a:rPr lang="hu-HU" sz="1000" dirty="0">
                          <a:effectLst/>
                        </a:rPr>
                        <a:t>Zöldségnövény termesztés</a:t>
                      </a:r>
                      <a:endParaRPr lang="hu-HU" sz="1200" dirty="0">
                        <a:effectLst/>
                        <a:latin typeface="Times New Roman" panose="02020603050405020304" pitchFamily="18" charset="0"/>
                        <a:ea typeface="Calibri" panose="020F0502020204030204" pitchFamily="34" charset="0"/>
                      </a:endParaRPr>
                    </a:p>
                  </a:txBody>
                  <a:tcPr marL="43006" marR="43006" marT="0" marB="0" anchor="b">
                    <a:solidFill>
                      <a:srgbClr val="3FA535"/>
                    </a:solidFill>
                  </a:tcPr>
                </a:tc>
                <a:tc>
                  <a:txBody>
                    <a:bodyPr/>
                    <a:lstStyle/>
                    <a:p>
                      <a:pPr algn="ctr"/>
                      <a:r>
                        <a:rPr lang="hu-HU" sz="1000">
                          <a:effectLst/>
                        </a:rPr>
                        <a:t>206,92 €</a:t>
                      </a:r>
                      <a:endParaRPr lang="hu-HU" sz="1200">
                        <a:effectLst/>
                        <a:latin typeface="Times New Roman" panose="02020603050405020304" pitchFamily="18" charset="0"/>
                        <a:ea typeface="Calibri" panose="020F0502020204030204" pitchFamily="34" charset="0"/>
                      </a:endParaRPr>
                    </a:p>
                  </a:txBody>
                  <a:tcPr marL="43006" marR="43006" marT="0" marB="0" anchor="b"/>
                </a:tc>
                <a:tc>
                  <a:txBody>
                    <a:bodyPr/>
                    <a:lstStyle/>
                    <a:p>
                      <a:pPr algn="ctr"/>
                      <a:r>
                        <a:rPr lang="hu-HU" sz="1100" dirty="0">
                          <a:effectLst/>
                        </a:rPr>
                        <a:t>80 595 Ft</a:t>
                      </a:r>
                      <a:endParaRPr lang="hu-HU" sz="1200" dirty="0">
                        <a:effectLst/>
                        <a:latin typeface="Times New Roman" panose="02020603050405020304" pitchFamily="18" charset="0"/>
                        <a:ea typeface="Calibri" panose="020F0502020204030204" pitchFamily="34" charset="0"/>
                      </a:endParaRPr>
                    </a:p>
                  </a:txBody>
                  <a:tcPr marL="43006" marR="43006" marT="0" marB="0" anchor="b"/>
                </a:tc>
                <a:extLst>
                  <a:ext uri="{0D108BD9-81ED-4DB2-BD59-A6C34878D82A}">
                    <a16:rowId xmlns:a16="http://schemas.microsoft.com/office/drawing/2014/main" xmlns="" val="765355808"/>
                  </a:ext>
                </a:extLst>
              </a:tr>
              <a:tr h="222191">
                <a:tc>
                  <a:txBody>
                    <a:bodyPr/>
                    <a:lstStyle/>
                    <a:p>
                      <a:r>
                        <a:rPr lang="hu-HU" sz="1000" dirty="0">
                          <a:effectLst/>
                        </a:rPr>
                        <a:t>Ipari zöldségnövény termesztés</a:t>
                      </a:r>
                      <a:endParaRPr lang="hu-HU" sz="1200" dirty="0">
                        <a:effectLst/>
                        <a:latin typeface="Times New Roman" panose="02020603050405020304" pitchFamily="18" charset="0"/>
                        <a:ea typeface="Calibri" panose="020F0502020204030204" pitchFamily="34" charset="0"/>
                      </a:endParaRPr>
                    </a:p>
                  </a:txBody>
                  <a:tcPr marL="43006" marR="43006" marT="0" marB="0" anchor="b">
                    <a:solidFill>
                      <a:srgbClr val="3FA535"/>
                    </a:solidFill>
                  </a:tcPr>
                </a:tc>
                <a:tc>
                  <a:txBody>
                    <a:bodyPr/>
                    <a:lstStyle/>
                    <a:p>
                      <a:pPr algn="ctr"/>
                      <a:r>
                        <a:rPr lang="hu-HU" sz="1000">
                          <a:effectLst/>
                        </a:rPr>
                        <a:t>313,25 €</a:t>
                      </a:r>
                      <a:endParaRPr lang="hu-HU" sz="1200">
                        <a:effectLst/>
                        <a:latin typeface="Times New Roman" panose="02020603050405020304" pitchFamily="18" charset="0"/>
                        <a:ea typeface="Calibri" panose="020F0502020204030204" pitchFamily="34" charset="0"/>
                      </a:endParaRPr>
                    </a:p>
                  </a:txBody>
                  <a:tcPr marL="43006" marR="43006" marT="0" marB="0" anchor="b"/>
                </a:tc>
                <a:tc>
                  <a:txBody>
                    <a:bodyPr/>
                    <a:lstStyle/>
                    <a:p>
                      <a:pPr algn="ctr"/>
                      <a:r>
                        <a:rPr lang="hu-HU" sz="1100">
                          <a:effectLst/>
                        </a:rPr>
                        <a:t>122 011 Ft</a:t>
                      </a:r>
                      <a:endParaRPr lang="hu-HU" sz="1200">
                        <a:effectLst/>
                        <a:latin typeface="Times New Roman" panose="02020603050405020304" pitchFamily="18" charset="0"/>
                        <a:ea typeface="Calibri" panose="020F0502020204030204" pitchFamily="34" charset="0"/>
                      </a:endParaRPr>
                    </a:p>
                  </a:txBody>
                  <a:tcPr marL="43006" marR="43006" marT="0" marB="0" anchor="b"/>
                </a:tc>
                <a:extLst>
                  <a:ext uri="{0D108BD9-81ED-4DB2-BD59-A6C34878D82A}">
                    <a16:rowId xmlns:a16="http://schemas.microsoft.com/office/drawing/2014/main" xmlns="" val="2793765018"/>
                  </a:ext>
                </a:extLst>
              </a:tr>
              <a:tr h="222191">
                <a:tc>
                  <a:txBody>
                    <a:bodyPr/>
                    <a:lstStyle/>
                    <a:p>
                      <a:r>
                        <a:rPr lang="hu-HU" sz="1000" dirty="0">
                          <a:effectLst/>
                        </a:rPr>
                        <a:t>Ipari olajnövény termesztés****</a:t>
                      </a:r>
                      <a:endParaRPr lang="hu-HU" sz="1200" dirty="0">
                        <a:effectLst/>
                        <a:latin typeface="Times New Roman" panose="02020603050405020304" pitchFamily="18" charset="0"/>
                        <a:ea typeface="Calibri" panose="020F0502020204030204" pitchFamily="34" charset="0"/>
                      </a:endParaRPr>
                    </a:p>
                  </a:txBody>
                  <a:tcPr marL="43006" marR="43006" marT="0" marB="0" anchor="b">
                    <a:solidFill>
                      <a:srgbClr val="3FA535"/>
                    </a:solidFill>
                  </a:tcPr>
                </a:tc>
                <a:tc>
                  <a:txBody>
                    <a:bodyPr/>
                    <a:lstStyle/>
                    <a:p>
                      <a:pPr algn="ctr"/>
                      <a:r>
                        <a:rPr lang="hu-HU" sz="1000">
                          <a:effectLst/>
                        </a:rPr>
                        <a:t>142,47 €</a:t>
                      </a:r>
                      <a:endParaRPr lang="hu-HU" sz="1200">
                        <a:effectLst/>
                        <a:latin typeface="Times New Roman" panose="02020603050405020304" pitchFamily="18" charset="0"/>
                        <a:ea typeface="Calibri" panose="020F0502020204030204" pitchFamily="34" charset="0"/>
                      </a:endParaRPr>
                    </a:p>
                  </a:txBody>
                  <a:tcPr marL="43006" marR="43006" marT="0" marB="0" anchor="b"/>
                </a:tc>
                <a:tc>
                  <a:txBody>
                    <a:bodyPr/>
                    <a:lstStyle/>
                    <a:p>
                      <a:pPr algn="ctr"/>
                      <a:r>
                        <a:rPr lang="hu-HU" sz="1100" dirty="0">
                          <a:effectLst/>
                        </a:rPr>
                        <a:t>55 492 Ft</a:t>
                      </a:r>
                      <a:endParaRPr lang="hu-HU" sz="1200" dirty="0">
                        <a:effectLst/>
                        <a:latin typeface="Times New Roman" panose="02020603050405020304" pitchFamily="18" charset="0"/>
                        <a:ea typeface="Calibri" panose="020F0502020204030204" pitchFamily="34" charset="0"/>
                      </a:endParaRPr>
                    </a:p>
                  </a:txBody>
                  <a:tcPr marL="43006" marR="43006" marT="0" marB="0" anchor="b"/>
                </a:tc>
                <a:extLst>
                  <a:ext uri="{0D108BD9-81ED-4DB2-BD59-A6C34878D82A}">
                    <a16:rowId xmlns:a16="http://schemas.microsoft.com/office/drawing/2014/main" xmlns="" val="917220783"/>
                  </a:ext>
                </a:extLst>
              </a:tr>
              <a:tr h="222191">
                <a:tc>
                  <a:txBody>
                    <a:bodyPr/>
                    <a:lstStyle/>
                    <a:p>
                      <a:r>
                        <a:rPr lang="hu-HU" sz="1000" dirty="0">
                          <a:effectLst/>
                        </a:rPr>
                        <a:t>Extenzív gyümölcstermesztés</a:t>
                      </a:r>
                      <a:endParaRPr lang="hu-HU" sz="1200" dirty="0">
                        <a:effectLst/>
                        <a:latin typeface="Times New Roman" panose="02020603050405020304" pitchFamily="18" charset="0"/>
                        <a:ea typeface="Calibri" panose="020F0502020204030204" pitchFamily="34" charset="0"/>
                      </a:endParaRPr>
                    </a:p>
                  </a:txBody>
                  <a:tcPr marL="43006" marR="43006" marT="0" marB="0" anchor="b">
                    <a:solidFill>
                      <a:srgbClr val="3FA535"/>
                    </a:solidFill>
                  </a:tcPr>
                </a:tc>
                <a:tc>
                  <a:txBody>
                    <a:bodyPr/>
                    <a:lstStyle/>
                    <a:p>
                      <a:pPr algn="ctr"/>
                      <a:r>
                        <a:rPr lang="hu-HU" sz="1000">
                          <a:effectLst/>
                        </a:rPr>
                        <a:t>191,39 €</a:t>
                      </a:r>
                      <a:endParaRPr lang="hu-HU" sz="1200">
                        <a:effectLst/>
                        <a:latin typeface="Times New Roman" panose="02020603050405020304" pitchFamily="18" charset="0"/>
                        <a:ea typeface="Calibri" panose="020F0502020204030204" pitchFamily="34" charset="0"/>
                      </a:endParaRPr>
                    </a:p>
                  </a:txBody>
                  <a:tcPr marL="43006" marR="43006" marT="0" marB="0" anchor="b"/>
                </a:tc>
                <a:tc>
                  <a:txBody>
                    <a:bodyPr/>
                    <a:lstStyle/>
                    <a:p>
                      <a:pPr algn="ctr"/>
                      <a:r>
                        <a:rPr lang="hu-HU" sz="1100">
                          <a:effectLst/>
                        </a:rPr>
                        <a:t>74 546 Ft</a:t>
                      </a:r>
                      <a:endParaRPr lang="hu-HU" sz="1200">
                        <a:effectLst/>
                        <a:latin typeface="Times New Roman" panose="02020603050405020304" pitchFamily="18" charset="0"/>
                        <a:ea typeface="Calibri" panose="020F0502020204030204" pitchFamily="34" charset="0"/>
                      </a:endParaRPr>
                    </a:p>
                  </a:txBody>
                  <a:tcPr marL="43006" marR="43006" marT="0" marB="0" anchor="b"/>
                </a:tc>
                <a:extLst>
                  <a:ext uri="{0D108BD9-81ED-4DB2-BD59-A6C34878D82A}">
                    <a16:rowId xmlns:a16="http://schemas.microsoft.com/office/drawing/2014/main" xmlns="" val="3295419539"/>
                  </a:ext>
                </a:extLst>
              </a:tr>
              <a:tr h="222191">
                <a:tc>
                  <a:txBody>
                    <a:bodyPr/>
                    <a:lstStyle/>
                    <a:p>
                      <a:r>
                        <a:rPr lang="hu-HU" sz="1000" dirty="0">
                          <a:effectLst/>
                        </a:rPr>
                        <a:t>Intenzív gyümölcstermesztés</a:t>
                      </a:r>
                      <a:endParaRPr lang="hu-HU" sz="1200" dirty="0">
                        <a:effectLst/>
                        <a:latin typeface="Times New Roman" panose="02020603050405020304" pitchFamily="18" charset="0"/>
                        <a:ea typeface="Calibri" panose="020F0502020204030204" pitchFamily="34" charset="0"/>
                      </a:endParaRPr>
                    </a:p>
                  </a:txBody>
                  <a:tcPr marL="43006" marR="43006" marT="0" marB="0" anchor="b">
                    <a:solidFill>
                      <a:srgbClr val="3FA535"/>
                    </a:solidFill>
                  </a:tcPr>
                </a:tc>
                <a:tc>
                  <a:txBody>
                    <a:bodyPr/>
                    <a:lstStyle/>
                    <a:p>
                      <a:pPr algn="ctr"/>
                      <a:r>
                        <a:rPr lang="hu-HU" sz="1000">
                          <a:effectLst/>
                        </a:rPr>
                        <a:t>364,35 €</a:t>
                      </a:r>
                      <a:endParaRPr lang="hu-HU" sz="1200">
                        <a:effectLst/>
                        <a:latin typeface="Times New Roman" panose="02020603050405020304" pitchFamily="18" charset="0"/>
                        <a:ea typeface="Calibri" panose="020F0502020204030204" pitchFamily="34" charset="0"/>
                      </a:endParaRPr>
                    </a:p>
                  </a:txBody>
                  <a:tcPr marL="43006" marR="43006" marT="0" marB="0" anchor="b"/>
                </a:tc>
                <a:tc>
                  <a:txBody>
                    <a:bodyPr/>
                    <a:lstStyle/>
                    <a:p>
                      <a:pPr algn="ctr"/>
                      <a:r>
                        <a:rPr lang="hu-HU" sz="1100" dirty="0">
                          <a:effectLst/>
                        </a:rPr>
                        <a:t>141 914 Ft</a:t>
                      </a:r>
                      <a:endParaRPr lang="hu-HU" sz="1200" dirty="0">
                        <a:effectLst/>
                        <a:latin typeface="Times New Roman" panose="02020603050405020304" pitchFamily="18" charset="0"/>
                        <a:ea typeface="Calibri" panose="020F0502020204030204" pitchFamily="34" charset="0"/>
                      </a:endParaRPr>
                    </a:p>
                  </a:txBody>
                  <a:tcPr marL="43006" marR="43006" marT="0" marB="0" anchor="b"/>
                </a:tc>
                <a:extLst>
                  <a:ext uri="{0D108BD9-81ED-4DB2-BD59-A6C34878D82A}">
                    <a16:rowId xmlns:a16="http://schemas.microsoft.com/office/drawing/2014/main" xmlns="" val="3173312861"/>
                  </a:ext>
                </a:extLst>
              </a:tr>
              <a:tr h="222191">
                <a:tc>
                  <a:txBody>
                    <a:bodyPr/>
                    <a:lstStyle/>
                    <a:p>
                      <a:r>
                        <a:rPr lang="hu-HU" sz="1000" dirty="0">
                          <a:effectLst/>
                        </a:rPr>
                        <a:t>Anyajuhtartás</a:t>
                      </a:r>
                      <a:endParaRPr lang="hu-HU" sz="1200" dirty="0">
                        <a:effectLst/>
                        <a:latin typeface="Times New Roman" panose="02020603050405020304" pitchFamily="18" charset="0"/>
                        <a:ea typeface="Calibri" panose="020F0502020204030204" pitchFamily="34" charset="0"/>
                      </a:endParaRPr>
                    </a:p>
                  </a:txBody>
                  <a:tcPr marL="43006" marR="43006" marT="0" marB="0" anchor="b">
                    <a:solidFill>
                      <a:srgbClr val="3FA535"/>
                    </a:solidFill>
                  </a:tcPr>
                </a:tc>
                <a:tc>
                  <a:txBody>
                    <a:bodyPr/>
                    <a:lstStyle/>
                    <a:p>
                      <a:pPr algn="ctr"/>
                      <a:r>
                        <a:rPr lang="hu-HU" sz="1000">
                          <a:effectLst/>
                        </a:rPr>
                        <a:t>29,68 €</a:t>
                      </a:r>
                      <a:endParaRPr lang="hu-HU" sz="1200">
                        <a:effectLst/>
                        <a:latin typeface="Times New Roman" panose="02020603050405020304" pitchFamily="18" charset="0"/>
                        <a:ea typeface="Calibri" panose="020F0502020204030204" pitchFamily="34" charset="0"/>
                      </a:endParaRPr>
                    </a:p>
                  </a:txBody>
                  <a:tcPr marL="43006" marR="43006" marT="0" marB="0" anchor="b"/>
                </a:tc>
                <a:tc>
                  <a:txBody>
                    <a:bodyPr/>
                    <a:lstStyle/>
                    <a:p>
                      <a:pPr algn="ctr"/>
                      <a:r>
                        <a:rPr lang="hu-HU" sz="1100" dirty="0">
                          <a:effectLst/>
                        </a:rPr>
                        <a:t>11 560 Ft</a:t>
                      </a:r>
                      <a:endParaRPr lang="hu-HU" sz="1200" dirty="0">
                        <a:effectLst/>
                        <a:latin typeface="Times New Roman" panose="02020603050405020304" pitchFamily="18" charset="0"/>
                        <a:ea typeface="Calibri" panose="020F0502020204030204" pitchFamily="34" charset="0"/>
                      </a:endParaRPr>
                    </a:p>
                  </a:txBody>
                  <a:tcPr marL="43006" marR="43006" marT="0" marB="0" anchor="b"/>
                </a:tc>
                <a:extLst>
                  <a:ext uri="{0D108BD9-81ED-4DB2-BD59-A6C34878D82A}">
                    <a16:rowId xmlns:a16="http://schemas.microsoft.com/office/drawing/2014/main" xmlns="" val="1163657940"/>
                  </a:ext>
                </a:extLst>
              </a:tr>
              <a:tr h="222191">
                <a:tc>
                  <a:txBody>
                    <a:bodyPr/>
                    <a:lstStyle/>
                    <a:p>
                      <a:r>
                        <a:rPr lang="hu-HU" sz="1000">
                          <a:effectLst/>
                        </a:rPr>
                        <a:t>Anyatehéntartás</a:t>
                      </a:r>
                      <a:endParaRPr lang="hu-HU" sz="1200">
                        <a:effectLst/>
                        <a:latin typeface="Times New Roman" panose="02020603050405020304" pitchFamily="18" charset="0"/>
                        <a:ea typeface="Calibri" panose="020F0502020204030204" pitchFamily="34" charset="0"/>
                      </a:endParaRPr>
                    </a:p>
                  </a:txBody>
                  <a:tcPr marL="43006" marR="43006" marT="0" marB="0" anchor="b">
                    <a:solidFill>
                      <a:srgbClr val="3FA535"/>
                    </a:solidFill>
                  </a:tcPr>
                </a:tc>
                <a:tc>
                  <a:txBody>
                    <a:bodyPr/>
                    <a:lstStyle/>
                    <a:p>
                      <a:pPr algn="ctr"/>
                      <a:r>
                        <a:rPr lang="hu-HU" sz="1000">
                          <a:effectLst/>
                        </a:rPr>
                        <a:t>151,14 €</a:t>
                      </a:r>
                      <a:endParaRPr lang="hu-HU" sz="1200">
                        <a:effectLst/>
                        <a:latin typeface="Times New Roman" panose="02020603050405020304" pitchFamily="18" charset="0"/>
                        <a:ea typeface="Calibri" panose="020F0502020204030204" pitchFamily="34" charset="0"/>
                      </a:endParaRPr>
                    </a:p>
                  </a:txBody>
                  <a:tcPr marL="43006" marR="43006" marT="0" marB="0" anchor="b"/>
                </a:tc>
                <a:tc>
                  <a:txBody>
                    <a:bodyPr/>
                    <a:lstStyle/>
                    <a:p>
                      <a:pPr algn="ctr"/>
                      <a:r>
                        <a:rPr lang="hu-HU" sz="1100">
                          <a:effectLst/>
                        </a:rPr>
                        <a:t>58 869 Ft</a:t>
                      </a:r>
                      <a:endParaRPr lang="hu-HU" sz="1200">
                        <a:effectLst/>
                        <a:latin typeface="Times New Roman" panose="02020603050405020304" pitchFamily="18" charset="0"/>
                        <a:ea typeface="Calibri" panose="020F0502020204030204" pitchFamily="34" charset="0"/>
                      </a:endParaRPr>
                    </a:p>
                  </a:txBody>
                  <a:tcPr marL="43006" marR="43006" marT="0" marB="0" anchor="b"/>
                </a:tc>
                <a:extLst>
                  <a:ext uri="{0D108BD9-81ED-4DB2-BD59-A6C34878D82A}">
                    <a16:rowId xmlns:a16="http://schemas.microsoft.com/office/drawing/2014/main" xmlns="" val="1618223870"/>
                  </a:ext>
                </a:extLst>
              </a:tr>
              <a:tr h="222191">
                <a:tc>
                  <a:txBody>
                    <a:bodyPr/>
                    <a:lstStyle/>
                    <a:p>
                      <a:r>
                        <a:rPr lang="hu-HU" sz="1000" dirty="0">
                          <a:effectLst/>
                        </a:rPr>
                        <a:t>Hízott bika****</a:t>
                      </a:r>
                      <a:endParaRPr lang="hu-HU" sz="1200" dirty="0">
                        <a:effectLst/>
                        <a:latin typeface="Times New Roman" panose="02020603050405020304" pitchFamily="18" charset="0"/>
                        <a:ea typeface="Calibri" panose="020F0502020204030204" pitchFamily="34" charset="0"/>
                      </a:endParaRPr>
                    </a:p>
                  </a:txBody>
                  <a:tcPr marL="43006" marR="43006" marT="0" marB="0" anchor="b">
                    <a:solidFill>
                      <a:srgbClr val="3FA535"/>
                    </a:solidFill>
                  </a:tcPr>
                </a:tc>
                <a:tc>
                  <a:txBody>
                    <a:bodyPr/>
                    <a:lstStyle/>
                    <a:p>
                      <a:pPr algn="ctr"/>
                      <a:r>
                        <a:rPr lang="hu-HU" sz="1000">
                          <a:effectLst/>
                        </a:rPr>
                        <a:t>65,22 €</a:t>
                      </a:r>
                      <a:endParaRPr lang="hu-HU" sz="1200">
                        <a:effectLst/>
                        <a:latin typeface="Times New Roman" panose="02020603050405020304" pitchFamily="18" charset="0"/>
                        <a:ea typeface="Calibri" panose="020F0502020204030204" pitchFamily="34" charset="0"/>
                      </a:endParaRPr>
                    </a:p>
                  </a:txBody>
                  <a:tcPr marL="43006" marR="43006" marT="0" marB="0" anchor="b"/>
                </a:tc>
                <a:tc>
                  <a:txBody>
                    <a:bodyPr/>
                    <a:lstStyle/>
                    <a:p>
                      <a:pPr algn="ctr"/>
                      <a:r>
                        <a:rPr lang="hu-HU" sz="1100" dirty="0">
                          <a:effectLst/>
                        </a:rPr>
                        <a:t>25 403 Ft</a:t>
                      </a:r>
                      <a:endParaRPr lang="hu-HU" sz="1200" dirty="0">
                        <a:effectLst/>
                        <a:latin typeface="Times New Roman" panose="02020603050405020304" pitchFamily="18" charset="0"/>
                        <a:ea typeface="Calibri" panose="020F0502020204030204" pitchFamily="34" charset="0"/>
                      </a:endParaRPr>
                    </a:p>
                  </a:txBody>
                  <a:tcPr marL="43006" marR="43006" marT="0" marB="0" anchor="b"/>
                </a:tc>
                <a:extLst>
                  <a:ext uri="{0D108BD9-81ED-4DB2-BD59-A6C34878D82A}">
                    <a16:rowId xmlns:a16="http://schemas.microsoft.com/office/drawing/2014/main" xmlns="" val="419615921"/>
                  </a:ext>
                </a:extLst>
              </a:tr>
              <a:tr h="222191">
                <a:tc>
                  <a:txBody>
                    <a:bodyPr/>
                    <a:lstStyle/>
                    <a:p>
                      <a:r>
                        <a:rPr lang="hu-HU" sz="1000" dirty="0">
                          <a:effectLst/>
                        </a:rPr>
                        <a:t>Tejhasznú tehéntartás</a:t>
                      </a:r>
                      <a:endParaRPr lang="hu-HU" sz="1200" dirty="0">
                        <a:effectLst/>
                        <a:latin typeface="Times New Roman" panose="02020603050405020304" pitchFamily="18" charset="0"/>
                        <a:ea typeface="Calibri" panose="020F0502020204030204" pitchFamily="34" charset="0"/>
                      </a:endParaRPr>
                    </a:p>
                  </a:txBody>
                  <a:tcPr marL="43006" marR="43006" marT="0" marB="0" anchor="b">
                    <a:solidFill>
                      <a:srgbClr val="3FA535"/>
                    </a:solidFill>
                  </a:tcPr>
                </a:tc>
                <a:tc>
                  <a:txBody>
                    <a:bodyPr/>
                    <a:lstStyle/>
                    <a:p>
                      <a:pPr algn="ctr"/>
                      <a:r>
                        <a:rPr lang="hu-HU" sz="1000">
                          <a:effectLst/>
                        </a:rPr>
                        <a:t>331,09 €</a:t>
                      </a:r>
                      <a:endParaRPr lang="hu-HU" sz="1200">
                        <a:effectLst/>
                        <a:latin typeface="Times New Roman" panose="02020603050405020304" pitchFamily="18" charset="0"/>
                        <a:ea typeface="Calibri" panose="020F0502020204030204" pitchFamily="34" charset="0"/>
                      </a:endParaRPr>
                    </a:p>
                  </a:txBody>
                  <a:tcPr marL="43006" marR="43006" marT="0" marB="0" anchor="b"/>
                </a:tc>
                <a:tc>
                  <a:txBody>
                    <a:bodyPr/>
                    <a:lstStyle/>
                    <a:p>
                      <a:pPr algn="ctr"/>
                      <a:r>
                        <a:rPr lang="hu-HU" sz="1100" dirty="0">
                          <a:effectLst/>
                        </a:rPr>
                        <a:t>128 960 Ft</a:t>
                      </a:r>
                      <a:endParaRPr lang="hu-HU" sz="1200" dirty="0">
                        <a:effectLst/>
                        <a:latin typeface="Times New Roman" panose="02020603050405020304" pitchFamily="18" charset="0"/>
                        <a:ea typeface="Calibri" panose="020F0502020204030204" pitchFamily="34" charset="0"/>
                      </a:endParaRPr>
                    </a:p>
                  </a:txBody>
                  <a:tcPr marL="43006" marR="43006" marT="0" marB="0" anchor="b"/>
                </a:tc>
                <a:extLst>
                  <a:ext uri="{0D108BD9-81ED-4DB2-BD59-A6C34878D82A}">
                    <a16:rowId xmlns:a16="http://schemas.microsoft.com/office/drawing/2014/main" xmlns="" val="1864247210"/>
                  </a:ext>
                </a:extLst>
              </a:tr>
              <a:tr h="222191">
                <a:tc>
                  <a:txBody>
                    <a:bodyPr/>
                    <a:lstStyle/>
                    <a:p>
                      <a:r>
                        <a:rPr lang="hu-HU" sz="1000" dirty="0">
                          <a:effectLst/>
                        </a:rPr>
                        <a:t>Szemes fehérjetakarmány-növény termesztés</a:t>
                      </a:r>
                      <a:endParaRPr lang="hu-HU" sz="1200" dirty="0">
                        <a:effectLst/>
                        <a:latin typeface="Times New Roman" panose="02020603050405020304" pitchFamily="18" charset="0"/>
                        <a:ea typeface="Calibri" panose="020F0502020204030204" pitchFamily="34" charset="0"/>
                      </a:endParaRPr>
                    </a:p>
                  </a:txBody>
                  <a:tcPr marL="43006" marR="43006" marT="0" marB="0" anchor="b">
                    <a:solidFill>
                      <a:srgbClr val="3FA535"/>
                    </a:solidFill>
                  </a:tcPr>
                </a:tc>
                <a:tc>
                  <a:txBody>
                    <a:bodyPr/>
                    <a:lstStyle/>
                    <a:p>
                      <a:pPr algn="ctr"/>
                      <a:r>
                        <a:rPr lang="hu-HU" sz="1000">
                          <a:effectLst/>
                        </a:rPr>
                        <a:t>239,40 €</a:t>
                      </a:r>
                      <a:endParaRPr lang="hu-HU" sz="1200">
                        <a:effectLst/>
                        <a:latin typeface="Times New Roman" panose="02020603050405020304" pitchFamily="18" charset="0"/>
                        <a:ea typeface="Calibri" panose="020F0502020204030204" pitchFamily="34" charset="0"/>
                      </a:endParaRPr>
                    </a:p>
                  </a:txBody>
                  <a:tcPr marL="43006" marR="43006" marT="0" marB="0" anchor="b"/>
                </a:tc>
                <a:tc>
                  <a:txBody>
                    <a:bodyPr/>
                    <a:lstStyle/>
                    <a:p>
                      <a:pPr algn="ctr"/>
                      <a:r>
                        <a:rPr lang="hu-HU" sz="1100" dirty="0">
                          <a:effectLst/>
                        </a:rPr>
                        <a:t>93 246 Ft</a:t>
                      </a:r>
                      <a:endParaRPr lang="hu-HU" sz="1200" dirty="0">
                        <a:effectLst/>
                        <a:latin typeface="Times New Roman" panose="02020603050405020304" pitchFamily="18" charset="0"/>
                        <a:ea typeface="Calibri" panose="020F0502020204030204" pitchFamily="34" charset="0"/>
                      </a:endParaRPr>
                    </a:p>
                  </a:txBody>
                  <a:tcPr marL="43006" marR="43006" marT="0" marB="0" anchor="b"/>
                </a:tc>
                <a:extLst>
                  <a:ext uri="{0D108BD9-81ED-4DB2-BD59-A6C34878D82A}">
                    <a16:rowId xmlns:a16="http://schemas.microsoft.com/office/drawing/2014/main" xmlns="" val="2731332218"/>
                  </a:ext>
                </a:extLst>
              </a:tr>
              <a:tr h="233301">
                <a:tc>
                  <a:txBody>
                    <a:bodyPr/>
                    <a:lstStyle/>
                    <a:p>
                      <a:r>
                        <a:rPr lang="hu-HU" sz="1000" dirty="0">
                          <a:effectLst/>
                        </a:rPr>
                        <a:t>Szálas fehérjetakarmány-növény termesztés</a:t>
                      </a:r>
                      <a:endParaRPr lang="hu-HU" sz="1200" dirty="0">
                        <a:effectLst/>
                        <a:latin typeface="Times New Roman" panose="02020603050405020304" pitchFamily="18" charset="0"/>
                        <a:ea typeface="Calibri" panose="020F0502020204030204" pitchFamily="34" charset="0"/>
                      </a:endParaRPr>
                    </a:p>
                  </a:txBody>
                  <a:tcPr marL="43006" marR="43006" marT="0" marB="0" anchor="b">
                    <a:solidFill>
                      <a:srgbClr val="3FA535"/>
                    </a:solidFill>
                  </a:tcPr>
                </a:tc>
                <a:tc>
                  <a:txBody>
                    <a:bodyPr/>
                    <a:lstStyle/>
                    <a:p>
                      <a:pPr algn="ctr"/>
                      <a:r>
                        <a:rPr lang="hu-HU" sz="1000">
                          <a:effectLst/>
                        </a:rPr>
                        <a:t>60,23 €</a:t>
                      </a:r>
                      <a:endParaRPr lang="hu-HU" sz="1200">
                        <a:effectLst/>
                        <a:latin typeface="Times New Roman" panose="02020603050405020304" pitchFamily="18" charset="0"/>
                        <a:ea typeface="Calibri" panose="020F0502020204030204" pitchFamily="34" charset="0"/>
                      </a:endParaRPr>
                    </a:p>
                  </a:txBody>
                  <a:tcPr marL="43006" marR="43006" marT="0" marB="0" anchor="b"/>
                </a:tc>
                <a:tc>
                  <a:txBody>
                    <a:bodyPr/>
                    <a:lstStyle/>
                    <a:p>
                      <a:pPr algn="ctr"/>
                      <a:r>
                        <a:rPr lang="hu-HU" sz="1100" dirty="0">
                          <a:effectLst/>
                        </a:rPr>
                        <a:t>23 460 Ft</a:t>
                      </a:r>
                      <a:endParaRPr lang="hu-HU" sz="1200" dirty="0">
                        <a:effectLst/>
                        <a:latin typeface="Times New Roman" panose="02020603050405020304" pitchFamily="18" charset="0"/>
                        <a:ea typeface="Calibri" panose="020F0502020204030204" pitchFamily="34" charset="0"/>
                      </a:endParaRPr>
                    </a:p>
                  </a:txBody>
                  <a:tcPr marL="43006" marR="43006" marT="0" marB="0" anchor="ctr"/>
                </a:tc>
                <a:extLst>
                  <a:ext uri="{0D108BD9-81ED-4DB2-BD59-A6C34878D82A}">
                    <a16:rowId xmlns:a16="http://schemas.microsoft.com/office/drawing/2014/main" xmlns="" val="1077034145"/>
                  </a:ext>
                </a:extLst>
              </a:tr>
              <a:tr h="233301">
                <a:tc gridSpan="3">
                  <a:txBody>
                    <a:bodyPr/>
                    <a:lstStyle/>
                    <a:p>
                      <a:r>
                        <a:rPr lang="hu-HU" sz="1000" dirty="0">
                          <a:effectLst/>
                        </a:rPr>
                        <a:t>****A KAP ST-ben meghatározott maximum érték</a:t>
                      </a:r>
                      <a:endParaRPr lang="hu-HU" sz="1200" dirty="0">
                        <a:effectLst/>
                        <a:latin typeface="Times New Roman" panose="02020603050405020304" pitchFamily="18" charset="0"/>
                        <a:ea typeface="Calibri" panose="020F0502020204030204" pitchFamily="34" charset="0"/>
                      </a:endParaRPr>
                    </a:p>
                  </a:txBody>
                  <a:tcPr marL="43006" marR="43006" marT="0" marB="0" anchor="b">
                    <a:solidFill>
                      <a:srgbClr val="3FA535"/>
                    </a:solidFill>
                  </a:tcPr>
                </a:tc>
                <a:tc hMerge="1">
                  <a:txBody>
                    <a:bodyPr/>
                    <a:lstStyle/>
                    <a:p>
                      <a:endParaRPr lang="hu-HU"/>
                    </a:p>
                  </a:txBody>
                  <a:tcPr/>
                </a:tc>
                <a:tc hMerge="1">
                  <a:txBody>
                    <a:bodyPr/>
                    <a:lstStyle/>
                    <a:p>
                      <a:endParaRPr lang="hu-HU"/>
                    </a:p>
                  </a:txBody>
                  <a:tcPr/>
                </a:tc>
                <a:extLst>
                  <a:ext uri="{0D108BD9-81ED-4DB2-BD59-A6C34878D82A}">
                    <a16:rowId xmlns:a16="http://schemas.microsoft.com/office/drawing/2014/main" xmlns="" val="3856406144"/>
                  </a:ext>
                </a:extLst>
              </a:tr>
            </a:tbl>
          </a:graphicData>
        </a:graphic>
      </p:graphicFrame>
    </p:spTree>
    <p:extLst>
      <p:ext uri="{BB962C8B-B14F-4D97-AF65-F5344CB8AC3E}">
        <p14:creationId xmlns:p14="http://schemas.microsoft.com/office/powerpoint/2010/main" val="38547560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zöveg helye 3">
            <a:extLst>
              <a:ext uri="{FF2B5EF4-FFF2-40B4-BE49-F238E27FC236}">
                <a16:creationId xmlns:a16="http://schemas.microsoft.com/office/drawing/2014/main" xmlns="" id="{719DDB32-D5D8-8568-20B1-6F7E43BA0B18}"/>
              </a:ext>
            </a:extLst>
          </p:cNvPr>
          <p:cNvSpPr>
            <a:spLocks noGrp="1"/>
          </p:cNvSpPr>
          <p:nvPr>
            <p:ph type="body" sz="quarter" idx="10"/>
          </p:nvPr>
        </p:nvSpPr>
        <p:spPr>
          <a:xfrm>
            <a:off x="-36512" y="1995686"/>
            <a:ext cx="9180512" cy="1584176"/>
          </a:xfrm>
        </p:spPr>
        <p:txBody>
          <a:bodyPr/>
          <a:lstStyle/>
          <a:p>
            <a:r>
              <a:rPr lang="hu-HU" dirty="0"/>
              <a:t>KAP ST II. pillér főbb változásai 2024</a:t>
            </a:r>
          </a:p>
        </p:txBody>
      </p:sp>
      <p:sp>
        <p:nvSpPr>
          <p:cNvPr id="2" name="Szövegdoboz 1">
            <a:extLst>
              <a:ext uri="{FF2B5EF4-FFF2-40B4-BE49-F238E27FC236}">
                <a16:creationId xmlns:a16="http://schemas.microsoft.com/office/drawing/2014/main" xmlns="" id="{131CA32A-5170-8B66-7A4B-42820097C400}"/>
              </a:ext>
            </a:extLst>
          </p:cNvPr>
          <p:cNvSpPr txBox="1"/>
          <p:nvPr/>
        </p:nvSpPr>
        <p:spPr>
          <a:xfrm>
            <a:off x="323528" y="195486"/>
            <a:ext cx="4790660" cy="338554"/>
          </a:xfrm>
          <a:prstGeom prst="rect">
            <a:avLst/>
          </a:prstGeom>
          <a:noFill/>
        </p:spPr>
        <p:txBody>
          <a:bodyPr wrap="square">
            <a:spAutoFit/>
          </a:bodyPr>
          <a:lstStyle/>
          <a:p>
            <a:pPr algn="l"/>
            <a:r>
              <a:rPr lang="hu-HU" sz="1600" b="1" cap="all" dirty="0">
                <a:solidFill>
                  <a:schemeClr val="bg1"/>
                </a:solidFill>
              </a:rPr>
              <a:t>Tájékoztatási szolgáltatás</a:t>
            </a:r>
            <a:endParaRPr lang="hu-HU" sz="1600" dirty="0">
              <a:solidFill>
                <a:schemeClr val="bg1"/>
              </a:solidFill>
              <a:latin typeface="Trebuchet MS" panose="020B0603020202020204" pitchFamily="34" charset="0"/>
            </a:endParaRPr>
          </a:p>
        </p:txBody>
      </p:sp>
      <p:pic>
        <p:nvPicPr>
          <p:cNvPr id="3" name="Kép 2">
            <a:extLst>
              <a:ext uri="{FF2B5EF4-FFF2-40B4-BE49-F238E27FC236}">
                <a16:creationId xmlns:a16="http://schemas.microsoft.com/office/drawing/2014/main" xmlns="" id="{BADBDD00-C382-67BA-0317-F69F835F4F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94048" y="1"/>
            <a:ext cx="1849951" cy="1275605"/>
          </a:xfrm>
          <a:prstGeom prst="rect">
            <a:avLst/>
          </a:prstGeom>
        </p:spPr>
      </p:pic>
    </p:spTree>
    <p:extLst>
      <p:ext uri="{BB962C8B-B14F-4D97-AF65-F5344CB8AC3E}">
        <p14:creationId xmlns:p14="http://schemas.microsoft.com/office/powerpoint/2010/main" val="6515980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a:extLst>
              <a:ext uri="{FF2B5EF4-FFF2-40B4-BE49-F238E27FC236}">
                <a16:creationId xmlns:a16="http://schemas.microsoft.com/office/drawing/2014/main" xmlns="" id="{9B74B20D-4C4A-AF0D-F790-D7CE5D7EB7D4}"/>
              </a:ext>
            </a:extLst>
          </p:cNvPr>
          <p:cNvSpPr>
            <a:spLocks noGrp="1"/>
          </p:cNvSpPr>
          <p:nvPr>
            <p:ph type="body" sz="quarter" idx="14"/>
          </p:nvPr>
        </p:nvSpPr>
        <p:spPr>
          <a:xfrm>
            <a:off x="611560" y="1131590"/>
            <a:ext cx="7920880" cy="1800200"/>
          </a:xfrm>
        </p:spPr>
        <p:txBody>
          <a:bodyPr/>
          <a:lstStyle/>
          <a:p>
            <a:pPr algn="just"/>
            <a:r>
              <a:rPr lang="hu-HU" b="1" dirty="0"/>
              <a:t>Méhészeti ágazati beavatkozások</a:t>
            </a:r>
            <a:r>
              <a:rPr lang="hu-HU" dirty="0"/>
              <a:t>:</a:t>
            </a:r>
          </a:p>
          <a:p>
            <a:pPr algn="just"/>
            <a:endParaRPr lang="hu-HU" dirty="0"/>
          </a:p>
          <a:p>
            <a:pPr marL="285750" indent="-285750" algn="just">
              <a:buFont typeface="Arial" panose="020B0604020202020204" pitchFamily="34" charset="0"/>
              <a:buChar char="•"/>
            </a:pPr>
            <a:r>
              <a:rPr lang="hu-HU" sz="1400" b="1" dirty="0"/>
              <a:t>Új beavatkozás bevezetésére nem kerül sor</a:t>
            </a:r>
            <a:r>
              <a:rPr lang="hu-HU" sz="1400" dirty="0"/>
              <a:t>, azonban az inflációs hatás miatt jelentősen megnövekedett eszközárak miatt a méhészeti eszközök irányába történik forrásátcsoportosítás az eszközellátás támogatási színvonalának megőrzése érdekében. Ezen belül a méhegészségügyi védekezés költségei emelkedtek leginkább, ezért itt jelentős arányú forrásemelés történt.</a:t>
            </a:r>
          </a:p>
        </p:txBody>
      </p:sp>
      <p:sp>
        <p:nvSpPr>
          <p:cNvPr id="6" name="Szöveg helye 1">
            <a:extLst>
              <a:ext uri="{FF2B5EF4-FFF2-40B4-BE49-F238E27FC236}">
                <a16:creationId xmlns:a16="http://schemas.microsoft.com/office/drawing/2014/main" xmlns="" id="{D4126CD9-7BC0-2C6F-E9BB-E50EF775196E}"/>
              </a:ext>
            </a:extLst>
          </p:cNvPr>
          <p:cNvSpPr>
            <a:spLocks noGrp="1"/>
          </p:cNvSpPr>
          <p:nvPr>
            <p:ph type="body" sz="quarter" idx="13"/>
          </p:nvPr>
        </p:nvSpPr>
        <p:spPr>
          <a:xfrm>
            <a:off x="251520" y="411509"/>
            <a:ext cx="5761037" cy="535497"/>
          </a:xfrm>
        </p:spPr>
        <p:txBody>
          <a:bodyPr/>
          <a:lstStyle/>
          <a:p>
            <a:r>
              <a:rPr lang="hu-HU" dirty="0"/>
              <a:t>KAP ST módosítás főbb elemei </a:t>
            </a:r>
          </a:p>
        </p:txBody>
      </p:sp>
      <p:pic>
        <p:nvPicPr>
          <p:cNvPr id="2" name="Picture 2">
            <a:extLst>
              <a:ext uri="{FF2B5EF4-FFF2-40B4-BE49-F238E27FC236}">
                <a16:creationId xmlns:a16="http://schemas.microsoft.com/office/drawing/2014/main" xmlns="" id="{5800F9A0-01F7-4D18-CD49-A1576A3D94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482139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a:extLst>
              <a:ext uri="{FF2B5EF4-FFF2-40B4-BE49-F238E27FC236}">
                <a16:creationId xmlns:a16="http://schemas.microsoft.com/office/drawing/2014/main" xmlns="" id="{AD04006A-5EBA-9CFC-C049-74664F80DA4F}"/>
              </a:ext>
            </a:extLst>
          </p:cNvPr>
          <p:cNvSpPr>
            <a:spLocks noGrp="1"/>
          </p:cNvSpPr>
          <p:nvPr>
            <p:ph type="body" sz="quarter" idx="14"/>
          </p:nvPr>
        </p:nvSpPr>
        <p:spPr>
          <a:xfrm>
            <a:off x="467544" y="1131590"/>
            <a:ext cx="7920880" cy="1656184"/>
          </a:xfrm>
        </p:spPr>
        <p:txBody>
          <a:bodyPr/>
          <a:lstStyle/>
          <a:p>
            <a:pPr algn="just"/>
            <a:r>
              <a:rPr lang="hu-HU" sz="1400" b="1" dirty="0"/>
              <a:t>Új beavatkozás: Agrár-kárenyhítési Kockázatkezelési Alap</a:t>
            </a:r>
          </a:p>
          <a:p>
            <a:pPr algn="just"/>
            <a:endParaRPr lang="hu-HU" dirty="0"/>
          </a:p>
          <a:p>
            <a:pPr algn="just"/>
            <a:r>
              <a:rPr lang="hu-HU" sz="1400" dirty="0"/>
              <a:t>A Kárenyhítési Alap kilenc időjárási kockázat (aszály, téli-, tavaszi- és őszi fagy, mezőgazdasági árvíz, belvíz, felhőszakadás, vihar és jégverés) által kiváltott hozamcsökkenés részbeni ellentételezésére nyújt fedezetet. Az elmúlt évek, de különösen a 2022-es év szélsőséges időjárása miatt a benyújtott kárenyhítő juttatás iránti igények olyan mértékben megemelkedtek, hogy a KAP ST keretében is szükséges támogatást nyújtani. </a:t>
            </a:r>
          </a:p>
          <a:p>
            <a:pPr algn="just"/>
            <a:endParaRPr lang="hu-HU" dirty="0"/>
          </a:p>
        </p:txBody>
      </p:sp>
      <p:sp>
        <p:nvSpPr>
          <p:cNvPr id="6" name="Szöveg helye 1">
            <a:extLst>
              <a:ext uri="{FF2B5EF4-FFF2-40B4-BE49-F238E27FC236}">
                <a16:creationId xmlns:a16="http://schemas.microsoft.com/office/drawing/2014/main" xmlns="" id="{07BDB07B-4363-42EF-3BCE-B27DC8665426}"/>
              </a:ext>
            </a:extLst>
          </p:cNvPr>
          <p:cNvSpPr>
            <a:spLocks noGrp="1"/>
          </p:cNvSpPr>
          <p:nvPr>
            <p:ph type="body" sz="quarter" idx="13"/>
          </p:nvPr>
        </p:nvSpPr>
        <p:spPr>
          <a:xfrm>
            <a:off x="251520" y="411509"/>
            <a:ext cx="5761037" cy="535497"/>
          </a:xfrm>
        </p:spPr>
        <p:txBody>
          <a:bodyPr/>
          <a:lstStyle/>
          <a:p>
            <a:r>
              <a:rPr lang="hu-HU" dirty="0"/>
              <a:t>KAP ST módosítás főbb elemei </a:t>
            </a:r>
          </a:p>
        </p:txBody>
      </p:sp>
      <p:pic>
        <p:nvPicPr>
          <p:cNvPr id="2" name="Picture 2">
            <a:extLst>
              <a:ext uri="{FF2B5EF4-FFF2-40B4-BE49-F238E27FC236}">
                <a16:creationId xmlns:a16="http://schemas.microsoft.com/office/drawing/2014/main" xmlns="" id="{05231FDA-F15F-28DB-0551-40940D7E9B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70459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a:extLst>
              <a:ext uri="{FF2B5EF4-FFF2-40B4-BE49-F238E27FC236}">
                <a16:creationId xmlns:a16="http://schemas.microsoft.com/office/drawing/2014/main" xmlns="" id="{C1BE1FB5-13F3-F37D-899A-1B02DDE2A2B5}"/>
              </a:ext>
            </a:extLst>
          </p:cNvPr>
          <p:cNvSpPr>
            <a:spLocks noGrp="1"/>
          </p:cNvSpPr>
          <p:nvPr>
            <p:ph type="body" sz="quarter" idx="14"/>
          </p:nvPr>
        </p:nvSpPr>
        <p:spPr>
          <a:xfrm>
            <a:off x="611560" y="1131590"/>
            <a:ext cx="7920880" cy="2520280"/>
          </a:xfrm>
        </p:spPr>
        <p:txBody>
          <a:bodyPr/>
          <a:lstStyle/>
          <a:p>
            <a:pPr algn="just"/>
            <a:r>
              <a:rPr lang="hu-HU" b="1" dirty="0"/>
              <a:t>Új beavatkozás: Húsmarha állatjóléti beavatkozás</a:t>
            </a:r>
            <a:endParaRPr lang="hu-HU" dirty="0"/>
          </a:p>
          <a:p>
            <a:pPr algn="just"/>
            <a:endParaRPr lang="hu-HU" dirty="0"/>
          </a:p>
          <a:p>
            <a:pPr marL="285750" indent="-285750" algn="just">
              <a:buFont typeface="Arial" panose="020B0604020202020204" pitchFamily="34" charset="0"/>
              <a:buChar char="•"/>
            </a:pPr>
            <a:r>
              <a:rPr lang="hu-HU" dirty="0"/>
              <a:t>Új beavatkozás a hús </a:t>
            </a:r>
            <a:r>
              <a:rPr lang="hu-HU" dirty="0" err="1"/>
              <a:t>hasznosítású</a:t>
            </a:r>
            <a:r>
              <a:rPr lang="hu-HU" dirty="0"/>
              <a:t> szarvasmarha állatjóléti támogatását célzó beavatkozás. Az új beavatkozás kapcsán aktív kommunikációt folytatott az Agrárminisztérium az Európai Bizottsággal, valamint az érintett magyar szakmai szervezetekkel annak érdekében, hogy az új támogatási konstrukció megfeleljen mind a magyar gazdálkodók, mind pedig a Bizottság elvárásainak. Az új állatjóléti támogatás az állatok külső paraziták elleni védekezését, láb- és csülökápolást, intenzívebb gondozói felügyeletet, és takarmányozásra vonatkozó kötelezettségvállalásokat tartalmaz.</a:t>
            </a:r>
          </a:p>
          <a:p>
            <a:pPr algn="just"/>
            <a:endParaRPr lang="hu-HU" dirty="0"/>
          </a:p>
        </p:txBody>
      </p:sp>
      <p:sp>
        <p:nvSpPr>
          <p:cNvPr id="6" name="Szöveg helye 1">
            <a:extLst>
              <a:ext uri="{FF2B5EF4-FFF2-40B4-BE49-F238E27FC236}">
                <a16:creationId xmlns:a16="http://schemas.microsoft.com/office/drawing/2014/main" xmlns="" id="{6C7DBF65-4F83-A591-0632-4DE4DBDBAC78}"/>
              </a:ext>
            </a:extLst>
          </p:cNvPr>
          <p:cNvSpPr>
            <a:spLocks noGrp="1"/>
          </p:cNvSpPr>
          <p:nvPr>
            <p:ph type="body" sz="quarter" idx="13"/>
          </p:nvPr>
        </p:nvSpPr>
        <p:spPr>
          <a:xfrm>
            <a:off x="251520" y="411509"/>
            <a:ext cx="5761037" cy="535497"/>
          </a:xfrm>
        </p:spPr>
        <p:txBody>
          <a:bodyPr/>
          <a:lstStyle/>
          <a:p>
            <a:r>
              <a:rPr lang="hu-HU" dirty="0"/>
              <a:t>KAP ST módosítás főbb elemei </a:t>
            </a:r>
          </a:p>
        </p:txBody>
      </p:sp>
      <p:pic>
        <p:nvPicPr>
          <p:cNvPr id="2" name="Picture 2">
            <a:extLst>
              <a:ext uri="{FF2B5EF4-FFF2-40B4-BE49-F238E27FC236}">
                <a16:creationId xmlns:a16="http://schemas.microsoft.com/office/drawing/2014/main" xmlns="" id="{9AAC2747-7FEB-6E75-FD7E-6C863FB33C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64441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a:extLst>
              <a:ext uri="{FF2B5EF4-FFF2-40B4-BE49-F238E27FC236}">
                <a16:creationId xmlns:a16="http://schemas.microsoft.com/office/drawing/2014/main" xmlns="" id="{2D5519EB-0DF4-FD48-1741-965FD0615CDE}"/>
              </a:ext>
            </a:extLst>
          </p:cNvPr>
          <p:cNvSpPr>
            <a:spLocks noGrp="1"/>
          </p:cNvSpPr>
          <p:nvPr>
            <p:ph type="body" sz="quarter" idx="14"/>
          </p:nvPr>
        </p:nvSpPr>
        <p:spPr>
          <a:xfrm>
            <a:off x="611560" y="1275606"/>
            <a:ext cx="7920880" cy="2929386"/>
          </a:xfrm>
        </p:spPr>
        <p:txBody>
          <a:bodyPr/>
          <a:lstStyle/>
          <a:p>
            <a:pPr algn="just"/>
            <a:r>
              <a:rPr lang="hu-HU" b="1" dirty="0"/>
              <a:t>Erdőtelepítési beavatkozás módosítása</a:t>
            </a:r>
            <a:endParaRPr lang="hu-HU" dirty="0"/>
          </a:p>
          <a:p>
            <a:pPr marL="285750" indent="-285750" algn="just">
              <a:buFont typeface="Arial" panose="020B0604020202020204" pitchFamily="34" charset="0"/>
              <a:buChar char="•"/>
            </a:pPr>
            <a:r>
              <a:rPr lang="hu-HU" sz="1450" dirty="0"/>
              <a:t>Az erdőtelepítési támogatások legfontosabb módosítása révén nem csökkennek az ipari célú nemesnyár ültetvények, valamint az őshonos ritka elegyfajok telepítésének egységköltségei a VP-ben meghatározottakhoz képest, valamint minden célállomány típus esetében egységesen 12 évig jár majd a 432 EUR/hektár jövedelempótló támogatás, a KAP ST-ben eddig szereplő korábbi 5, 8 vagy 11 év helyett.</a:t>
            </a:r>
          </a:p>
          <a:p>
            <a:pPr marL="285750" indent="-285750" algn="just">
              <a:buFont typeface="Arial" panose="020B0604020202020204" pitchFamily="34" charset="0"/>
              <a:buChar char="•"/>
            </a:pPr>
            <a:r>
              <a:rPr lang="hu-HU" sz="1450" dirty="0"/>
              <a:t>Erdészeti nem termelő beruházások között új kiegészítő intézkedések támogatása kerül bevezetésre, mint a fedett szárnyék, itató és gémeskút. </a:t>
            </a:r>
          </a:p>
          <a:p>
            <a:pPr marL="285750" indent="-285750" algn="just">
              <a:buFont typeface="Arial" panose="020B0604020202020204" pitchFamily="34" charset="0"/>
              <a:buChar char="•"/>
            </a:pPr>
            <a:r>
              <a:rPr lang="hu-HU" sz="1450" dirty="0"/>
              <a:t>Versenyképes erdőgazdálkodást szolgáló beruházások (</a:t>
            </a:r>
            <a:r>
              <a:rPr lang="hu-HU" sz="1450" dirty="0" err="1"/>
              <a:t>for</a:t>
            </a:r>
            <a:r>
              <a:rPr lang="hu-HU" sz="1450" dirty="0"/>
              <a:t>-profit) esetében az erdei termelési potenciál mobilizálása okán a befejezett ápolás, tisztítás, törzsnevelés jellegű beavatkozás esetében a támogatási egységköltségek 50%-</a:t>
            </a:r>
            <a:r>
              <a:rPr lang="hu-HU" sz="1450" dirty="0" err="1"/>
              <a:t>ról</a:t>
            </a:r>
            <a:r>
              <a:rPr lang="hu-HU" sz="1450" dirty="0"/>
              <a:t> 65%-</a:t>
            </a:r>
            <a:r>
              <a:rPr lang="hu-HU" sz="1450" dirty="0" err="1"/>
              <a:t>ra</a:t>
            </a:r>
            <a:r>
              <a:rPr lang="hu-HU" sz="1450" dirty="0"/>
              <a:t> emelkednek.</a:t>
            </a:r>
          </a:p>
          <a:p>
            <a:pPr algn="just"/>
            <a:endParaRPr lang="hu-HU" dirty="0"/>
          </a:p>
        </p:txBody>
      </p:sp>
      <p:sp>
        <p:nvSpPr>
          <p:cNvPr id="6" name="Szöveg helye 1">
            <a:extLst>
              <a:ext uri="{FF2B5EF4-FFF2-40B4-BE49-F238E27FC236}">
                <a16:creationId xmlns:a16="http://schemas.microsoft.com/office/drawing/2014/main" xmlns="" id="{9ED48B9F-2C9D-FB52-98F4-8602E5BA35BC}"/>
              </a:ext>
            </a:extLst>
          </p:cNvPr>
          <p:cNvSpPr>
            <a:spLocks noGrp="1"/>
          </p:cNvSpPr>
          <p:nvPr>
            <p:ph type="body" sz="quarter" idx="13"/>
          </p:nvPr>
        </p:nvSpPr>
        <p:spPr>
          <a:xfrm>
            <a:off x="251520" y="411509"/>
            <a:ext cx="5761037" cy="535497"/>
          </a:xfrm>
        </p:spPr>
        <p:txBody>
          <a:bodyPr/>
          <a:lstStyle/>
          <a:p>
            <a:r>
              <a:rPr lang="hu-HU" dirty="0"/>
              <a:t>KAP ST módosítás főbb elemei </a:t>
            </a:r>
          </a:p>
        </p:txBody>
      </p:sp>
      <p:pic>
        <p:nvPicPr>
          <p:cNvPr id="2" name="Picture 2">
            <a:extLst>
              <a:ext uri="{FF2B5EF4-FFF2-40B4-BE49-F238E27FC236}">
                <a16:creationId xmlns:a16="http://schemas.microsoft.com/office/drawing/2014/main" xmlns="" id="{48A7E8C3-59BF-6CC0-3659-E7C604508C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2410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a:extLst>
              <a:ext uri="{FF2B5EF4-FFF2-40B4-BE49-F238E27FC236}">
                <a16:creationId xmlns:a16="http://schemas.microsoft.com/office/drawing/2014/main" xmlns="" id="{6675FD99-D244-DBDD-8D27-182BE22EC92F}"/>
              </a:ext>
            </a:extLst>
          </p:cNvPr>
          <p:cNvSpPr>
            <a:spLocks noGrp="1"/>
          </p:cNvSpPr>
          <p:nvPr>
            <p:ph type="body" sz="quarter" idx="14"/>
          </p:nvPr>
        </p:nvSpPr>
        <p:spPr>
          <a:xfrm>
            <a:off x="611560" y="1058863"/>
            <a:ext cx="7920880" cy="3095724"/>
          </a:xfrm>
        </p:spPr>
        <p:txBody>
          <a:bodyPr/>
          <a:lstStyle/>
          <a:p>
            <a:pPr algn="just"/>
            <a:r>
              <a:rPr lang="hu-HU" sz="1550" b="1" dirty="0"/>
              <a:t>A legjelentősebb módosítások:</a:t>
            </a:r>
          </a:p>
          <a:p>
            <a:pPr marL="285750" indent="-285750" algn="just">
              <a:buFont typeface="Arial" panose="020B0604020202020204" pitchFamily="34" charset="0"/>
              <a:buChar char="•"/>
            </a:pPr>
            <a:r>
              <a:rPr lang="hu-HU" sz="1550" b="1" dirty="0">
                <a:solidFill>
                  <a:srgbClr val="FF0000"/>
                </a:solidFill>
              </a:rPr>
              <a:t>Új kockázatkezelési beavatkozás létrehozása</a:t>
            </a:r>
            <a:r>
              <a:rPr lang="hu-HU" sz="1550" dirty="0"/>
              <a:t>, amely az Agrárkár-enyhítési Alappal kapcsolatos időszerű feladatokról szóló 2087/2023. Korm. határozat feladatszabása alapján megteremti az uniós forrásbevonás lehetőségét.</a:t>
            </a:r>
          </a:p>
          <a:p>
            <a:pPr algn="just"/>
            <a:endParaRPr lang="hu-HU" sz="1550" dirty="0"/>
          </a:p>
          <a:p>
            <a:pPr marL="285750" indent="-285750" algn="just">
              <a:buFont typeface="Arial" panose="020B0604020202020204" pitchFamily="34" charset="0"/>
              <a:buChar char="•"/>
            </a:pPr>
            <a:r>
              <a:rPr lang="hu-HU" sz="1550" dirty="0"/>
              <a:t>Két </a:t>
            </a:r>
            <a:r>
              <a:rPr lang="hu-HU" sz="1550" b="1" dirty="0"/>
              <a:t>új ágazati beavatkozás</a:t>
            </a:r>
            <a:r>
              <a:rPr lang="hu-HU" sz="1550" dirty="0"/>
              <a:t>: az egyik a zöldség-gyümölcs termelői szervezetek személyre szabott tanácsadása, a másik a borágazatban megvalósuló innovatív beruházások. </a:t>
            </a:r>
          </a:p>
          <a:p>
            <a:pPr algn="just"/>
            <a:endParaRPr lang="hu-HU" sz="1550" dirty="0"/>
          </a:p>
          <a:p>
            <a:pPr marL="285750" indent="-285750" algn="just">
              <a:buFont typeface="Arial" panose="020B0604020202020204" pitchFamily="34" charset="0"/>
              <a:buChar char="•"/>
            </a:pPr>
            <a:r>
              <a:rPr lang="hu-HU" sz="1550" b="1" dirty="0">
                <a:solidFill>
                  <a:srgbClr val="FF0000"/>
                </a:solidFill>
              </a:rPr>
              <a:t>Új állatjóléti beavatkozás </a:t>
            </a:r>
            <a:r>
              <a:rPr lang="hu-HU" sz="1550" dirty="0"/>
              <a:t>a hús </a:t>
            </a:r>
            <a:r>
              <a:rPr lang="hu-HU" sz="1550" dirty="0" err="1"/>
              <a:t>hasznosítású</a:t>
            </a:r>
            <a:r>
              <a:rPr lang="hu-HU" sz="1550" dirty="0"/>
              <a:t> szarvasmarhák esetében, amellyel még egy ágazat esetében sikerült uniós forrást bevonni a folyamatosan csökkenő mértékű nemzeti agrártámogatások legalább részleges ellensúlyozására</a:t>
            </a:r>
            <a:r>
              <a:rPr lang="hu-HU" dirty="0"/>
              <a:t>.</a:t>
            </a:r>
          </a:p>
          <a:p>
            <a:pPr algn="just"/>
            <a:endParaRPr lang="hu-HU" dirty="0"/>
          </a:p>
        </p:txBody>
      </p:sp>
      <p:sp>
        <p:nvSpPr>
          <p:cNvPr id="6" name="Szöveg helye 3">
            <a:extLst>
              <a:ext uri="{FF2B5EF4-FFF2-40B4-BE49-F238E27FC236}">
                <a16:creationId xmlns:a16="http://schemas.microsoft.com/office/drawing/2014/main" xmlns="" id="{FD095F2A-D28F-81D7-73C4-53F2D4ADB50D}"/>
              </a:ext>
            </a:extLst>
          </p:cNvPr>
          <p:cNvSpPr>
            <a:spLocks noGrp="1"/>
          </p:cNvSpPr>
          <p:nvPr>
            <p:ph type="body" sz="quarter" idx="13"/>
          </p:nvPr>
        </p:nvSpPr>
        <p:spPr>
          <a:xfrm>
            <a:off x="617056" y="344803"/>
            <a:ext cx="5971168" cy="503238"/>
          </a:xfrm>
        </p:spPr>
        <p:txBody>
          <a:bodyPr/>
          <a:lstStyle/>
          <a:p>
            <a:r>
              <a:rPr lang="hu-HU" dirty="0"/>
              <a:t>KAP Stratégiai Terv 2023-as módosítás összefoglaló </a:t>
            </a:r>
          </a:p>
        </p:txBody>
      </p:sp>
      <p:pic>
        <p:nvPicPr>
          <p:cNvPr id="2" name="Picture 2">
            <a:extLst>
              <a:ext uri="{FF2B5EF4-FFF2-40B4-BE49-F238E27FC236}">
                <a16:creationId xmlns:a16="http://schemas.microsoft.com/office/drawing/2014/main" xmlns="" id="{9221606C-3A8D-F3A1-D7E5-31EF74FE1C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53917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a:extLst>
              <a:ext uri="{FF2B5EF4-FFF2-40B4-BE49-F238E27FC236}">
                <a16:creationId xmlns:a16="http://schemas.microsoft.com/office/drawing/2014/main" xmlns="" id="{F167024C-237A-57BD-E164-0CA5883D3E1C}"/>
              </a:ext>
            </a:extLst>
          </p:cNvPr>
          <p:cNvSpPr>
            <a:spLocks noGrp="1"/>
          </p:cNvSpPr>
          <p:nvPr>
            <p:ph type="body" sz="quarter" idx="14"/>
          </p:nvPr>
        </p:nvSpPr>
        <p:spPr>
          <a:xfrm>
            <a:off x="611560" y="1035745"/>
            <a:ext cx="7920880" cy="2472109"/>
          </a:xfrm>
        </p:spPr>
        <p:txBody>
          <a:bodyPr/>
          <a:lstStyle/>
          <a:p>
            <a:pPr algn="just"/>
            <a:r>
              <a:rPr lang="hu-HU" b="1" dirty="0"/>
              <a:t>LEADER programot érintő módosítások:</a:t>
            </a:r>
          </a:p>
          <a:p>
            <a:pPr algn="just"/>
            <a:endParaRPr lang="hu-HU" dirty="0"/>
          </a:p>
          <a:p>
            <a:pPr marL="285750" indent="-285750" algn="just">
              <a:buFont typeface="Arial" panose="020B0604020202020204" pitchFamily="34" charset="0"/>
              <a:buChar char="•"/>
            </a:pPr>
            <a:r>
              <a:rPr lang="hu-HU" sz="1400" dirty="0"/>
              <a:t>A LEADER (RD57) beavatkozás több külön álló módosítás keretében változik. A támogatható terület kibővül a korábban hazai jogszabály miatt nem támogatható budapesti agglomeráció azon településeivel, amelyek megfelelnek a KAP ST-ben meghatározott „vidéki térség” fogalmának.  </a:t>
            </a:r>
          </a:p>
          <a:p>
            <a:pPr marL="285750" indent="-285750" algn="just">
              <a:buFont typeface="Arial" panose="020B0604020202020204" pitchFamily="34" charset="0"/>
              <a:buChar char="•"/>
            </a:pPr>
            <a:r>
              <a:rPr lang="hu-HU" sz="1400" dirty="0"/>
              <a:t>Változik a korábban tervezett költségszerkezet: az új Helyi Fejlesztési Stratégiák (HFS) elkészítésének költségeit a VP terhére tervezi Magyarország finanszírozni, így a KAP ST-ben a korábban erre a célra elkülönített források átemelésre kerülnek a HFS-ek megvalósítását szolgáló forráskeretbe. </a:t>
            </a:r>
          </a:p>
          <a:p>
            <a:pPr marL="285750" indent="-285750" algn="just">
              <a:buFont typeface="Arial" panose="020B0604020202020204" pitchFamily="34" charset="0"/>
              <a:buChar char="•"/>
            </a:pPr>
            <a:r>
              <a:rPr lang="hu-HU" sz="1400" dirty="0"/>
              <a:t>Továbbá támogathatóvá válnak a mezőgazdasági üzemek beruházásai a LEADER programban, azzal a feltétellel, hogy az ilyen formában támogatott projektek esetén biztosítani kell a LEADER hozzáadott érték jelenlétét.</a:t>
            </a:r>
          </a:p>
          <a:p>
            <a:pPr algn="just"/>
            <a:endParaRPr lang="hu-HU" dirty="0"/>
          </a:p>
        </p:txBody>
      </p:sp>
      <p:sp>
        <p:nvSpPr>
          <p:cNvPr id="6" name="Szöveg helye 1">
            <a:extLst>
              <a:ext uri="{FF2B5EF4-FFF2-40B4-BE49-F238E27FC236}">
                <a16:creationId xmlns:a16="http://schemas.microsoft.com/office/drawing/2014/main" xmlns="" id="{B7C6D3B5-5170-3425-F252-98F5B8FCFED4}"/>
              </a:ext>
            </a:extLst>
          </p:cNvPr>
          <p:cNvSpPr>
            <a:spLocks noGrp="1"/>
          </p:cNvSpPr>
          <p:nvPr>
            <p:ph type="body" sz="quarter" idx="13"/>
          </p:nvPr>
        </p:nvSpPr>
        <p:spPr>
          <a:xfrm>
            <a:off x="251520" y="411509"/>
            <a:ext cx="5761037" cy="535497"/>
          </a:xfrm>
        </p:spPr>
        <p:txBody>
          <a:bodyPr/>
          <a:lstStyle/>
          <a:p>
            <a:r>
              <a:rPr lang="hu-HU" dirty="0"/>
              <a:t>KAP ST módosítás főbb elemei </a:t>
            </a:r>
          </a:p>
        </p:txBody>
      </p:sp>
      <p:pic>
        <p:nvPicPr>
          <p:cNvPr id="2" name="Picture 2">
            <a:extLst>
              <a:ext uri="{FF2B5EF4-FFF2-40B4-BE49-F238E27FC236}">
                <a16:creationId xmlns:a16="http://schemas.microsoft.com/office/drawing/2014/main" xmlns="" id="{2418BE0B-13D6-CA10-9C44-A0EE5FB6A5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20910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zöveg helye 3">
            <a:extLst>
              <a:ext uri="{FF2B5EF4-FFF2-40B4-BE49-F238E27FC236}">
                <a16:creationId xmlns:a16="http://schemas.microsoft.com/office/drawing/2014/main" xmlns="" id="{719DDB32-D5D8-8568-20B1-6F7E43BA0B18}"/>
              </a:ext>
            </a:extLst>
          </p:cNvPr>
          <p:cNvSpPr>
            <a:spLocks noGrp="1"/>
          </p:cNvSpPr>
          <p:nvPr>
            <p:ph type="body" sz="quarter" idx="10"/>
          </p:nvPr>
        </p:nvSpPr>
        <p:spPr>
          <a:xfrm>
            <a:off x="76843" y="1779662"/>
            <a:ext cx="9036496" cy="2232248"/>
          </a:xfrm>
        </p:spPr>
        <p:txBody>
          <a:bodyPr/>
          <a:lstStyle/>
          <a:p>
            <a:r>
              <a:rPr lang="hu-HU" dirty="0"/>
              <a:t>KAP ST II. pillér </a:t>
            </a:r>
          </a:p>
          <a:p>
            <a:r>
              <a:rPr lang="hu-HU" dirty="0"/>
              <a:t>várható pályázati menetrend </a:t>
            </a:r>
          </a:p>
          <a:p>
            <a:r>
              <a:rPr lang="hu-HU" dirty="0"/>
              <a:t>2024</a:t>
            </a:r>
          </a:p>
        </p:txBody>
      </p:sp>
      <p:sp>
        <p:nvSpPr>
          <p:cNvPr id="2" name="Szövegdoboz 1">
            <a:extLst>
              <a:ext uri="{FF2B5EF4-FFF2-40B4-BE49-F238E27FC236}">
                <a16:creationId xmlns:a16="http://schemas.microsoft.com/office/drawing/2014/main" xmlns="" id="{23D61232-1C0D-21D4-43B0-E07D80AEFF5A}"/>
              </a:ext>
            </a:extLst>
          </p:cNvPr>
          <p:cNvSpPr txBox="1"/>
          <p:nvPr/>
        </p:nvSpPr>
        <p:spPr>
          <a:xfrm>
            <a:off x="323528" y="195486"/>
            <a:ext cx="4790660" cy="338554"/>
          </a:xfrm>
          <a:prstGeom prst="rect">
            <a:avLst/>
          </a:prstGeom>
          <a:noFill/>
        </p:spPr>
        <p:txBody>
          <a:bodyPr wrap="square">
            <a:spAutoFit/>
          </a:bodyPr>
          <a:lstStyle/>
          <a:p>
            <a:pPr algn="l"/>
            <a:r>
              <a:rPr lang="hu-HU" sz="1600" b="1" cap="all" dirty="0">
                <a:solidFill>
                  <a:schemeClr val="bg1"/>
                </a:solidFill>
              </a:rPr>
              <a:t>Tájékoztatási szolgáltatás</a:t>
            </a:r>
            <a:endParaRPr lang="hu-HU" sz="1600" dirty="0">
              <a:solidFill>
                <a:schemeClr val="bg1"/>
              </a:solidFill>
              <a:latin typeface="Trebuchet MS" panose="020B0603020202020204" pitchFamily="34" charset="0"/>
            </a:endParaRPr>
          </a:p>
        </p:txBody>
      </p:sp>
      <p:pic>
        <p:nvPicPr>
          <p:cNvPr id="3" name="Kép 2">
            <a:extLst>
              <a:ext uri="{FF2B5EF4-FFF2-40B4-BE49-F238E27FC236}">
                <a16:creationId xmlns:a16="http://schemas.microsoft.com/office/drawing/2014/main" xmlns="" id="{3D4D08D8-C89C-02B2-DE22-3854609402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94048" y="1"/>
            <a:ext cx="1849951" cy="1275605"/>
          </a:xfrm>
          <a:prstGeom prst="rect">
            <a:avLst/>
          </a:prstGeom>
        </p:spPr>
      </p:pic>
    </p:spTree>
    <p:extLst>
      <p:ext uri="{BB962C8B-B14F-4D97-AF65-F5344CB8AC3E}">
        <p14:creationId xmlns:p14="http://schemas.microsoft.com/office/powerpoint/2010/main" val="4896901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a:extLst>
              <a:ext uri="{FF2B5EF4-FFF2-40B4-BE49-F238E27FC236}">
                <a16:creationId xmlns:a16="http://schemas.microsoft.com/office/drawing/2014/main" xmlns="" id="{A703BBCD-3D76-797B-289C-99682A1A783F}"/>
              </a:ext>
            </a:extLst>
          </p:cNvPr>
          <p:cNvSpPr>
            <a:spLocks noGrp="1"/>
          </p:cNvSpPr>
          <p:nvPr>
            <p:ph type="body" sz="quarter" idx="14"/>
          </p:nvPr>
        </p:nvSpPr>
        <p:spPr>
          <a:xfrm>
            <a:off x="611560" y="1275606"/>
            <a:ext cx="7920880" cy="3095724"/>
          </a:xfrm>
        </p:spPr>
        <p:txBody>
          <a:bodyPr/>
          <a:lstStyle/>
          <a:p>
            <a:r>
              <a:rPr lang="hu-HU" b="1" dirty="0"/>
              <a:t>Az év első felében tervezett pályázatok: </a:t>
            </a:r>
          </a:p>
          <a:p>
            <a:pPr marL="285750" indent="-285750">
              <a:buFont typeface="Arial" panose="020B0604020202020204" pitchFamily="34" charset="0"/>
              <a:buChar char="•"/>
            </a:pPr>
            <a:r>
              <a:rPr lang="hu-HU" sz="1400" dirty="0">
                <a:solidFill>
                  <a:srgbClr val="FF0000"/>
                </a:solidFill>
              </a:rPr>
              <a:t>A mezőgazdasági és élelmiszeripari beruházások első pályázati csomagja, amely magában foglalja az élelmiszeripar és borászat, a takarmányipar, a kertészet és az állattartás beruházásait segítő felhívásokat. </a:t>
            </a:r>
          </a:p>
          <a:p>
            <a:pPr marL="285750" indent="-285750">
              <a:buFont typeface="Arial" panose="020B0604020202020204" pitchFamily="34" charset="0"/>
              <a:buChar char="•"/>
            </a:pPr>
            <a:r>
              <a:rPr lang="hu-HU" sz="1400" dirty="0">
                <a:solidFill>
                  <a:srgbClr val="FF0000"/>
                </a:solidFill>
              </a:rPr>
              <a:t>Új kiírásokkal folytatódik a fenntartható vízgazdálkodási közösségek és a mezőgazdasági üzemek öntözésfejlesztésének támogatása.</a:t>
            </a:r>
          </a:p>
          <a:p>
            <a:pPr marL="285750" indent="-285750">
              <a:buFont typeface="Arial" panose="020B0604020202020204" pitchFamily="34" charset="0"/>
              <a:buChar char="•"/>
            </a:pPr>
            <a:r>
              <a:rPr lang="hu-HU" sz="1400" b="1" dirty="0"/>
              <a:t>2024 nyarán-</a:t>
            </a:r>
            <a:r>
              <a:rPr lang="hu-HU" sz="1400" dirty="0"/>
              <a:t> </a:t>
            </a:r>
            <a:r>
              <a:rPr lang="hu-HU" sz="1400" b="1" dirty="0"/>
              <a:t>generációváltást</a:t>
            </a:r>
            <a:r>
              <a:rPr lang="hu-HU" sz="1400" dirty="0"/>
              <a:t> segítő támogatási csomag. </a:t>
            </a:r>
          </a:p>
          <a:p>
            <a:pPr marL="285750" indent="-285750">
              <a:buFont typeface="Arial" panose="020B0604020202020204" pitchFamily="34" charset="0"/>
              <a:buChar char="•"/>
            </a:pPr>
            <a:r>
              <a:rPr lang="hu-HU" sz="1400" b="1" dirty="0"/>
              <a:t>2024 végére </a:t>
            </a:r>
            <a:r>
              <a:rPr lang="hu-HU" sz="1400" dirty="0"/>
              <a:t>egy újabb beruházási pályázati csomag meghirdetése, amely a </a:t>
            </a:r>
            <a:r>
              <a:rPr lang="hu-HU" sz="1400" b="1" dirty="0"/>
              <a:t>precíziós gazdálkodást </a:t>
            </a:r>
            <a:r>
              <a:rPr lang="hu-HU" sz="1400" dirty="0"/>
              <a:t>vagy éppen a kertészeti gépesítést segíti. </a:t>
            </a:r>
          </a:p>
          <a:p>
            <a:pPr marL="285750" indent="-285750">
              <a:buFont typeface="Arial" panose="020B0604020202020204" pitchFamily="34" charset="0"/>
              <a:buChar char="•"/>
            </a:pPr>
            <a:r>
              <a:rPr lang="hu-HU" sz="1400" dirty="0"/>
              <a:t>Megkezdődött a 2025. január 1-jével induló agrár-környezetgazdálkodási támogatási és ökológiai gazdálkodást segítő program szakmai előkészítése az időben történő </a:t>
            </a:r>
            <a:r>
              <a:rPr lang="hu-HU" sz="1400" dirty="0" err="1"/>
              <a:t>meghirdethetőség</a:t>
            </a:r>
            <a:r>
              <a:rPr lang="hu-HU" sz="1400" dirty="0"/>
              <a:t> érdekében.</a:t>
            </a:r>
          </a:p>
          <a:p>
            <a:endParaRPr lang="hu-HU" dirty="0"/>
          </a:p>
        </p:txBody>
      </p:sp>
      <p:sp>
        <p:nvSpPr>
          <p:cNvPr id="6" name="Szöveg helye 3">
            <a:extLst>
              <a:ext uri="{FF2B5EF4-FFF2-40B4-BE49-F238E27FC236}">
                <a16:creationId xmlns:a16="http://schemas.microsoft.com/office/drawing/2014/main" xmlns="" id="{B8CDC41C-662F-A99F-9454-4B492A9C9F78}"/>
              </a:ext>
            </a:extLst>
          </p:cNvPr>
          <p:cNvSpPr>
            <a:spLocks noGrp="1"/>
          </p:cNvSpPr>
          <p:nvPr>
            <p:ph type="body" sz="quarter" idx="13"/>
          </p:nvPr>
        </p:nvSpPr>
        <p:spPr>
          <a:xfrm>
            <a:off x="395536" y="411510"/>
            <a:ext cx="5761037" cy="503238"/>
          </a:xfrm>
        </p:spPr>
        <p:txBody>
          <a:bodyPr/>
          <a:lstStyle/>
          <a:p>
            <a:r>
              <a:rPr lang="nn-NO" dirty="0"/>
              <a:t>KAP Stratégiai Terv II. pillér pályázati menetrend</a:t>
            </a:r>
            <a:r>
              <a:rPr lang="hu-HU" dirty="0"/>
              <a:t> </a:t>
            </a:r>
          </a:p>
        </p:txBody>
      </p:sp>
      <p:pic>
        <p:nvPicPr>
          <p:cNvPr id="2" name="Picture 2">
            <a:extLst>
              <a:ext uri="{FF2B5EF4-FFF2-40B4-BE49-F238E27FC236}">
                <a16:creationId xmlns:a16="http://schemas.microsoft.com/office/drawing/2014/main" xmlns="" id="{0504B148-98DD-4203-C337-76E9560FA9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98406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Kép 4">
            <a:extLst>
              <a:ext uri="{FF2B5EF4-FFF2-40B4-BE49-F238E27FC236}">
                <a16:creationId xmlns:a16="http://schemas.microsoft.com/office/drawing/2014/main" xmlns="" id="{98F70B01-9253-4DEC-9F7D-8461D371A37B}"/>
              </a:ext>
            </a:extLst>
          </p:cNvPr>
          <p:cNvPicPr>
            <a:picLocks noChangeAspect="1"/>
          </p:cNvPicPr>
          <p:nvPr/>
        </p:nvPicPr>
        <p:blipFill>
          <a:blip r:embed="rId3"/>
          <a:stretch>
            <a:fillRect/>
          </a:stretch>
        </p:blipFill>
        <p:spPr>
          <a:xfrm>
            <a:off x="0" y="632883"/>
            <a:ext cx="9144000" cy="3877733"/>
          </a:xfrm>
          <a:prstGeom prst="rect">
            <a:avLst/>
          </a:prstGeom>
        </p:spPr>
      </p:pic>
      <p:sp>
        <p:nvSpPr>
          <p:cNvPr id="6" name="Szöveg helye 1">
            <a:extLst>
              <a:ext uri="{FF2B5EF4-FFF2-40B4-BE49-F238E27FC236}">
                <a16:creationId xmlns:a16="http://schemas.microsoft.com/office/drawing/2014/main" xmlns="" id="{EE650827-98FC-5E4B-0560-5DF31425D5B8}"/>
              </a:ext>
            </a:extLst>
          </p:cNvPr>
          <p:cNvSpPr>
            <a:spLocks noGrp="1"/>
          </p:cNvSpPr>
          <p:nvPr>
            <p:ph type="body" sz="quarter" idx="13"/>
          </p:nvPr>
        </p:nvSpPr>
        <p:spPr>
          <a:xfrm>
            <a:off x="0" y="0"/>
            <a:ext cx="5761037" cy="503238"/>
          </a:xfrm>
        </p:spPr>
        <p:txBody>
          <a:bodyPr/>
          <a:lstStyle/>
          <a:p>
            <a:r>
              <a:rPr lang="hu-HU" dirty="0"/>
              <a:t>Állattartó telepek fejlesztésének támogatása</a:t>
            </a:r>
          </a:p>
        </p:txBody>
      </p:sp>
      <p:pic>
        <p:nvPicPr>
          <p:cNvPr id="2" name="Picture 2">
            <a:extLst>
              <a:ext uri="{FF2B5EF4-FFF2-40B4-BE49-F238E27FC236}">
                <a16:creationId xmlns:a16="http://schemas.microsoft.com/office/drawing/2014/main" xmlns="" id="{7085352D-491F-EE24-BEB0-7350C9B4A38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9514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xmlns="" id="{45AA2CC0-F712-D337-44C9-E60E22DCE82C}"/>
              </a:ext>
            </a:extLst>
          </p:cNvPr>
          <p:cNvSpPr>
            <a:spLocks noGrp="1"/>
          </p:cNvSpPr>
          <p:nvPr>
            <p:ph type="body" sz="quarter" idx="13"/>
          </p:nvPr>
        </p:nvSpPr>
        <p:spPr>
          <a:xfrm>
            <a:off x="539552" y="124395"/>
            <a:ext cx="5761037" cy="503238"/>
          </a:xfrm>
        </p:spPr>
        <p:txBody>
          <a:bodyPr/>
          <a:lstStyle/>
          <a:p>
            <a:r>
              <a:rPr lang="hu-HU" dirty="0"/>
              <a:t>Újdonság az eddigi pályázatokhoz képest</a:t>
            </a:r>
          </a:p>
        </p:txBody>
      </p:sp>
      <p:sp>
        <p:nvSpPr>
          <p:cNvPr id="3" name="Szöveg helye 2">
            <a:extLst>
              <a:ext uri="{FF2B5EF4-FFF2-40B4-BE49-F238E27FC236}">
                <a16:creationId xmlns:a16="http://schemas.microsoft.com/office/drawing/2014/main" xmlns="" id="{D137D579-FF53-9485-316A-CD907B63D3DC}"/>
              </a:ext>
            </a:extLst>
          </p:cNvPr>
          <p:cNvSpPr>
            <a:spLocks noGrp="1"/>
          </p:cNvSpPr>
          <p:nvPr>
            <p:ph type="body" sz="quarter" idx="14"/>
          </p:nvPr>
        </p:nvSpPr>
        <p:spPr>
          <a:xfrm>
            <a:off x="555373" y="699542"/>
            <a:ext cx="7920880" cy="3312269"/>
          </a:xfrm>
        </p:spPr>
        <p:txBody>
          <a:bodyPr/>
          <a:lstStyle/>
          <a:p>
            <a:pPr algn="just"/>
            <a:r>
              <a:rPr lang="hu-HU" sz="1400" dirty="0"/>
              <a:t>25%-os mértékig lehet az előleget igénybe venni, de várhatóan maximum 500 M Ft-ig;</a:t>
            </a:r>
          </a:p>
          <a:p>
            <a:pPr algn="just"/>
            <a:r>
              <a:rPr lang="hu-HU" sz="1400" dirty="0"/>
              <a:t>Az alap támogatási intenzitás mértéke 50%, amelyet maximum 65%-</a:t>
            </a:r>
            <a:r>
              <a:rPr lang="hu-HU" sz="1400" dirty="0" err="1"/>
              <a:t>ig</a:t>
            </a:r>
            <a:r>
              <a:rPr lang="hu-HU" sz="1400" dirty="0"/>
              <a:t> (öntözésfejlesztés esetében 70%-</a:t>
            </a:r>
            <a:r>
              <a:rPr lang="hu-HU" sz="1400" dirty="0" err="1"/>
              <a:t>ig</a:t>
            </a:r>
            <a:r>
              <a:rPr lang="hu-HU" sz="1400" dirty="0"/>
              <a:t>) meg lehet növelni :</a:t>
            </a:r>
          </a:p>
          <a:p>
            <a:pPr marL="285750" indent="-285750" algn="just">
              <a:buFont typeface="Arial" panose="020B0604020202020204" pitchFamily="34" charset="0"/>
              <a:buChar char="•"/>
            </a:pPr>
            <a:r>
              <a:rPr lang="hu-HU" sz="1400" dirty="0"/>
              <a:t>Fiatal gazdák esetén 15%-kal megemelt támogatási intenzitás adható.</a:t>
            </a:r>
          </a:p>
          <a:p>
            <a:pPr marL="285750" indent="-285750" algn="just">
              <a:buFont typeface="Arial" panose="020B0604020202020204" pitchFamily="34" charset="0"/>
              <a:buChar char="•"/>
            </a:pPr>
            <a:r>
              <a:rPr lang="hu-HU" sz="1400" dirty="0"/>
              <a:t>Gazdaságátadás esetén 15%-kal megemelt támogatási intenzitás adható.</a:t>
            </a:r>
          </a:p>
          <a:p>
            <a:pPr marL="285750" indent="-285750" algn="just">
              <a:buFont typeface="Arial" panose="020B0604020202020204" pitchFamily="34" charset="0"/>
              <a:buChar char="•"/>
            </a:pPr>
            <a:r>
              <a:rPr lang="hu-HU" sz="1400" dirty="0"/>
              <a:t>Az ÖKO minősítéssel rendelkező terméket előállító támogatást igénylő esetén 10%-kal megemelt támogatási intenzitás adható .</a:t>
            </a:r>
          </a:p>
          <a:p>
            <a:pPr marL="285750" indent="-285750" algn="just">
              <a:buFont typeface="Arial" panose="020B0604020202020204" pitchFamily="34" charset="0"/>
              <a:buChar char="•"/>
            </a:pPr>
            <a:r>
              <a:rPr lang="hu-HU" sz="1400" dirty="0"/>
              <a:t>Kollektív beruházás esetén 10%-kal megemelt támogatási intenzitás adható (öntözésfejlesztés esetében 15%).</a:t>
            </a:r>
          </a:p>
          <a:p>
            <a:pPr marL="285750" indent="-285750" algn="just">
              <a:buFont typeface="Arial" panose="020B0604020202020204" pitchFamily="34" charset="0"/>
              <a:buChar char="•"/>
            </a:pPr>
            <a:r>
              <a:rPr lang="hu-HU" sz="1400" dirty="0"/>
              <a:t>Kedvezményes díjú intézményi kezességvállalás igénybevétele esetében az alaptámogatáshoz képest 5%-kal megemelt támogatás intenzitás adható.</a:t>
            </a:r>
          </a:p>
          <a:p>
            <a:pPr marL="285750" indent="-285750" algn="just">
              <a:buFont typeface="Arial" panose="020B0604020202020204" pitchFamily="34" charset="0"/>
              <a:buChar char="•"/>
            </a:pPr>
            <a:r>
              <a:rPr lang="hu-HU" sz="1400" dirty="0"/>
              <a:t>Kamattámogatás esetén maximum 10%-kal megemelt támogatási intenzitás adható az alaptámogatáshoz képest.</a:t>
            </a:r>
          </a:p>
          <a:p>
            <a:pPr algn="just"/>
            <a:r>
              <a:rPr lang="hu-HU" sz="1400" dirty="0"/>
              <a:t>8 nap helyett 5 nap lesz a beruházási pályázatok felfüggesztésének a szabálya</a:t>
            </a:r>
          </a:p>
        </p:txBody>
      </p:sp>
      <p:pic>
        <p:nvPicPr>
          <p:cNvPr id="4" name="Picture 2">
            <a:extLst>
              <a:ext uri="{FF2B5EF4-FFF2-40B4-BE49-F238E27FC236}">
                <a16:creationId xmlns:a16="http://schemas.microsoft.com/office/drawing/2014/main" xmlns="" id="{E020801C-721B-D421-566D-E81DDD1243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829072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a:extLst>
              <a:ext uri="{FF2B5EF4-FFF2-40B4-BE49-F238E27FC236}">
                <a16:creationId xmlns:a16="http://schemas.microsoft.com/office/drawing/2014/main" xmlns="" id="{ED43056D-5746-B802-FD80-3445626AD805}"/>
              </a:ext>
            </a:extLst>
          </p:cNvPr>
          <p:cNvSpPr>
            <a:spLocks noGrp="1"/>
          </p:cNvSpPr>
          <p:nvPr>
            <p:ph type="body" sz="quarter" idx="14"/>
          </p:nvPr>
        </p:nvSpPr>
        <p:spPr>
          <a:xfrm>
            <a:off x="467544" y="699542"/>
            <a:ext cx="7920880" cy="3384376"/>
          </a:xfrm>
        </p:spPr>
        <p:txBody>
          <a:bodyPr/>
          <a:lstStyle/>
          <a:p>
            <a:pPr algn="just"/>
            <a:r>
              <a:rPr lang="hu-HU" sz="1800" b="1" dirty="0"/>
              <a:t>Néhány kiemelt támogatási cél:</a:t>
            </a:r>
          </a:p>
          <a:p>
            <a:pPr marL="285750" indent="-285750" algn="just">
              <a:buFont typeface="Arial" panose="020B0604020202020204" pitchFamily="34" charset="0"/>
              <a:buChar char="•"/>
            </a:pPr>
            <a:r>
              <a:rPr lang="hu-HU" dirty="0"/>
              <a:t>Feldolgozó üzemek fejlesztésének támogatása (kicsi, nagy) - anyagmozgatáshoz és/vagy raktározáshoz és/vagy csomagoláshoz szükséges új eszközök beszerzése;</a:t>
            </a:r>
          </a:p>
          <a:p>
            <a:pPr marL="285750" indent="-285750" algn="just">
              <a:buFont typeface="Arial" panose="020B0604020202020204" pitchFamily="34" charset="0"/>
              <a:buChar char="•"/>
            </a:pPr>
            <a:r>
              <a:rPr lang="hu-HU" dirty="0"/>
              <a:t>Állattartó telepek fejlesztésének támogatás (kicsi, nagy) - szerves trágya kijuttatás eszközei és </a:t>
            </a:r>
            <a:r>
              <a:rPr lang="hu-HU" dirty="0" err="1"/>
              <a:t>munkagépei</a:t>
            </a:r>
            <a:r>
              <a:rPr lang="hu-HU" dirty="0"/>
              <a:t>, hígtrágya injektáló, rakodógépek, üzemen belüli anyagmozgatás </a:t>
            </a:r>
            <a:r>
              <a:rPr lang="hu-HU" dirty="0" err="1"/>
              <a:t>gépei</a:t>
            </a:r>
            <a:r>
              <a:rPr lang="hu-HU" dirty="0"/>
              <a:t>, </a:t>
            </a:r>
            <a:r>
              <a:rPr lang="hu-HU" dirty="0" err="1"/>
              <a:t>stb</a:t>
            </a:r>
            <a:r>
              <a:rPr lang="hu-HU" dirty="0"/>
              <a:t>;</a:t>
            </a:r>
          </a:p>
          <a:p>
            <a:pPr marL="285750" indent="-285750" algn="just">
              <a:buFont typeface="Arial" panose="020B0604020202020204" pitchFamily="34" charset="0"/>
              <a:buChar char="•"/>
            </a:pPr>
            <a:r>
              <a:rPr lang="hu-HU" dirty="0"/>
              <a:t>Kertészet – ültetvénytelepítés támogatása - betakarítógépek, fagyvédelmi rendszerek, traktor;</a:t>
            </a:r>
          </a:p>
          <a:p>
            <a:pPr marL="285750" indent="-285750" algn="just">
              <a:buFont typeface="Arial" panose="020B0604020202020204" pitchFamily="34" charset="0"/>
              <a:buChar char="•"/>
            </a:pPr>
            <a:r>
              <a:rPr lang="hu-HU" dirty="0"/>
              <a:t>Öntözésfejlesztési és vízfelhasználás hatékonyságát javító mezőgazdasági üzemen belüli beruházások támogatása - öntözőgépek, szivattyúk, tápanyag-utánpótlás rendszerek, stb.</a:t>
            </a:r>
          </a:p>
          <a:p>
            <a:pPr marL="285750" indent="-285750" algn="just">
              <a:buFont typeface="Arial" panose="020B0604020202020204" pitchFamily="34" charset="0"/>
              <a:buChar char="•"/>
            </a:pPr>
            <a:r>
              <a:rPr lang="hu-HU" dirty="0">
                <a:solidFill>
                  <a:srgbClr val="FF0000"/>
                </a:solidFill>
              </a:rPr>
              <a:t>A beruházásokat támogató felhívások előkészítése széles szakmai közösség bevonása mellett jelenleg zajlik, a részletek kidolgozás alatt állnak!</a:t>
            </a:r>
          </a:p>
          <a:p>
            <a:pPr algn="just"/>
            <a:endParaRPr lang="hu-HU" dirty="0"/>
          </a:p>
        </p:txBody>
      </p:sp>
      <p:pic>
        <p:nvPicPr>
          <p:cNvPr id="2" name="Picture 2">
            <a:extLst>
              <a:ext uri="{FF2B5EF4-FFF2-40B4-BE49-F238E27FC236}">
                <a16:creationId xmlns:a16="http://schemas.microsoft.com/office/drawing/2014/main" xmlns="" id="{7E5F38F4-9EC8-0441-A04B-3171D98DCB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73774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xmlns="" id="{538F4069-1DEE-C111-FBD2-C14DE3D8BE95}"/>
              </a:ext>
            </a:extLst>
          </p:cNvPr>
          <p:cNvSpPr>
            <a:spLocks noGrp="1"/>
          </p:cNvSpPr>
          <p:nvPr>
            <p:ph type="body" sz="quarter" idx="13"/>
          </p:nvPr>
        </p:nvSpPr>
        <p:spPr>
          <a:xfrm>
            <a:off x="395536" y="195486"/>
            <a:ext cx="8136904" cy="503238"/>
          </a:xfrm>
        </p:spPr>
        <p:txBody>
          <a:bodyPr/>
          <a:lstStyle/>
          <a:p>
            <a:r>
              <a:rPr lang="hu-HU" dirty="0"/>
              <a:t>Új beavatkozás a Agrár-kárenyhítési Kockázatkezelési Alap létrehozása</a:t>
            </a:r>
          </a:p>
        </p:txBody>
      </p:sp>
      <p:sp>
        <p:nvSpPr>
          <p:cNvPr id="3" name="Szöveg helye 2">
            <a:extLst>
              <a:ext uri="{FF2B5EF4-FFF2-40B4-BE49-F238E27FC236}">
                <a16:creationId xmlns:a16="http://schemas.microsoft.com/office/drawing/2014/main" xmlns="" id="{C0D03555-53FB-A9D4-DBA8-798C32541662}"/>
              </a:ext>
            </a:extLst>
          </p:cNvPr>
          <p:cNvSpPr>
            <a:spLocks noGrp="1"/>
          </p:cNvSpPr>
          <p:nvPr>
            <p:ph type="body" sz="quarter" idx="14"/>
          </p:nvPr>
        </p:nvSpPr>
        <p:spPr>
          <a:xfrm>
            <a:off x="503548" y="780000"/>
            <a:ext cx="7920880" cy="3584820"/>
          </a:xfrm>
        </p:spPr>
        <p:txBody>
          <a:bodyPr/>
          <a:lstStyle/>
          <a:p>
            <a:pPr marL="285750" indent="-285750">
              <a:buFont typeface="Arial" panose="020B0604020202020204" pitchFamily="34" charset="0"/>
              <a:buChar char="•"/>
            </a:pPr>
            <a:r>
              <a:rPr lang="hu-HU" dirty="0"/>
              <a:t>A Mezőgazdasági Kockázatkezelési Rendszer I. pillére, azaz a Kárenyhítési Alap 2012 óta, nemzeti költségvetési és termelői befizetéssekkel kilenc időjárási kockázat (aszály, téli-,tavaszi- és őszi fagy, mezőgazdasági árvíz, belvíz, felhőszakadás, vihar és jégverés) által kiváltott hozamcsökkenés részbeni ellentételezésére nyújt fedezetet.</a:t>
            </a:r>
          </a:p>
          <a:p>
            <a:pPr marL="285750" indent="-285750">
              <a:buFont typeface="Arial" panose="020B0604020202020204" pitchFamily="34" charset="0"/>
              <a:buChar char="•"/>
            </a:pPr>
            <a:r>
              <a:rPr lang="hu-HU" dirty="0"/>
              <a:t>Az elmúlt évek káreseményei, de különösen a 2022-es év szélsőséges aszálya miatt indokolttá vált az uniós források bevonása. </a:t>
            </a:r>
          </a:p>
          <a:p>
            <a:pPr marL="285750" indent="-285750">
              <a:buFont typeface="Arial" panose="020B0604020202020204" pitchFamily="34" charset="0"/>
              <a:buChar char="•"/>
            </a:pPr>
            <a:r>
              <a:rPr lang="hu-HU" dirty="0">
                <a:solidFill>
                  <a:srgbClr val="FF0000"/>
                </a:solidFill>
              </a:rPr>
              <a:t>A létrejövő Agrár-kárenyhítési Kockázatkezelési Alapnak 3 fő pénzügyi forrása lesz: 30%-ban a tagsággal rendelkezők termelők hozzájárulása és 70%-ban KAP források bevonása, ez utóbbin belül 30%-ban a kiegészítő nemzeti költségvetési finanszírozással. </a:t>
            </a:r>
          </a:p>
          <a:p>
            <a:pPr marL="285750" indent="-285750">
              <a:buFont typeface="Arial" panose="020B0604020202020204" pitchFamily="34" charset="0"/>
              <a:buChar char="•"/>
            </a:pPr>
            <a:r>
              <a:rPr lang="hu-HU" dirty="0"/>
              <a:t>Tekintettel az Alap létrehozásával járó jogi és technikai feltételek kialakításának jelentős időigényére, működése ebben a formában a </a:t>
            </a:r>
            <a:r>
              <a:rPr lang="hu-HU" dirty="0">
                <a:solidFill>
                  <a:srgbClr val="FF0000"/>
                </a:solidFill>
              </a:rPr>
              <a:t>2025</a:t>
            </a:r>
            <a:r>
              <a:rPr lang="hu-HU" dirty="0"/>
              <a:t>-ös uniós pénzügyi évtől lehetséges.</a:t>
            </a:r>
          </a:p>
        </p:txBody>
      </p:sp>
      <p:pic>
        <p:nvPicPr>
          <p:cNvPr id="4" name="Picture 2">
            <a:extLst>
              <a:ext uri="{FF2B5EF4-FFF2-40B4-BE49-F238E27FC236}">
                <a16:creationId xmlns:a16="http://schemas.microsoft.com/office/drawing/2014/main" xmlns="" id="{31717E5B-E860-B2F6-9C1F-950125F05F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4568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xmlns="" id="{FCEE30B4-7B5B-153A-556E-31E753FDEB49}"/>
              </a:ext>
            </a:extLst>
          </p:cNvPr>
          <p:cNvSpPr>
            <a:spLocks noGrp="1"/>
          </p:cNvSpPr>
          <p:nvPr>
            <p:ph type="body" sz="quarter" idx="13"/>
          </p:nvPr>
        </p:nvSpPr>
        <p:spPr>
          <a:xfrm>
            <a:off x="248872" y="267494"/>
            <a:ext cx="6552728" cy="503238"/>
          </a:xfrm>
        </p:spPr>
        <p:txBody>
          <a:bodyPr/>
          <a:lstStyle/>
          <a:p>
            <a:r>
              <a:rPr lang="hu-HU" dirty="0"/>
              <a:t>Állatjólétben és </a:t>
            </a:r>
            <a:r>
              <a:rPr lang="hu-HU" dirty="0" err="1"/>
              <a:t>génmegörzésben</a:t>
            </a:r>
            <a:r>
              <a:rPr lang="hu-HU" dirty="0"/>
              <a:t> történő változások</a:t>
            </a:r>
          </a:p>
        </p:txBody>
      </p:sp>
      <p:sp>
        <p:nvSpPr>
          <p:cNvPr id="3" name="Szöveg helye 2">
            <a:extLst>
              <a:ext uri="{FF2B5EF4-FFF2-40B4-BE49-F238E27FC236}">
                <a16:creationId xmlns:a16="http://schemas.microsoft.com/office/drawing/2014/main" xmlns="" id="{7685BA85-C495-050E-35F3-00B4ED505238}"/>
              </a:ext>
            </a:extLst>
          </p:cNvPr>
          <p:cNvSpPr>
            <a:spLocks noGrp="1"/>
          </p:cNvSpPr>
          <p:nvPr>
            <p:ph type="body" sz="quarter" idx="14"/>
          </p:nvPr>
        </p:nvSpPr>
        <p:spPr>
          <a:xfrm>
            <a:off x="251520" y="842598"/>
            <a:ext cx="8892480" cy="3095724"/>
          </a:xfrm>
        </p:spPr>
        <p:txBody>
          <a:bodyPr/>
          <a:lstStyle/>
          <a:p>
            <a:r>
              <a:rPr lang="hu-HU" b="1" dirty="0"/>
              <a:t>Hús </a:t>
            </a:r>
            <a:r>
              <a:rPr lang="hu-HU" b="1" dirty="0" err="1"/>
              <a:t>hasznosítású</a:t>
            </a:r>
            <a:r>
              <a:rPr lang="hu-HU" b="1" dirty="0"/>
              <a:t> szarvasmarha </a:t>
            </a:r>
            <a:r>
              <a:rPr lang="hu-HU" b="1" dirty="0">
                <a:solidFill>
                  <a:srgbClr val="FF0000"/>
                </a:solidFill>
              </a:rPr>
              <a:t>állatjóléti támogatás </a:t>
            </a:r>
            <a:r>
              <a:rPr lang="hu-HU" b="1" dirty="0"/>
              <a:t>bevezetése: </a:t>
            </a:r>
          </a:p>
          <a:p>
            <a:r>
              <a:rPr lang="hu-HU" dirty="0"/>
              <a:t>Az állatok külső paraziták elleni védekezését, láb- és csülökápolást, intenzívebb gondozói </a:t>
            </a:r>
          </a:p>
          <a:p>
            <a:r>
              <a:rPr lang="hu-HU" dirty="0"/>
              <a:t>felügyeletet, és takarmányozásra vonatkozó kötelezettségvállalásokat tartalmazza.</a:t>
            </a:r>
          </a:p>
          <a:p>
            <a:endParaRPr lang="hu-HU" dirty="0"/>
          </a:p>
          <a:p>
            <a:r>
              <a:rPr lang="hu-HU" b="1" dirty="0">
                <a:solidFill>
                  <a:srgbClr val="FF0000"/>
                </a:solidFill>
              </a:rPr>
              <a:t>Génmegőrzés beavatkozásainak </a:t>
            </a:r>
            <a:r>
              <a:rPr lang="hu-HU" b="1" dirty="0"/>
              <a:t>módosítása:</a:t>
            </a:r>
          </a:p>
          <a:p>
            <a:pPr marL="285750" indent="-285750">
              <a:buFont typeface="Arial" panose="020B0604020202020204" pitchFamily="34" charset="0"/>
              <a:buChar char="•"/>
            </a:pPr>
            <a:r>
              <a:rPr lang="hu-HU" dirty="0"/>
              <a:t>Az „in situ” (helyben), „ex situ” (eltérő helyen), valamint az „in vitro” (gyűjteményben) beavatkozások esetében rendelkezni kell jóváhagyott tenyésztési programmal.</a:t>
            </a:r>
          </a:p>
          <a:p>
            <a:pPr marL="285750" indent="-285750">
              <a:buFont typeface="Arial" panose="020B0604020202020204" pitchFamily="34" charset="0"/>
              <a:buChar char="•"/>
            </a:pPr>
            <a:r>
              <a:rPr lang="hu-HU" dirty="0"/>
              <a:t>Lehetővé válik, hogy a fajtarekonstrukció alatt álló fajok is támogathatók legyenek. </a:t>
            </a:r>
          </a:p>
          <a:p>
            <a:pPr marL="285750" indent="-285750">
              <a:buFont typeface="Arial" panose="020B0604020202020204" pitchFamily="34" charset="0"/>
              <a:buChar char="•"/>
            </a:pPr>
            <a:r>
              <a:rPr lang="hu-HU" dirty="0"/>
              <a:t>Az „ex situ” beavatkozáshoz kapcsolódó speciális tanácsadás is támogatott lesz.</a:t>
            </a:r>
          </a:p>
          <a:p>
            <a:pPr marL="285750" indent="-285750">
              <a:buFont typeface="Arial" panose="020B0604020202020204" pitchFamily="34" charset="0"/>
              <a:buChar char="•"/>
            </a:pPr>
            <a:r>
              <a:rPr lang="hu-HU" dirty="0"/>
              <a:t>Az „in situ” növényi génmegőrzés esetében a korábbi négyzetméter helyett hektárban egységesítésre kerültek a mértékegységek. KAP hazai végrehajtás első módosításának tartalma: </a:t>
            </a:r>
          </a:p>
        </p:txBody>
      </p:sp>
      <p:pic>
        <p:nvPicPr>
          <p:cNvPr id="4" name="Picture 2">
            <a:extLst>
              <a:ext uri="{FF2B5EF4-FFF2-40B4-BE49-F238E27FC236}">
                <a16:creationId xmlns:a16="http://schemas.microsoft.com/office/drawing/2014/main" xmlns="" id="{19FD354D-5A55-F4FD-A526-9B80C9DC31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9924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a:extLst>
              <a:ext uri="{FF2B5EF4-FFF2-40B4-BE49-F238E27FC236}">
                <a16:creationId xmlns:a16="http://schemas.microsoft.com/office/drawing/2014/main" xmlns="" id="{D978DA83-F134-F310-2F92-6EE2CB21D0F0}"/>
              </a:ext>
            </a:extLst>
          </p:cNvPr>
          <p:cNvSpPr>
            <a:spLocks noGrp="1"/>
          </p:cNvSpPr>
          <p:nvPr>
            <p:ph type="body" sz="quarter" idx="14"/>
          </p:nvPr>
        </p:nvSpPr>
        <p:spPr>
          <a:xfrm>
            <a:off x="323528" y="1023888"/>
            <a:ext cx="8496944" cy="3420070"/>
          </a:xfrm>
        </p:spPr>
        <p:txBody>
          <a:bodyPr/>
          <a:lstStyle/>
          <a:p>
            <a:r>
              <a:rPr lang="hu-HU" sz="1400" b="1" dirty="0"/>
              <a:t>Legfontosabb módosítások:</a:t>
            </a:r>
          </a:p>
          <a:p>
            <a:endParaRPr lang="hu-HU" sz="800" dirty="0"/>
          </a:p>
          <a:p>
            <a:pPr marL="171450" indent="-171450">
              <a:buFont typeface="Arial" panose="020B0604020202020204" pitchFamily="34" charset="0"/>
              <a:buChar char="•"/>
            </a:pPr>
            <a:r>
              <a:rPr lang="hu-HU" sz="1400" b="1" dirty="0"/>
              <a:t>Szaktanácsadási beavatkozás jelentős módosítása</a:t>
            </a:r>
            <a:r>
              <a:rPr lang="hu-HU" sz="1400" dirty="0"/>
              <a:t>, amely a 2023. januári miniszteri megbeszélés után kiadott kormányzati feladatszabásnak megfelelően a Nemzeti Agrárgazdasági Kamara számára biztosít jelentősen megemelt forrást, az Európai Bizottság által elfogadott keretek között.</a:t>
            </a:r>
          </a:p>
          <a:p>
            <a:pPr marL="171450" indent="-171450">
              <a:buFont typeface="Arial" panose="020B0604020202020204" pitchFamily="34" charset="0"/>
              <a:buChar char="•"/>
            </a:pPr>
            <a:endParaRPr lang="hu-HU" sz="800" dirty="0"/>
          </a:p>
          <a:p>
            <a:pPr marL="171450" indent="-171450">
              <a:buFont typeface="Arial" panose="020B0604020202020204" pitchFamily="34" charset="0"/>
              <a:buChar char="•"/>
            </a:pPr>
            <a:r>
              <a:rPr lang="hu-HU" sz="1400" b="1" dirty="0"/>
              <a:t>LEADER Helyi Fejlesztési Stratégiák </a:t>
            </a:r>
            <a:r>
              <a:rPr lang="hu-HU" sz="1400" dirty="0"/>
              <a:t>kidolgozásának átütemezése a Vidékfejlesztési Program (a továbbiakban VP) 2014-2020 terhére.</a:t>
            </a:r>
          </a:p>
          <a:p>
            <a:pPr marL="171450" indent="-171450">
              <a:buFont typeface="Arial" panose="020B0604020202020204" pitchFamily="34" charset="0"/>
              <a:buChar char="•"/>
            </a:pPr>
            <a:endParaRPr lang="hu-HU" sz="800" dirty="0"/>
          </a:p>
          <a:p>
            <a:pPr marL="171450" indent="-171450">
              <a:buFont typeface="Arial" panose="020B0604020202020204" pitchFamily="34" charset="0"/>
              <a:buChar char="•"/>
            </a:pPr>
            <a:r>
              <a:rPr lang="hu-HU" sz="1400" b="1" dirty="0"/>
              <a:t>Pénzügyi módosítások</a:t>
            </a:r>
            <a:r>
              <a:rPr lang="hu-HU" sz="1400" dirty="0"/>
              <a:t>: forrásallokáció az új beavatkozásokra, illetve egyes beavatkozások éves forrás kereteinek átütemezése a VP-vel történő szinkronizálás érdekében.</a:t>
            </a:r>
          </a:p>
          <a:p>
            <a:pPr marL="171450" indent="-171450">
              <a:buFont typeface="Arial" panose="020B0604020202020204" pitchFamily="34" charset="0"/>
              <a:buChar char="•"/>
            </a:pPr>
            <a:endParaRPr lang="hu-HU" sz="800" dirty="0"/>
          </a:p>
          <a:p>
            <a:pPr marL="171450" indent="-171450">
              <a:buFont typeface="Arial" panose="020B0604020202020204" pitchFamily="34" charset="0"/>
              <a:buChar char="•"/>
            </a:pPr>
            <a:r>
              <a:rPr lang="hu-HU" sz="1400" b="1" dirty="0"/>
              <a:t>Indikátor módosítások</a:t>
            </a:r>
            <a:r>
              <a:rPr lang="hu-HU" sz="1400" dirty="0"/>
              <a:t>: az első év tapasztalatai illetve a pénzügyi átcsoportosítások következtében a KAP ST keretében létrehozott indikátor mátrix felülvizsgálata és aktualizálása a jobb végrehajtást elősegítve.</a:t>
            </a:r>
          </a:p>
          <a:p>
            <a:endParaRPr lang="hu-HU" dirty="0"/>
          </a:p>
        </p:txBody>
      </p:sp>
      <p:sp>
        <p:nvSpPr>
          <p:cNvPr id="6" name="Szöveg helye 3">
            <a:extLst>
              <a:ext uri="{FF2B5EF4-FFF2-40B4-BE49-F238E27FC236}">
                <a16:creationId xmlns:a16="http://schemas.microsoft.com/office/drawing/2014/main" xmlns="" id="{F13E4D15-1F60-A3F8-A0C8-BCA5619477C4}"/>
              </a:ext>
            </a:extLst>
          </p:cNvPr>
          <p:cNvSpPr>
            <a:spLocks noGrp="1"/>
          </p:cNvSpPr>
          <p:nvPr>
            <p:ph type="body" sz="quarter" idx="13"/>
          </p:nvPr>
        </p:nvSpPr>
        <p:spPr>
          <a:xfrm>
            <a:off x="617056" y="344803"/>
            <a:ext cx="5971168" cy="503238"/>
          </a:xfrm>
        </p:spPr>
        <p:txBody>
          <a:bodyPr/>
          <a:lstStyle/>
          <a:p>
            <a:r>
              <a:rPr lang="hu-HU" dirty="0"/>
              <a:t>KAP Stratégiai Terv 2023-as módosítás összefoglaló </a:t>
            </a:r>
          </a:p>
        </p:txBody>
      </p:sp>
      <p:pic>
        <p:nvPicPr>
          <p:cNvPr id="2" name="Picture 2">
            <a:extLst>
              <a:ext uri="{FF2B5EF4-FFF2-40B4-BE49-F238E27FC236}">
                <a16:creationId xmlns:a16="http://schemas.microsoft.com/office/drawing/2014/main" xmlns="" id="{B7D8585F-D5E1-DDB9-9CEE-C339AF5B50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5739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xmlns="" id="{72E0FD73-1D43-99D5-C562-F25B9364E317}"/>
              </a:ext>
            </a:extLst>
          </p:cNvPr>
          <p:cNvSpPr>
            <a:spLocks noGrp="1"/>
          </p:cNvSpPr>
          <p:nvPr>
            <p:ph type="body" sz="quarter" idx="13"/>
          </p:nvPr>
        </p:nvSpPr>
        <p:spPr>
          <a:xfrm>
            <a:off x="611560" y="339502"/>
            <a:ext cx="5761037" cy="503238"/>
          </a:xfrm>
        </p:spPr>
        <p:txBody>
          <a:bodyPr/>
          <a:lstStyle/>
          <a:p>
            <a:r>
              <a:rPr lang="hu-HU" dirty="0"/>
              <a:t>KAP ST módosítás főbb elemei I.</a:t>
            </a:r>
          </a:p>
        </p:txBody>
      </p:sp>
      <p:sp>
        <p:nvSpPr>
          <p:cNvPr id="3" name="Szöveg helye 2">
            <a:extLst>
              <a:ext uri="{FF2B5EF4-FFF2-40B4-BE49-F238E27FC236}">
                <a16:creationId xmlns:a16="http://schemas.microsoft.com/office/drawing/2014/main" xmlns="" id="{283A39FA-A147-FE20-7AE6-F17D7E8A847D}"/>
              </a:ext>
            </a:extLst>
          </p:cNvPr>
          <p:cNvSpPr>
            <a:spLocks noGrp="1"/>
          </p:cNvSpPr>
          <p:nvPr>
            <p:ph type="body" sz="quarter" idx="14"/>
          </p:nvPr>
        </p:nvSpPr>
        <p:spPr>
          <a:xfrm>
            <a:off x="611560" y="1058863"/>
            <a:ext cx="7920880" cy="3095724"/>
          </a:xfrm>
        </p:spPr>
        <p:txBody>
          <a:bodyPr/>
          <a:lstStyle/>
          <a:p>
            <a:pPr algn="just">
              <a:lnSpc>
                <a:spcPct val="100000"/>
              </a:lnSpc>
              <a:spcBef>
                <a:spcPts val="0"/>
              </a:spcBef>
            </a:pPr>
            <a:r>
              <a:rPr lang="hu-HU" sz="1300" b="1" dirty="0">
                <a:solidFill>
                  <a:srgbClr val="FF0000"/>
                </a:solidFill>
              </a:rPr>
              <a:t>KAP I. pilléres közvetlen támogatások keretében az </a:t>
            </a:r>
            <a:r>
              <a:rPr lang="hu-HU" sz="1300" b="1" dirty="0" err="1">
                <a:solidFill>
                  <a:srgbClr val="FF0000"/>
                </a:solidFill>
              </a:rPr>
              <a:t>Agro</a:t>
            </a:r>
            <a:r>
              <a:rPr lang="hu-HU" sz="1300" b="1" dirty="0">
                <a:solidFill>
                  <a:srgbClr val="FF0000"/>
                </a:solidFill>
              </a:rPr>
              <a:t>-ökológiai program (AÖP) módosításai:</a:t>
            </a:r>
          </a:p>
          <a:p>
            <a:pPr algn="just">
              <a:lnSpc>
                <a:spcPct val="100000"/>
              </a:lnSpc>
              <a:spcBef>
                <a:spcPts val="0"/>
              </a:spcBef>
            </a:pPr>
            <a:r>
              <a:rPr lang="hu-HU" sz="1300" dirty="0">
                <a:latin typeface="Titillium" panose="00000500000000000000" pitchFamily="50" charset="-18"/>
              </a:rPr>
              <a:t>A KAP I. és II. pilléréhez kapcsolódó feltételességi szabályokban történő kisebb tartalmi módosítások mellett a gazdálkodók szempontjából legjelentősebb előrelépést az első támogatási év tapasztalatai alapján az </a:t>
            </a:r>
            <a:r>
              <a:rPr lang="hu-HU" sz="1300" dirty="0" err="1">
                <a:latin typeface="Titillium" panose="00000500000000000000" pitchFamily="50" charset="-18"/>
              </a:rPr>
              <a:t>Agro</a:t>
            </a:r>
            <a:r>
              <a:rPr lang="hu-HU" sz="1300" dirty="0">
                <a:latin typeface="Titillium" panose="00000500000000000000" pitchFamily="50" charset="-18"/>
              </a:rPr>
              <a:t>-ökológiai Programban (AÖP) történő változtatások jelentik:</a:t>
            </a:r>
          </a:p>
          <a:p>
            <a:pPr marL="742950" lvl="1" indent="-285750" algn="just">
              <a:buFont typeface="Arial" panose="020B0604020202020204" pitchFamily="34" charset="0"/>
              <a:buChar char="•"/>
            </a:pPr>
            <a:r>
              <a:rPr lang="hu-HU" sz="1300" dirty="0">
                <a:latin typeface="Titillium" panose="00000500000000000000" pitchFamily="50" charset="-18"/>
              </a:rPr>
              <a:t>A </a:t>
            </a:r>
            <a:r>
              <a:rPr lang="hu-HU" sz="1300" dirty="0">
                <a:solidFill>
                  <a:srgbClr val="FF0000"/>
                </a:solidFill>
                <a:latin typeface="Titillium" panose="00000500000000000000" pitchFamily="50" charset="-18"/>
              </a:rPr>
              <a:t>gyepek esetében </a:t>
            </a:r>
            <a:r>
              <a:rPr lang="hu-HU" sz="1300" dirty="0">
                <a:latin typeface="Titillium" panose="00000500000000000000" pitchFamily="50" charset="-18"/>
              </a:rPr>
              <a:t>a </a:t>
            </a:r>
            <a:r>
              <a:rPr lang="hu-HU" sz="1300" b="1" dirty="0" err="1">
                <a:latin typeface="Titillium" panose="00000500000000000000" pitchFamily="50" charset="-18"/>
              </a:rPr>
              <a:t>Natura</a:t>
            </a:r>
            <a:r>
              <a:rPr lang="hu-HU" sz="1300" b="1" dirty="0">
                <a:latin typeface="Titillium" panose="00000500000000000000" pitchFamily="50" charset="-18"/>
              </a:rPr>
              <a:t> 2000 gyepen gazdálkodók számára is választható gyakorlatok bővítése</a:t>
            </a:r>
            <a:r>
              <a:rPr lang="hu-HU" sz="1300" dirty="0">
                <a:latin typeface="Titillium" panose="00000500000000000000" pitchFamily="50" charset="-18"/>
              </a:rPr>
              <a:t> a „</a:t>
            </a:r>
            <a:r>
              <a:rPr lang="hu-HU" sz="1300" dirty="0">
                <a:solidFill>
                  <a:srgbClr val="FF0000"/>
                </a:solidFill>
                <a:latin typeface="Titillium" panose="00000500000000000000" pitchFamily="50" charset="-18"/>
              </a:rPr>
              <a:t>10 cm-nél magasabb tarlót hagyó kaszálás</a:t>
            </a:r>
            <a:r>
              <a:rPr lang="hu-HU" sz="1300" dirty="0">
                <a:latin typeface="Titillium" panose="00000500000000000000" pitchFamily="50" charset="-18"/>
              </a:rPr>
              <a:t>”, valamint az „</a:t>
            </a:r>
            <a:r>
              <a:rPr lang="hu-HU" sz="1300" dirty="0">
                <a:solidFill>
                  <a:srgbClr val="FF0000"/>
                </a:solidFill>
                <a:latin typeface="Titillium" panose="00000500000000000000" pitchFamily="50" charset="-18"/>
              </a:rPr>
              <a:t>Őshonos állatokkal történő legeltetés</a:t>
            </a:r>
            <a:r>
              <a:rPr lang="hu-HU" sz="1300" dirty="0">
                <a:latin typeface="Titillium" panose="00000500000000000000" pitchFamily="50" charset="-18"/>
              </a:rPr>
              <a:t>” gyakorlatokkal. Ezen felül az alternáló kaszás gyakorlat alkalmazási módja is bővítésre kerül, az </a:t>
            </a:r>
            <a:r>
              <a:rPr lang="hu-HU" sz="1300" dirty="0">
                <a:solidFill>
                  <a:srgbClr val="FF0000"/>
                </a:solidFill>
                <a:latin typeface="Titillium" panose="00000500000000000000" pitchFamily="50" charset="-18"/>
              </a:rPr>
              <a:t>alternáló kasza mellett a szársértő nélküli kasza </a:t>
            </a:r>
            <a:r>
              <a:rPr lang="hu-HU" sz="1300" dirty="0">
                <a:latin typeface="Titillium" panose="00000500000000000000" pitchFamily="50" charset="-18"/>
              </a:rPr>
              <a:t>is elfogadható lesz. </a:t>
            </a:r>
          </a:p>
          <a:p>
            <a:pPr marL="742950" lvl="1" indent="-285750" algn="just">
              <a:buFont typeface="Arial" panose="020B0604020202020204" pitchFamily="34" charset="0"/>
              <a:buChar char="•"/>
            </a:pPr>
            <a:r>
              <a:rPr lang="hu-HU" sz="1300" dirty="0">
                <a:latin typeface="Titillium" panose="00000500000000000000" pitchFamily="50" charset="-18"/>
              </a:rPr>
              <a:t>Az </a:t>
            </a:r>
            <a:r>
              <a:rPr lang="hu-HU" sz="1300" dirty="0">
                <a:solidFill>
                  <a:srgbClr val="FF0000"/>
                </a:solidFill>
                <a:latin typeface="Titillium" panose="00000500000000000000" pitchFamily="50" charset="-18"/>
              </a:rPr>
              <a:t>ültetvények esetében</a:t>
            </a:r>
            <a:r>
              <a:rPr lang="hu-HU" sz="1300" dirty="0">
                <a:latin typeface="Titillium" panose="00000500000000000000" pitchFamily="50" charset="-18"/>
              </a:rPr>
              <a:t> lehetővé válik </a:t>
            </a:r>
            <a:r>
              <a:rPr lang="hu-HU" sz="1300" b="1" dirty="0">
                <a:latin typeface="Titillium" panose="00000500000000000000" pitchFamily="50" charset="-18"/>
              </a:rPr>
              <a:t>egyes speciális ültetvények</a:t>
            </a:r>
            <a:r>
              <a:rPr lang="hu-HU" sz="1300" dirty="0">
                <a:latin typeface="Titillium" panose="00000500000000000000" pitchFamily="50" charset="-18"/>
              </a:rPr>
              <a:t> (rövid vágásfordulójú </a:t>
            </a:r>
            <a:r>
              <a:rPr lang="hu-HU" sz="1300" dirty="0" err="1">
                <a:latin typeface="Titillium" panose="00000500000000000000" pitchFamily="50" charset="-18"/>
              </a:rPr>
              <a:t>sarjaztatásos</a:t>
            </a:r>
            <a:r>
              <a:rPr lang="hu-HU" sz="1300" dirty="0">
                <a:latin typeface="Titillium" panose="00000500000000000000" pitchFamily="50" charset="-18"/>
              </a:rPr>
              <a:t> energiaültetvények, ipari faültetvények és bizonyos energianád-ültetvények) opcionális részvétele a programban. </a:t>
            </a:r>
          </a:p>
          <a:p>
            <a:pPr marL="742950" lvl="1" indent="-285750" algn="just">
              <a:buFont typeface="Arial" panose="020B0604020202020204" pitchFamily="34" charset="0"/>
              <a:buChar char="•"/>
            </a:pPr>
            <a:r>
              <a:rPr lang="hu-HU" sz="1300" dirty="0">
                <a:latin typeface="Titillium" panose="00000500000000000000" pitchFamily="50" charset="-18"/>
              </a:rPr>
              <a:t>Az </a:t>
            </a:r>
            <a:r>
              <a:rPr lang="hu-HU" sz="1300" dirty="0">
                <a:solidFill>
                  <a:srgbClr val="FF0000"/>
                </a:solidFill>
                <a:latin typeface="Titillium" panose="00000500000000000000" pitchFamily="50" charset="-18"/>
              </a:rPr>
              <a:t>AÖP </a:t>
            </a:r>
            <a:r>
              <a:rPr lang="hu-HU" sz="1300" b="1" dirty="0">
                <a:solidFill>
                  <a:srgbClr val="FF0000"/>
                </a:solidFill>
                <a:latin typeface="Titillium" panose="00000500000000000000" pitchFamily="50" charset="-18"/>
              </a:rPr>
              <a:t>szankciórendszere</a:t>
            </a:r>
            <a:r>
              <a:rPr lang="hu-HU" sz="1300" dirty="0">
                <a:solidFill>
                  <a:srgbClr val="FF0000"/>
                </a:solidFill>
                <a:latin typeface="Titillium" panose="00000500000000000000" pitchFamily="50" charset="-18"/>
              </a:rPr>
              <a:t> </a:t>
            </a:r>
            <a:r>
              <a:rPr lang="hu-HU" sz="1300" b="1" dirty="0">
                <a:solidFill>
                  <a:srgbClr val="FF0000"/>
                </a:solidFill>
                <a:latin typeface="Titillium" panose="00000500000000000000" pitchFamily="50" charset="-18"/>
              </a:rPr>
              <a:t>sávossá alakul</a:t>
            </a:r>
            <a:r>
              <a:rPr lang="hu-HU" sz="1300" dirty="0">
                <a:solidFill>
                  <a:srgbClr val="FF0000"/>
                </a:solidFill>
                <a:latin typeface="Titillium" panose="00000500000000000000" pitchFamily="50" charset="-18"/>
              </a:rPr>
              <a:t> </a:t>
            </a:r>
            <a:r>
              <a:rPr lang="hu-HU" sz="1300" dirty="0">
                <a:latin typeface="Titillium" panose="00000500000000000000" pitchFamily="50" charset="-18"/>
              </a:rPr>
              <a:t>a Bizottság jóváhagyásával, amely sokkal kedvezőbb a gazdálkodók számára annak révén, hogy a kötelezettségvállalásaiknak való esetleges meg nem felelésüket annak mértéke alapján lehet majd szankcionálni, a teljes támogatásmegvonás helyett.</a:t>
            </a:r>
          </a:p>
          <a:p>
            <a:pPr algn="just"/>
            <a:endParaRPr lang="hu-HU" dirty="0"/>
          </a:p>
        </p:txBody>
      </p:sp>
      <p:pic>
        <p:nvPicPr>
          <p:cNvPr id="4" name="Picture 2">
            <a:extLst>
              <a:ext uri="{FF2B5EF4-FFF2-40B4-BE49-F238E27FC236}">
                <a16:creationId xmlns:a16="http://schemas.microsoft.com/office/drawing/2014/main" xmlns="" id="{4F9DF7CC-8B92-D14A-744D-8419619766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6767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xmlns="" id="{651840C1-60E5-3431-1F7E-6354A26294E0}"/>
              </a:ext>
            </a:extLst>
          </p:cNvPr>
          <p:cNvSpPr>
            <a:spLocks noGrp="1"/>
          </p:cNvSpPr>
          <p:nvPr>
            <p:ph type="body" sz="quarter" idx="13"/>
          </p:nvPr>
        </p:nvSpPr>
        <p:spPr>
          <a:xfrm>
            <a:off x="317202" y="623189"/>
            <a:ext cx="5761037" cy="503238"/>
          </a:xfrm>
        </p:spPr>
        <p:txBody>
          <a:bodyPr/>
          <a:lstStyle/>
          <a:p>
            <a:r>
              <a:rPr lang="hu-HU" dirty="0"/>
              <a:t>I. Pillér változásainak további lényegi elemei </a:t>
            </a:r>
          </a:p>
        </p:txBody>
      </p:sp>
      <p:sp>
        <p:nvSpPr>
          <p:cNvPr id="4" name="Tartalom helye 2">
            <a:extLst>
              <a:ext uri="{FF2B5EF4-FFF2-40B4-BE49-F238E27FC236}">
                <a16:creationId xmlns:a16="http://schemas.microsoft.com/office/drawing/2014/main" xmlns="" id="{AB2C3AF6-D654-3511-1E1A-6065FADEC041}"/>
              </a:ext>
            </a:extLst>
          </p:cNvPr>
          <p:cNvSpPr txBox="1">
            <a:spLocks/>
          </p:cNvSpPr>
          <p:nvPr/>
        </p:nvSpPr>
        <p:spPr>
          <a:xfrm>
            <a:off x="179511" y="1156551"/>
            <a:ext cx="8784977" cy="3048441"/>
          </a:xfrm>
          <a:prstGeom prst="rect">
            <a:avLst/>
          </a:prstGeom>
        </p:spPr>
        <p:txBody>
          <a:bodyPr>
            <a:normAutofit fontScale="2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lnSpc>
                <a:spcPct val="110000"/>
              </a:lnSpc>
              <a:spcBef>
                <a:spcPts val="0"/>
              </a:spcBef>
              <a:spcAft>
                <a:spcPts val="600"/>
              </a:spcAft>
              <a:buFont typeface="Arial" panose="020B0604020202020204" pitchFamily="34" charset="0"/>
              <a:buNone/>
            </a:pPr>
            <a:r>
              <a:rPr lang="hu-HU" sz="4400" b="1" dirty="0">
                <a:solidFill>
                  <a:srgbClr val="FF0000"/>
                </a:solidFill>
                <a:latin typeface="Titillium" panose="00000500000000000000" pitchFamily="50" charset="-18"/>
              </a:rPr>
              <a:t>Termeléshez kötött támogatások (CIS)</a:t>
            </a:r>
            <a:endParaRPr lang="hu-HU" sz="4000" b="1" dirty="0">
              <a:solidFill>
                <a:srgbClr val="FF0000"/>
              </a:solidFill>
              <a:latin typeface="Titillium" panose="00000500000000000000" pitchFamily="50" charset="-18"/>
            </a:endParaRPr>
          </a:p>
          <a:p>
            <a:pPr algn="just">
              <a:lnSpc>
                <a:spcPct val="110000"/>
              </a:lnSpc>
              <a:spcBef>
                <a:spcPts val="0"/>
              </a:spcBef>
              <a:spcAft>
                <a:spcPts val="600"/>
              </a:spcAft>
            </a:pPr>
            <a:r>
              <a:rPr lang="hu-HU" sz="4400" dirty="0">
                <a:solidFill>
                  <a:srgbClr val="FF0000"/>
                </a:solidFill>
                <a:latin typeface="Titillium" panose="00000500000000000000" pitchFamily="50" charset="-18"/>
              </a:rPr>
              <a:t>édeskömény</a:t>
            </a:r>
            <a:r>
              <a:rPr lang="hu-HU" sz="4400" dirty="0">
                <a:latin typeface="Titillium" panose="00000500000000000000" pitchFamily="50" charset="-18"/>
              </a:rPr>
              <a:t> esetében ugyanazon minősített szaporítóanyag nem 7 évig, hanem csak </a:t>
            </a:r>
            <a:r>
              <a:rPr lang="hu-HU" sz="4400" dirty="0">
                <a:solidFill>
                  <a:srgbClr val="FF0000"/>
                </a:solidFill>
                <a:latin typeface="Titillium" panose="00000500000000000000" pitchFamily="50" charset="-18"/>
              </a:rPr>
              <a:t>3 évig fogadható el</a:t>
            </a:r>
          </a:p>
          <a:p>
            <a:pPr algn="just">
              <a:lnSpc>
                <a:spcPct val="110000"/>
              </a:lnSpc>
              <a:spcBef>
                <a:spcPts val="0"/>
              </a:spcBef>
              <a:spcAft>
                <a:spcPts val="600"/>
              </a:spcAft>
            </a:pPr>
            <a:r>
              <a:rPr lang="hu-HU" sz="4400" dirty="0">
                <a:latin typeface="Titillium" panose="00000500000000000000" pitchFamily="50" charset="-18"/>
              </a:rPr>
              <a:t>anyatehén </a:t>
            </a:r>
            <a:r>
              <a:rPr lang="hu-HU" sz="4400" dirty="0">
                <a:solidFill>
                  <a:srgbClr val="FF0000"/>
                </a:solidFill>
                <a:latin typeface="Titillium" panose="00000500000000000000" pitchFamily="50" charset="-18"/>
              </a:rPr>
              <a:t>hármas-mentességi igazolást </a:t>
            </a:r>
            <a:r>
              <a:rPr lang="hu-HU" sz="4400" dirty="0">
                <a:latin typeface="Titillium" panose="00000500000000000000" pitchFamily="50" charset="-18"/>
              </a:rPr>
              <a:t>a kormányhivatal 60 helyett </a:t>
            </a:r>
            <a:r>
              <a:rPr lang="hu-HU" sz="4400" dirty="0">
                <a:solidFill>
                  <a:srgbClr val="FF0000"/>
                </a:solidFill>
                <a:latin typeface="Titillium" panose="00000500000000000000" pitchFamily="50" charset="-18"/>
              </a:rPr>
              <a:t>30 napon </a:t>
            </a:r>
            <a:r>
              <a:rPr lang="hu-HU" sz="4400" dirty="0">
                <a:latin typeface="Titillium" panose="00000500000000000000" pitchFamily="50" charset="-18"/>
              </a:rPr>
              <a:t>belül küldi meg a MÁK-</a:t>
            </a:r>
            <a:r>
              <a:rPr lang="hu-HU" sz="4400" dirty="0" err="1">
                <a:latin typeface="Titillium" panose="00000500000000000000" pitchFamily="50" charset="-18"/>
              </a:rPr>
              <a:t>nak</a:t>
            </a:r>
            <a:endParaRPr lang="hu-HU" sz="4400" dirty="0">
              <a:latin typeface="Titillium" panose="00000500000000000000" pitchFamily="50" charset="-18"/>
            </a:endParaRPr>
          </a:p>
          <a:p>
            <a:pPr algn="just">
              <a:lnSpc>
                <a:spcPct val="110000"/>
              </a:lnSpc>
              <a:spcBef>
                <a:spcPts val="0"/>
              </a:spcBef>
              <a:spcAft>
                <a:spcPts val="600"/>
              </a:spcAft>
            </a:pPr>
            <a:r>
              <a:rPr lang="hu-HU" sz="4400" dirty="0">
                <a:solidFill>
                  <a:srgbClr val="FF0000"/>
                </a:solidFill>
                <a:latin typeface="Titillium" panose="00000500000000000000" pitchFamily="50" charset="-18"/>
              </a:rPr>
              <a:t>3 egyed alatt az ellési arányt és üszőarányt nem kell betartani</a:t>
            </a:r>
          </a:p>
          <a:p>
            <a:pPr algn="just">
              <a:lnSpc>
                <a:spcPct val="110000"/>
              </a:lnSpc>
              <a:spcBef>
                <a:spcPts val="0"/>
              </a:spcBef>
              <a:spcAft>
                <a:spcPts val="600"/>
              </a:spcAft>
            </a:pPr>
            <a:r>
              <a:rPr lang="hu-HU" sz="4400" dirty="0">
                <a:solidFill>
                  <a:srgbClr val="FF0000"/>
                </a:solidFill>
                <a:latin typeface="Titillium" panose="00000500000000000000" pitchFamily="50" charset="-18"/>
              </a:rPr>
              <a:t>Intenzív és extenzív gyümölcs (CIS) borítékban egyaránt támogatható lesz a húsos som</a:t>
            </a:r>
            <a:r>
              <a:rPr lang="hu-HU" sz="4400" dirty="0">
                <a:latin typeface="Titillium" panose="00000500000000000000" pitchFamily="50" charset="-18"/>
              </a:rPr>
              <a:t>.</a:t>
            </a:r>
            <a:endParaRPr lang="hu-HU" sz="3600" dirty="0">
              <a:latin typeface="Titillium" panose="00000500000000000000" pitchFamily="50" charset="-18"/>
            </a:endParaRPr>
          </a:p>
          <a:p>
            <a:pPr marL="0" indent="0" algn="just">
              <a:lnSpc>
                <a:spcPct val="110000"/>
              </a:lnSpc>
              <a:spcBef>
                <a:spcPts val="0"/>
              </a:spcBef>
              <a:spcAft>
                <a:spcPts val="600"/>
              </a:spcAft>
              <a:buFont typeface="Arial" panose="020B0604020202020204" pitchFamily="34" charset="0"/>
              <a:buNone/>
            </a:pPr>
            <a:r>
              <a:rPr lang="hu-HU" sz="4400" b="1" dirty="0">
                <a:solidFill>
                  <a:srgbClr val="FF0000"/>
                </a:solidFill>
                <a:latin typeface="Titillium" panose="00000500000000000000" pitchFamily="50" charset="-18"/>
              </a:rPr>
              <a:t>Átmeneti Nemzeti Támogatások (ÁNT)</a:t>
            </a:r>
          </a:p>
          <a:p>
            <a:pPr algn="just">
              <a:lnSpc>
                <a:spcPct val="110000"/>
              </a:lnSpc>
              <a:spcBef>
                <a:spcPts val="0"/>
              </a:spcBef>
              <a:spcAft>
                <a:spcPts val="600"/>
              </a:spcAft>
            </a:pPr>
            <a:r>
              <a:rPr lang="hu-HU" sz="4400" dirty="0">
                <a:solidFill>
                  <a:srgbClr val="FF0000"/>
                </a:solidFill>
                <a:latin typeface="Titillium" panose="00000500000000000000" pitchFamily="50" charset="-18"/>
              </a:rPr>
              <a:t>A termeléshez kötött anyajuh és a kedvezőtlen adottságú területeken nyújtandó </a:t>
            </a:r>
            <a:r>
              <a:rPr lang="hu-HU" sz="4400" dirty="0" err="1">
                <a:solidFill>
                  <a:srgbClr val="FF0000"/>
                </a:solidFill>
                <a:latin typeface="Titillium" panose="00000500000000000000" pitchFamily="50" charset="-18"/>
              </a:rPr>
              <a:t>anyajuhtámogatás</a:t>
            </a:r>
            <a:r>
              <a:rPr lang="hu-HU" sz="4400" dirty="0">
                <a:solidFill>
                  <a:srgbClr val="FF0000"/>
                </a:solidFill>
                <a:latin typeface="Titillium" panose="00000500000000000000" pitchFamily="50" charset="-18"/>
              </a:rPr>
              <a:t> ÁNT jogcímek megszűnnek</a:t>
            </a:r>
            <a:r>
              <a:rPr lang="hu-HU" sz="4400" dirty="0">
                <a:latin typeface="Titillium" panose="00000500000000000000" pitchFamily="50" charset="-18"/>
              </a:rPr>
              <a:t>, az ágazat támogatási szintjének fenntartása érdekében </a:t>
            </a:r>
            <a:r>
              <a:rPr lang="hu-HU" sz="4400" dirty="0">
                <a:solidFill>
                  <a:srgbClr val="FF0000"/>
                </a:solidFill>
                <a:latin typeface="Titillium" panose="00000500000000000000" pitchFamily="50" charset="-18"/>
              </a:rPr>
              <a:t>megemelésre kerül a KAP ST-n kívüli tenyészkos beállítási támogatás összege </a:t>
            </a:r>
          </a:p>
          <a:p>
            <a:pPr algn="just">
              <a:lnSpc>
                <a:spcPct val="110000"/>
              </a:lnSpc>
              <a:spcBef>
                <a:spcPts val="0"/>
              </a:spcBef>
              <a:spcAft>
                <a:spcPts val="600"/>
              </a:spcAft>
            </a:pPr>
            <a:r>
              <a:rPr lang="hu-HU" sz="4400" dirty="0">
                <a:latin typeface="Titillium" panose="00000500000000000000" pitchFamily="50" charset="-18"/>
              </a:rPr>
              <a:t>(anyajuh birtokon tartási időszak </a:t>
            </a:r>
            <a:r>
              <a:rPr lang="hu-HU" sz="4400" dirty="0" err="1">
                <a:latin typeface="Titillium" panose="00000500000000000000" pitchFamily="50" charset="-18"/>
              </a:rPr>
              <a:t>előrehozásának</a:t>
            </a:r>
            <a:r>
              <a:rPr lang="hu-HU" sz="4400" dirty="0">
                <a:latin typeface="Titillium" panose="00000500000000000000" pitchFamily="50" charset="-18"/>
              </a:rPr>
              <a:t> szakmai következménye).</a:t>
            </a:r>
          </a:p>
          <a:p>
            <a:pPr algn="just">
              <a:lnSpc>
                <a:spcPct val="110000"/>
              </a:lnSpc>
              <a:spcBef>
                <a:spcPts val="0"/>
              </a:spcBef>
              <a:spcAft>
                <a:spcPts val="600"/>
              </a:spcAft>
            </a:pPr>
            <a:r>
              <a:rPr lang="hu-HU" sz="4400" dirty="0">
                <a:solidFill>
                  <a:srgbClr val="FF0000"/>
                </a:solidFill>
                <a:latin typeface="Titillium" panose="00000500000000000000" pitchFamily="50" charset="-18"/>
              </a:rPr>
              <a:t>A birtokon tartási időszak korábban, április 1-jén kezdődik </a:t>
            </a:r>
            <a:r>
              <a:rPr lang="hu-HU" sz="4400" dirty="0">
                <a:latin typeface="Titillium" panose="00000500000000000000" pitchFamily="50" charset="-18"/>
              </a:rPr>
              <a:t>és engedélyezett a tenyészállat kiállításra történő kiszállítás, az nem számít tartási kötelezettség megszegésének.</a:t>
            </a:r>
          </a:p>
          <a:p>
            <a:pPr algn="just">
              <a:lnSpc>
                <a:spcPct val="110000"/>
              </a:lnSpc>
              <a:spcBef>
                <a:spcPts val="0"/>
              </a:spcBef>
              <a:spcAft>
                <a:spcPts val="600"/>
              </a:spcAft>
            </a:pPr>
            <a:r>
              <a:rPr lang="hu-HU" sz="4400" dirty="0">
                <a:latin typeface="Titillium" panose="00000500000000000000" pitchFamily="50" charset="-18"/>
              </a:rPr>
              <a:t>dohány történelmi bázis jogosultságok frissítésre kerülnek a 2018-as termőterület alapján. Ezeknek 2025-től lesz jelentőségük, hiszen akkor kell visszaállni a jogosultság alapú </a:t>
            </a:r>
            <a:r>
              <a:rPr lang="hu-HU" sz="4000" dirty="0">
                <a:latin typeface="Titillium" panose="00000500000000000000" pitchFamily="50" charset="-18"/>
              </a:rPr>
              <a:t>ÁNT támogatásra. 2024-ben még az ukrán válságtámogatásként (TCTF) lesz igényelhető.</a:t>
            </a:r>
          </a:p>
          <a:p>
            <a:pPr>
              <a:lnSpc>
                <a:spcPct val="110000"/>
              </a:lnSpc>
              <a:spcBef>
                <a:spcPts val="0"/>
              </a:spcBef>
              <a:spcAft>
                <a:spcPts val="600"/>
              </a:spcAft>
            </a:pPr>
            <a:endParaRPr lang="hu-HU" sz="1500" dirty="0"/>
          </a:p>
        </p:txBody>
      </p:sp>
      <p:sp>
        <p:nvSpPr>
          <p:cNvPr id="3" name="Szöveg helye 1">
            <a:extLst>
              <a:ext uri="{FF2B5EF4-FFF2-40B4-BE49-F238E27FC236}">
                <a16:creationId xmlns:a16="http://schemas.microsoft.com/office/drawing/2014/main" xmlns="" id="{511890E0-8F17-5BAE-E631-52A05CFF588E}"/>
              </a:ext>
            </a:extLst>
          </p:cNvPr>
          <p:cNvSpPr txBox="1">
            <a:spLocks/>
          </p:cNvSpPr>
          <p:nvPr/>
        </p:nvSpPr>
        <p:spPr>
          <a:xfrm>
            <a:off x="317202" y="194438"/>
            <a:ext cx="5761037" cy="503238"/>
          </a:xfrm>
          <a:prstGeom prst="rect">
            <a:avLst/>
          </a:prstGeom>
        </p:spPr>
        <p:txBody>
          <a:bodyPr anchor="ctr"/>
          <a:lstStyle>
            <a:lvl1pPr marL="0" indent="0" algn="l" defTabSz="914400" rtl="0" eaLnBrk="1" latinLnBrk="0" hangingPunct="1">
              <a:spcBef>
                <a:spcPct val="20000"/>
              </a:spcBef>
              <a:buFont typeface="Arial" panose="020B0604020202020204" pitchFamily="34" charset="0"/>
              <a:buNone/>
              <a:defRPr lang="hu-HU" sz="2000" b="1" kern="1200" dirty="0" smtClean="0">
                <a:solidFill>
                  <a:srgbClr val="006633"/>
                </a:solidFill>
                <a:latin typeface="Titillium Bd" panose="00000800000000000000" pitchFamily="50" charset="-18"/>
                <a:ea typeface="+mj-ea"/>
                <a:cs typeface="+mj-cs"/>
              </a:defRPr>
            </a:lvl1pPr>
            <a:lvl2pPr marL="742950" indent="-285750" algn="l" defTabSz="914400" rtl="0" eaLnBrk="1" latinLnBrk="0" hangingPunct="1">
              <a:spcBef>
                <a:spcPct val="20000"/>
              </a:spcBef>
              <a:buFont typeface="Arial" panose="020B0604020202020204" pitchFamily="34" charset="0"/>
              <a:buChar char="–"/>
              <a:defRPr lang="hu-HU" sz="2000" b="1" kern="1200" dirty="0" smtClean="0">
                <a:solidFill>
                  <a:srgbClr val="006633"/>
                </a:solidFill>
                <a:latin typeface="Titillium Bd" panose="00000800000000000000" pitchFamily="50" charset="-18"/>
                <a:ea typeface="+mj-ea"/>
                <a:cs typeface="+mj-cs"/>
              </a:defRPr>
            </a:lvl2pPr>
            <a:lvl3pPr marL="1143000" indent="-228600" algn="l" defTabSz="914400" rtl="0" eaLnBrk="1" latinLnBrk="0" hangingPunct="1">
              <a:spcBef>
                <a:spcPct val="20000"/>
              </a:spcBef>
              <a:buFont typeface="Arial" panose="020B0604020202020204" pitchFamily="34" charset="0"/>
              <a:buChar char="•"/>
              <a:defRPr lang="hu-HU" sz="2000" b="1" kern="1200" dirty="0" smtClean="0">
                <a:solidFill>
                  <a:srgbClr val="006633"/>
                </a:solidFill>
                <a:latin typeface="Titillium Bd" panose="00000800000000000000" pitchFamily="50" charset="-18"/>
                <a:ea typeface="+mj-ea"/>
                <a:cs typeface="+mj-cs"/>
              </a:defRPr>
            </a:lvl3pPr>
            <a:lvl4pPr marL="1600200" indent="-228600" algn="l" defTabSz="914400" rtl="0" eaLnBrk="1" latinLnBrk="0" hangingPunct="1">
              <a:spcBef>
                <a:spcPct val="20000"/>
              </a:spcBef>
              <a:buFont typeface="Arial" panose="020B0604020202020204" pitchFamily="34" charset="0"/>
              <a:buChar char="–"/>
              <a:defRPr lang="hu-HU" sz="2000" b="1" kern="1200" dirty="0" smtClean="0">
                <a:solidFill>
                  <a:srgbClr val="006633"/>
                </a:solidFill>
                <a:latin typeface="Titillium Bd" panose="00000800000000000000" pitchFamily="50" charset="-18"/>
                <a:ea typeface="+mj-ea"/>
                <a:cs typeface="+mj-cs"/>
              </a:defRPr>
            </a:lvl4pPr>
            <a:lvl5pPr marL="2057400" indent="-228600" algn="l" defTabSz="914400" rtl="0" eaLnBrk="1" latinLnBrk="0" hangingPunct="1">
              <a:spcBef>
                <a:spcPct val="20000"/>
              </a:spcBef>
              <a:buFont typeface="Arial" panose="020B0604020202020204" pitchFamily="34" charset="0"/>
              <a:buChar char="»"/>
              <a:defRPr lang="hu-HU" sz="2000" b="1" kern="1200" dirty="0" smtClean="0">
                <a:solidFill>
                  <a:srgbClr val="006633"/>
                </a:solidFill>
                <a:latin typeface="Titillium Bd" panose="00000800000000000000" pitchFamily="50" charset="-18"/>
                <a:ea typeface="+mj-ea"/>
                <a:cs typeface="+mj-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hu-HU" dirty="0"/>
              <a:t>KAP ST módosítás főbb elemei II.</a:t>
            </a:r>
          </a:p>
        </p:txBody>
      </p:sp>
      <p:pic>
        <p:nvPicPr>
          <p:cNvPr id="5" name="Picture 2">
            <a:extLst>
              <a:ext uri="{FF2B5EF4-FFF2-40B4-BE49-F238E27FC236}">
                <a16:creationId xmlns:a16="http://schemas.microsoft.com/office/drawing/2014/main" xmlns="" id="{1741B3DE-378F-76A2-29DB-F1539F678B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4267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xmlns="" id="{7B7C4CD7-7635-C9D9-9CDD-F5CEB022FCEB}"/>
              </a:ext>
            </a:extLst>
          </p:cNvPr>
          <p:cNvSpPr>
            <a:spLocks noGrp="1"/>
          </p:cNvSpPr>
          <p:nvPr>
            <p:ph type="body" sz="quarter" idx="13"/>
          </p:nvPr>
        </p:nvSpPr>
        <p:spPr>
          <a:xfrm>
            <a:off x="251520" y="411510"/>
            <a:ext cx="5761037" cy="503238"/>
          </a:xfrm>
        </p:spPr>
        <p:txBody>
          <a:bodyPr/>
          <a:lstStyle/>
          <a:p>
            <a:r>
              <a:rPr lang="hu-HU" dirty="0"/>
              <a:t>Egységes kérelemben várható változások 2024</a:t>
            </a:r>
          </a:p>
        </p:txBody>
      </p:sp>
      <p:sp>
        <p:nvSpPr>
          <p:cNvPr id="4" name="Tartalom helye 2">
            <a:extLst>
              <a:ext uri="{FF2B5EF4-FFF2-40B4-BE49-F238E27FC236}">
                <a16:creationId xmlns:a16="http://schemas.microsoft.com/office/drawing/2014/main" xmlns="" id="{7B71F7FD-7FCA-D8DE-7813-BDC99A4B685E}"/>
              </a:ext>
            </a:extLst>
          </p:cNvPr>
          <p:cNvSpPr txBox="1">
            <a:spLocks/>
          </p:cNvSpPr>
          <p:nvPr/>
        </p:nvSpPr>
        <p:spPr>
          <a:xfrm>
            <a:off x="251520" y="1275606"/>
            <a:ext cx="8496944" cy="2664296"/>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spcBef>
                <a:spcPts val="0"/>
              </a:spcBef>
              <a:spcAft>
                <a:spcPts val="600"/>
              </a:spcAft>
            </a:pPr>
            <a:r>
              <a:rPr lang="hu-HU" sz="1500" dirty="0">
                <a:latin typeface="Titillium" panose="00000500000000000000" pitchFamily="50" charset="-18"/>
              </a:rPr>
              <a:t>Számos eljárási szabály (pl. meghatalmazás) átkerült a KAP </a:t>
            </a:r>
            <a:r>
              <a:rPr lang="hu-HU" sz="1500" dirty="0" err="1">
                <a:latin typeface="Titillium" panose="00000500000000000000" pitchFamily="50" charset="-18"/>
              </a:rPr>
              <a:t>vhr</a:t>
            </a:r>
            <a:r>
              <a:rPr lang="hu-HU" sz="1500" dirty="0">
                <a:latin typeface="Titillium" panose="00000500000000000000" pitchFamily="50" charset="-18"/>
              </a:rPr>
              <a:t>-be (54/2023. AM rendelet)</a:t>
            </a:r>
          </a:p>
          <a:p>
            <a:pPr algn="just">
              <a:spcBef>
                <a:spcPts val="0"/>
              </a:spcBef>
              <a:spcAft>
                <a:spcPts val="600"/>
              </a:spcAft>
            </a:pPr>
            <a:r>
              <a:rPr lang="hu-HU" sz="1500" dirty="0">
                <a:solidFill>
                  <a:srgbClr val="FF0000"/>
                </a:solidFill>
                <a:latin typeface="Titillium" panose="00000500000000000000" pitchFamily="50" charset="-18"/>
              </a:rPr>
              <a:t>Gyep és ültetvények </a:t>
            </a:r>
            <a:r>
              <a:rPr lang="hu-HU" sz="1500" dirty="0" err="1">
                <a:solidFill>
                  <a:srgbClr val="FF0000"/>
                </a:solidFill>
                <a:latin typeface="Titillium" panose="00000500000000000000" pitchFamily="50" charset="-18"/>
              </a:rPr>
              <a:t>újratelepítése</a:t>
            </a:r>
            <a:r>
              <a:rPr lang="hu-HU" sz="1500" dirty="0">
                <a:solidFill>
                  <a:srgbClr val="FF0000"/>
                </a:solidFill>
                <a:latin typeface="Titillium" panose="00000500000000000000" pitchFamily="50" charset="-18"/>
              </a:rPr>
              <a:t> </a:t>
            </a:r>
            <a:r>
              <a:rPr lang="hu-HU" sz="1500" dirty="0">
                <a:latin typeface="Titillium" panose="00000500000000000000" pitchFamily="50" charset="-18"/>
              </a:rPr>
              <a:t>jan. 1. - márc. 31. vagy okt. 1. – dec. 31. között lehetséges annak érdekében, hogy a terület besorolása ne változzon meg.</a:t>
            </a:r>
          </a:p>
          <a:p>
            <a:pPr algn="just">
              <a:spcBef>
                <a:spcPts val="0"/>
              </a:spcBef>
              <a:spcAft>
                <a:spcPts val="600"/>
              </a:spcAft>
            </a:pPr>
            <a:r>
              <a:rPr lang="hu-HU" sz="1500" dirty="0">
                <a:solidFill>
                  <a:srgbClr val="FF0000"/>
                </a:solidFill>
                <a:latin typeface="Titillium" panose="00000500000000000000" pitchFamily="50" charset="-18"/>
              </a:rPr>
              <a:t>Másodvetés betakarításának bejelentése - szabály egyszerűsödik</a:t>
            </a:r>
          </a:p>
          <a:p>
            <a:pPr algn="just">
              <a:spcBef>
                <a:spcPts val="0"/>
              </a:spcBef>
              <a:spcAft>
                <a:spcPts val="600"/>
              </a:spcAft>
            </a:pPr>
            <a:r>
              <a:rPr lang="hu-HU" sz="1500" dirty="0">
                <a:solidFill>
                  <a:srgbClr val="FF0000"/>
                </a:solidFill>
                <a:latin typeface="Titillium" panose="00000500000000000000" pitchFamily="50" charset="-18"/>
              </a:rPr>
              <a:t>Másodvetés elvetésének legkésőbbi időpontja okt. 31.-ről nov. 30.-ra került meghosszabbításra</a:t>
            </a:r>
            <a:r>
              <a:rPr lang="hu-HU" sz="1500" dirty="0">
                <a:latin typeface="Titillium" panose="00000500000000000000" pitchFamily="50" charset="-18"/>
              </a:rPr>
              <a:t>.</a:t>
            </a:r>
          </a:p>
          <a:p>
            <a:pPr algn="just">
              <a:spcBef>
                <a:spcPts val="0"/>
              </a:spcBef>
              <a:spcAft>
                <a:spcPts val="600"/>
              </a:spcAft>
            </a:pPr>
            <a:r>
              <a:rPr lang="hu-HU" sz="1500" dirty="0">
                <a:latin typeface="Titillium" panose="00000500000000000000" pitchFamily="50" charset="-18"/>
              </a:rPr>
              <a:t>Másodvetés tarlóállapot formájában való jelenléte is elfogadható lesz.</a:t>
            </a:r>
          </a:p>
          <a:p>
            <a:pPr algn="just">
              <a:spcBef>
                <a:spcPts val="0"/>
              </a:spcBef>
              <a:spcAft>
                <a:spcPts val="600"/>
              </a:spcAft>
            </a:pPr>
            <a:r>
              <a:rPr lang="hu-HU" sz="1500" dirty="0">
                <a:latin typeface="Titillium" panose="00000500000000000000" pitchFamily="50" charset="-18"/>
              </a:rPr>
              <a:t>Lényeges módosítás, hogy </a:t>
            </a:r>
            <a:r>
              <a:rPr lang="hu-HU" sz="1500" b="1" dirty="0">
                <a:latin typeface="Titillium" panose="00000500000000000000" pitchFamily="50" charset="-18"/>
              </a:rPr>
              <a:t>kis vizes élőhely </a:t>
            </a:r>
            <a:r>
              <a:rPr lang="hu-HU" sz="1500" dirty="0">
                <a:latin typeface="Titillium" panose="00000500000000000000" pitchFamily="50" charset="-18"/>
              </a:rPr>
              <a:t>lehatárolásra és támogathatóvá válik nem csak szántóterületen, hanem </a:t>
            </a:r>
            <a:r>
              <a:rPr lang="hu-HU" sz="1500" b="1" dirty="0">
                <a:latin typeface="Titillium" panose="00000500000000000000" pitchFamily="50" charset="-18"/>
              </a:rPr>
              <a:t>gyepen is – tehát BISS támogatott lesz, de HMKÁ8-ként nem számolható el /mivel gyepen található/</a:t>
            </a:r>
            <a:r>
              <a:rPr lang="hu-HU" sz="1500" dirty="0">
                <a:latin typeface="Titillium" panose="00000500000000000000" pitchFamily="50" charset="-18"/>
              </a:rPr>
              <a:t>. </a:t>
            </a:r>
          </a:p>
        </p:txBody>
      </p:sp>
      <p:pic>
        <p:nvPicPr>
          <p:cNvPr id="3" name="Picture 2">
            <a:extLst>
              <a:ext uri="{FF2B5EF4-FFF2-40B4-BE49-F238E27FC236}">
                <a16:creationId xmlns:a16="http://schemas.microsoft.com/office/drawing/2014/main" xmlns="" id="{6F1C8B91-4B11-F921-9F1A-84C8439318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04992"/>
            <a:ext cx="9144000" cy="95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9434727"/>
      </p:ext>
    </p:extLst>
  </p:cSld>
  <p:clrMapOvr>
    <a:masterClrMapping/>
  </p:clrMapOvr>
</p:sld>
</file>

<file path=ppt/theme/theme1.xml><?xml version="1.0" encoding="utf-8"?>
<a:theme xmlns:a="http://schemas.openxmlformats.org/drawingml/2006/main" name="Office-téma">
  <a:themeElements>
    <a:clrScheme name="1. egyéni séma">
      <a:dk1>
        <a:srgbClr val="026634"/>
      </a:dk1>
      <a:lt1>
        <a:srgbClr val="FFFFFF"/>
      </a:lt1>
      <a:dk2>
        <a:srgbClr val="8F8F8F"/>
      </a:dk2>
      <a:lt2>
        <a:srgbClr val="92C01F"/>
      </a:lt2>
      <a:accent1>
        <a:srgbClr val="026634"/>
      </a:accent1>
      <a:accent2>
        <a:srgbClr val="E10B17"/>
      </a:accent2>
      <a:accent3>
        <a:srgbClr val="0E3B83"/>
      </a:accent3>
      <a:accent4>
        <a:srgbClr val="91191B"/>
      </a:accent4>
      <a:accent5>
        <a:srgbClr val="E8C051"/>
      </a:accent5>
      <a:accent6>
        <a:srgbClr val="D4DFC8"/>
      </a:accent6>
      <a:hlink>
        <a:srgbClr val="3DA435"/>
      </a:hlink>
      <a:folHlink>
        <a:srgbClr val="F15A24"/>
      </a:folHlink>
    </a:clrScheme>
    <a:fontScheme name="1. egyéni séma">
      <a:majorFont>
        <a:latin typeface="Titillium Bd"/>
        <a:ea typeface=""/>
        <a:cs typeface=""/>
      </a:majorFont>
      <a:minorFont>
        <a:latin typeface="Titilliu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wrap="square" rtlCol="0">
        <a:noAutofit/>
      </a:bodyPr>
      <a:lstStyle>
        <a:defPPr>
          <a:defRPr sz="1400" dirty="0" smtClean="0">
            <a:solidFill>
              <a:srgbClr val="006633"/>
            </a:solidFill>
            <a:latin typeface="Titillium" panose="00000500000000000000" pitchFamily="50" charset="-18"/>
          </a:defRPr>
        </a:defPPr>
      </a:lstStyle>
    </a:txDef>
  </a:objectDefaults>
  <a:extraClrSchemeLst/>
  <a:extLst>
    <a:ext uri="{05A4C25C-085E-4340-85A3-A5531E510DB2}">
      <thm15:themeFamily xmlns:thm15="http://schemas.microsoft.com/office/thememl/2012/main" xmlns="" name="NAK_prezentacio_sablon2019_v2 [Írásvédett]" id="{525048EC-FB4D-42D8-8B2A-E6A31C093898}" vid="{50719293-9566-4BD2-83FD-5037FEAF48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um" ma:contentTypeID="0x0101009BEB49215CA82F41AD983C93D903E2FD" ma:contentTypeVersion="17" ma:contentTypeDescription="Új dokumentum létrehozása." ma:contentTypeScope="" ma:versionID="87c1e2eeb25c778ffcd2bfa57c129acd">
  <xsd:schema xmlns:xsd="http://www.w3.org/2001/XMLSchema" xmlns:xs="http://www.w3.org/2001/XMLSchema" xmlns:p="http://schemas.microsoft.com/office/2006/metadata/properties" xmlns:ns2="640a0fc0-991d-401e-a747-13ee99250a65" xmlns:ns3="0b6b44b5-09a0-46b6-a74f-8de2abed2d10" targetNamespace="http://schemas.microsoft.com/office/2006/metadata/properties" ma:root="true" ma:fieldsID="e98ee319cbb7ef75d61d510d1e365600" ns2:_="" ns3:_="">
    <xsd:import namespace="640a0fc0-991d-401e-a747-13ee99250a65"/>
    <xsd:import namespace="0b6b44b5-09a0-46b6-a74f-8de2abed2d1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0a0fc0-991d-401e-a747-13ee99250a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Képcímkék" ma:readOnly="false" ma:fieldId="{5cf76f15-5ced-4ddc-b409-7134ff3c332f}" ma:taxonomyMulti="true" ma:sspId="2e989615-29f6-42c3-a607-03eed22a14a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b6b44b5-09a0-46b6-a74f-8de2abed2d10" elementFormDefault="qualified">
    <xsd:import namespace="http://schemas.microsoft.com/office/2006/documentManagement/types"/>
    <xsd:import namespace="http://schemas.microsoft.com/office/infopath/2007/PartnerControls"/>
    <xsd:element name="SharedWithUsers" ma:index="10" nillable="true" ma:displayName="Résztvevők"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Megosztva részletekkel" ma:internalName="SharedWithDetails" ma:readOnly="true">
      <xsd:simpleType>
        <xsd:restriction base="dms:Note">
          <xsd:maxLength value="255"/>
        </xsd:restriction>
      </xsd:simpleType>
    </xsd:element>
    <xsd:element name="TaxCatchAll" ma:index="22" nillable="true" ma:displayName="Taxonomy Catch All Column" ma:hidden="true" ma:list="{cb2aec5d-065e-43e8-b2dc-9529ac7e4597}" ma:internalName="TaxCatchAll" ma:showField="CatchAllData" ma:web="0b6b44b5-09a0-46b6-a74f-8de2abed2d1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artalomtípus"/>
        <xsd:element ref="dc:title" minOccurs="0" maxOccurs="1" ma:index="4" ma:displayName="Cím"/>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b6b44b5-09a0-46b6-a74f-8de2abed2d10" xsi:nil="true"/>
    <lcf76f155ced4ddcb4097134ff3c332f xmlns="640a0fc0-991d-401e-a747-13ee99250a6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12577C-3039-4DEF-852B-CAE77C44A8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0a0fc0-991d-401e-a747-13ee99250a65"/>
    <ds:schemaRef ds:uri="0b6b44b5-09a0-46b6-a74f-8de2abed2d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E9BD4FA-DF9B-4F5D-BA06-6202F10040C7}">
  <ds:schemaRefs>
    <ds:schemaRef ds:uri="http://schemas.microsoft.com/office/2006/metadata/properties"/>
    <ds:schemaRef ds:uri="http://schemas.openxmlformats.org/package/2006/metadata/core-properties"/>
    <ds:schemaRef ds:uri="http://purl.org/dc/elements/1.1/"/>
    <ds:schemaRef ds:uri="http://www.w3.org/XML/1998/namespace"/>
    <ds:schemaRef ds:uri="0b6b44b5-09a0-46b6-a74f-8de2abed2d10"/>
    <ds:schemaRef ds:uri="http://purl.org/dc/terms/"/>
    <ds:schemaRef ds:uri="http://schemas.microsoft.com/office/2006/documentManagement/types"/>
    <ds:schemaRef ds:uri="http://schemas.microsoft.com/office/infopath/2007/PartnerControls"/>
    <ds:schemaRef ds:uri="640a0fc0-991d-401e-a747-13ee99250a65"/>
    <ds:schemaRef ds:uri="http://purl.org/dc/dcmitype/"/>
  </ds:schemaRefs>
</ds:datastoreItem>
</file>

<file path=customXml/itemProps3.xml><?xml version="1.0" encoding="utf-8"?>
<ds:datastoreItem xmlns:ds="http://schemas.openxmlformats.org/officeDocument/2006/customXml" ds:itemID="{3733E3F7-208A-4C28-9713-C44568CC789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NAK_prezentacio_sablon2019_v2 (5)</Template>
  <TotalTime>659</TotalTime>
  <Words>3775</Words>
  <Application>Microsoft Office PowerPoint</Application>
  <PresentationFormat>Diavetítés a képernyőre (16:9 oldalarány)</PresentationFormat>
  <Paragraphs>316</Paragraphs>
  <Slides>35</Slides>
  <Notes>3</Notes>
  <HiddenSlides>0</HiddenSlides>
  <MMClips>0</MMClips>
  <ScaleCrop>false</ScaleCrop>
  <HeadingPairs>
    <vt:vector size="4" baseType="variant">
      <vt:variant>
        <vt:lpstr>Téma</vt:lpstr>
      </vt:variant>
      <vt:variant>
        <vt:i4>1</vt:i4>
      </vt:variant>
      <vt:variant>
        <vt:lpstr>Diacímek</vt:lpstr>
      </vt:variant>
      <vt:variant>
        <vt:i4>35</vt:i4>
      </vt:variant>
    </vt:vector>
  </HeadingPairs>
  <TitlesOfParts>
    <vt:vector size="36" baseType="lpstr">
      <vt:lpstr>Office-téma</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NAK</dc:creator>
  <cp:lastModifiedBy>user</cp:lastModifiedBy>
  <cp:revision>10</cp:revision>
  <cp:lastPrinted>2017-01-16T10:02:57Z</cp:lastPrinted>
  <dcterms:created xsi:type="dcterms:W3CDTF">2024-01-31T15:10:57Z</dcterms:created>
  <dcterms:modified xsi:type="dcterms:W3CDTF">2024-02-24T10:31:29Z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0x0101009BEB49215CA82F41AD983C93D903E2FD</vt:lpwstr>
  </property>
</Properties>
</file>