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90" r:id="rId3"/>
    <p:sldId id="256" r:id="rId4"/>
    <p:sldId id="257" r:id="rId5"/>
    <p:sldId id="275" r:id="rId6"/>
    <p:sldId id="258" r:id="rId7"/>
    <p:sldId id="259" r:id="rId8"/>
    <p:sldId id="263" r:id="rId9"/>
    <p:sldId id="264" r:id="rId10"/>
    <p:sldId id="260" r:id="rId11"/>
    <p:sldId id="261" r:id="rId12"/>
    <p:sldId id="262" r:id="rId13"/>
    <p:sldId id="265" r:id="rId14"/>
    <p:sldId id="266" r:id="rId15"/>
    <p:sldId id="269" r:id="rId16"/>
    <p:sldId id="271" r:id="rId17"/>
    <p:sldId id="272" r:id="rId18"/>
    <p:sldId id="273" r:id="rId19"/>
    <p:sldId id="277" r:id="rId20"/>
    <p:sldId id="274" r:id="rId21"/>
    <p:sldId id="276" r:id="rId22"/>
    <p:sldId id="278" r:id="rId23"/>
    <p:sldId id="291" r:id="rId24"/>
    <p:sldId id="279" r:id="rId25"/>
    <p:sldId id="280" r:id="rId26"/>
    <p:sldId id="282" r:id="rId27"/>
    <p:sldId id="281" r:id="rId28"/>
    <p:sldId id="286" r:id="rId29"/>
    <p:sldId id="287" r:id="rId30"/>
    <p:sldId id="288" r:id="rId31"/>
    <p:sldId id="289" r:id="rId32"/>
    <p:sldId id="292" r:id="rId33"/>
    <p:sldId id="284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E4D6B-E85B-43DB-BF78-BC83625D446C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964E726E-323D-49E9-8906-20227C0AF80E}">
      <dgm:prSet phldrT="[Szöveg]"/>
      <dgm:spPr/>
      <dgm:t>
        <a:bodyPr/>
        <a:lstStyle/>
        <a:p>
          <a:r>
            <a:rPr lang="hu-HU" b="1" dirty="0" smtClean="0"/>
            <a:t>agrár kockázatkezelési  rendszer</a:t>
          </a:r>
          <a:endParaRPr lang="hu-HU" b="1" dirty="0"/>
        </a:p>
      </dgm:t>
    </dgm:pt>
    <dgm:pt modelId="{542E396B-A4CB-4B6B-AA62-9B5E7D7A06D2}" type="parTrans" cxnId="{F83CC3F2-E67F-4357-9764-D72514FA7365}">
      <dgm:prSet/>
      <dgm:spPr/>
      <dgm:t>
        <a:bodyPr/>
        <a:lstStyle/>
        <a:p>
          <a:endParaRPr lang="hu-HU"/>
        </a:p>
      </dgm:t>
    </dgm:pt>
    <dgm:pt modelId="{CA804EDC-1440-4243-82DB-39497F7DF769}" type="sibTrans" cxnId="{F83CC3F2-E67F-4357-9764-D72514FA7365}">
      <dgm:prSet/>
      <dgm:spPr/>
      <dgm:t>
        <a:bodyPr/>
        <a:lstStyle/>
        <a:p>
          <a:endParaRPr lang="hu-HU"/>
        </a:p>
      </dgm:t>
    </dgm:pt>
    <dgm:pt modelId="{71BFBD9D-5CBD-4801-9F31-FAA94F4A56CB}">
      <dgm:prSet phldrT="[Szöveg]" custT="1"/>
      <dgm:spPr/>
      <dgm:t>
        <a:bodyPr/>
        <a:lstStyle/>
        <a:p>
          <a:endParaRPr lang="hu-HU" sz="1600" b="1" dirty="0" smtClean="0"/>
        </a:p>
        <a:p>
          <a:r>
            <a:rPr lang="hu-HU" sz="1800" b="1" dirty="0" smtClean="0"/>
            <a:t>Agrárkár megállapító szerv </a:t>
          </a:r>
        </a:p>
        <a:p>
          <a:r>
            <a:rPr lang="hu-HU" sz="1600" b="1" dirty="0" smtClean="0">
              <a:solidFill>
                <a:srgbClr val="FFC000"/>
              </a:solidFill>
            </a:rPr>
            <a:t>Megyei Kormányhivatalok  Földművelésügyi Osztályai </a:t>
          </a:r>
        </a:p>
      </dgm:t>
    </dgm:pt>
    <dgm:pt modelId="{8B7031C6-91E7-4331-AE25-621C04B0DEEA}" type="parTrans" cxnId="{883E36CD-0D1B-4AE7-928A-799458391F1D}">
      <dgm:prSet/>
      <dgm:spPr/>
      <dgm:t>
        <a:bodyPr/>
        <a:lstStyle/>
        <a:p>
          <a:endParaRPr lang="hu-HU"/>
        </a:p>
      </dgm:t>
    </dgm:pt>
    <dgm:pt modelId="{41A37362-FD8C-441F-9D2A-9CD8CDEB4668}" type="sibTrans" cxnId="{883E36CD-0D1B-4AE7-928A-799458391F1D}">
      <dgm:prSet/>
      <dgm:spPr/>
      <dgm:t>
        <a:bodyPr/>
        <a:lstStyle/>
        <a:p>
          <a:endParaRPr lang="hu-HU"/>
        </a:p>
      </dgm:t>
    </dgm:pt>
    <dgm:pt modelId="{7A2409BA-4EB0-4A38-90AA-BE008B97B510}">
      <dgm:prSet phldrT="[Szöveg]"/>
      <dgm:spPr/>
      <dgm:t>
        <a:bodyPr/>
        <a:lstStyle/>
        <a:p>
          <a:r>
            <a:rPr lang="hu-HU" b="1" dirty="0" smtClean="0"/>
            <a:t>Kármegállapítást támogató szervek </a:t>
          </a:r>
        </a:p>
        <a:p>
          <a:r>
            <a:rPr lang="hu-HU" dirty="0" smtClean="0"/>
            <a:t>OMSZ, OVF, Budapest  Főváros Kormányhivatala ( a korábbi FÖMI) </a:t>
          </a:r>
        </a:p>
        <a:p>
          <a:endParaRPr lang="hu-HU" dirty="0"/>
        </a:p>
      </dgm:t>
    </dgm:pt>
    <dgm:pt modelId="{9AB93A03-1B6C-407D-BD3C-8A9BA6009B6E}" type="parTrans" cxnId="{86E51197-D8A4-4107-AF75-50F5146B9A80}">
      <dgm:prSet/>
      <dgm:spPr/>
      <dgm:t>
        <a:bodyPr/>
        <a:lstStyle/>
        <a:p>
          <a:endParaRPr lang="hu-HU"/>
        </a:p>
      </dgm:t>
    </dgm:pt>
    <dgm:pt modelId="{C390AB2E-93D7-43AD-AE72-CF6B35E4680F}" type="sibTrans" cxnId="{86E51197-D8A4-4107-AF75-50F5146B9A80}">
      <dgm:prSet/>
      <dgm:spPr/>
      <dgm:t>
        <a:bodyPr/>
        <a:lstStyle/>
        <a:p>
          <a:endParaRPr lang="hu-HU"/>
        </a:p>
      </dgm:t>
    </dgm:pt>
    <dgm:pt modelId="{C6433136-9CA4-440D-BA53-F6223DF64D2E}">
      <dgm:prSet phldrT="[Szöveg]"/>
      <dgm:spPr/>
      <dgm:t>
        <a:bodyPr/>
        <a:lstStyle/>
        <a:p>
          <a:r>
            <a:rPr lang="hu-HU" b="1" dirty="0" smtClean="0"/>
            <a:t>Mezőgazdasági Igazgatási Szerv</a:t>
          </a:r>
        </a:p>
        <a:p>
          <a:r>
            <a:rPr lang="hu-HU" dirty="0" smtClean="0"/>
            <a:t>NÉBIH FMIG</a:t>
          </a:r>
        </a:p>
        <a:p>
          <a:endParaRPr lang="hu-HU" dirty="0"/>
        </a:p>
      </dgm:t>
    </dgm:pt>
    <dgm:pt modelId="{DAB31570-472E-439F-ACFF-9CAFF1C7158D}" type="parTrans" cxnId="{FA90F5DE-A5BF-4074-8915-BA78E4B8A50B}">
      <dgm:prSet/>
      <dgm:spPr/>
      <dgm:t>
        <a:bodyPr/>
        <a:lstStyle/>
        <a:p>
          <a:endParaRPr lang="hu-HU"/>
        </a:p>
      </dgm:t>
    </dgm:pt>
    <dgm:pt modelId="{CAE991EF-B53B-4E63-95D1-B4DFC448DFB5}" type="sibTrans" cxnId="{FA90F5DE-A5BF-4074-8915-BA78E4B8A50B}">
      <dgm:prSet/>
      <dgm:spPr/>
      <dgm:t>
        <a:bodyPr/>
        <a:lstStyle/>
        <a:p>
          <a:endParaRPr lang="hu-HU"/>
        </a:p>
      </dgm:t>
    </dgm:pt>
    <dgm:pt modelId="{78E767B3-A7A6-439D-935A-196E4CFADFAE}">
      <dgm:prSet phldrT="[Szöveg]"/>
      <dgm:spPr/>
      <dgm:t>
        <a:bodyPr/>
        <a:lstStyle/>
        <a:p>
          <a:r>
            <a:rPr lang="hu-HU" b="1" dirty="0" smtClean="0"/>
            <a:t>Agrárkár-enyhítési szerv</a:t>
          </a:r>
        </a:p>
        <a:p>
          <a:r>
            <a:rPr lang="hu-HU" b="1" dirty="0" smtClean="0"/>
            <a:t>MAGYAR ÁLLAMKINCSTÁR a Kormányhivatalok Agrár  és Vidéktámogatási Főosztályainak közreműködésével (korábban  a  Mezőgazdasági és Vidékfejlesztési Hivatal)</a:t>
          </a:r>
        </a:p>
        <a:p>
          <a:endParaRPr lang="hu-HU" dirty="0"/>
        </a:p>
      </dgm:t>
    </dgm:pt>
    <dgm:pt modelId="{C86AF0D0-9713-41F4-87F7-217454ED4AA3}" type="parTrans" cxnId="{5E5F06B2-2682-492F-84CA-C6C9B510DB7C}">
      <dgm:prSet/>
      <dgm:spPr/>
      <dgm:t>
        <a:bodyPr/>
        <a:lstStyle/>
        <a:p>
          <a:endParaRPr lang="hu-HU"/>
        </a:p>
      </dgm:t>
    </dgm:pt>
    <dgm:pt modelId="{4BC8F22C-F4EA-45DC-A9EF-85E32284DA49}" type="sibTrans" cxnId="{5E5F06B2-2682-492F-84CA-C6C9B510DB7C}">
      <dgm:prSet/>
      <dgm:spPr/>
      <dgm:t>
        <a:bodyPr/>
        <a:lstStyle/>
        <a:p>
          <a:endParaRPr lang="hu-HU"/>
        </a:p>
      </dgm:t>
    </dgm:pt>
    <dgm:pt modelId="{B6C8634E-5773-4C43-98B8-7254CA96908E}" type="pres">
      <dgm:prSet presAssocID="{AAAE4D6B-E85B-43DB-BF78-BC83625D446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D9543E4-FD30-4E0C-97AC-994568349B01}" type="pres">
      <dgm:prSet presAssocID="{AAAE4D6B-E85B-43DB-BF78-BC83625D446C}" presName="matrix" presStyleCnt="0"/>
      <dgm:spPr/>
    </dgm:pt>
    <dgm:pt modelId="{1F5DDF91-701A-4055-812C-98829FB986B3}" type="pres">
      <dgm:prSet presAssocID="{AAAE4D6B-E85B-43DB-BF78-BC83625D446C}" presName="tile1" presStyleLbl="node1" presStyleIdx="0" presStyleCnt="4"/>
      <dgm:spPr/>
      <dgm:t>
        <a:bodyPr/>
        <a:lstStyle/>
        <a:p>
          <a:endParaRPr lang="hu-HU"/>
        </a:p>
      </dgm:t>
    </dgm:pt>
    <dgm:pt modelId="{995C85B9-DA56-49C3-A22A-92768A294128}" type="pres">
      <dgm:prSet presAssocID="{AAAE4D6B-E85B-43DB-BF78-BC83625D446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73472D-4223-4F81-92CA-1B25FDE6F225}" type="pres">
      <dgm:prSet presAssocID="{AAAE4D6B-E85B-43DB-BF78-BC83625D446C}" presName="tile2" presStyleLbl="node1" presStyleIdx="1" presStyleCnt="4"/>
      <dgm:spPr/>
      <dgm:t>
        <a:bodyPr/>
        <a:lstStyle/>
        <a:p>
          <a:endParaRPr lang="hu-HU"/>
        </a:p>
      </dgm:t>
    </dgm:pt>
    <dgm:pt modelId="{740DDED3-C63E-4707-A977-839A34CE946C}" type="pres">
      <dgm:prSet presAssocID="{AAAE4D6B-E85B-43DB-BF78-BC83625D446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A23A0A-8416-44D5-8FF2-00F653FEDC75}" type="pres">
      <dgm:prSet presAssocID="{AAAE4D6B-E85B-43DB-BF78-BC83625D446C}" presName="tile3" presStyleLbl="node1" presStyleIdx="2" presStyleCnt="4"/>
      <dgm:spPr/>
      <dgm:t>
        <a:bodyPr/>
        <a:lstStyle/>
        <a:p>
          <a:endParaRPr lang="hu-HU"/>
        </a:p>
      </dgm:t>
    </dgm:pt>
    <dgm:pt modelId="{1E3D1D9D-6DB6-4EF2-AC3D-5FA68577C476}" type="pres">
      <dgm:prSet presAssocID="{AAAE4D6B-E85B-43DB-BF78-BC83625D446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07FC59-FA83-4950-ADC6-CCF3AA8FF260}" type="pres">
      <dgm:prSet presAssocID="{AAAE4D6B-E85B-43DB-BF78-BC83625D446C}" presName="tile4" presStyleLbl="node1" presStyleIdx="3" presStyleCnt="4"/>
      <dgm:spPr/>
      <dgm:t>
        <a:bodyPr/>
        <a:lstStyle/>
        <a:p>
          <a:endParaRPr lang="hu-HU"/>
        </a:p>
      </dgm:t>
    </dgm:pt>
    <dgm:pt modelId="{243EF0CD-5B76-4BE4-B371-49ABB3D1D85C}" type="pres">
      <dgm:prSet presAssocID="{AAAE4D6B-E85B-43DB-BF78-BC83625D446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AB5CB6-D73E-4DA6-A264-D7070388809A}" type="pres">
      <dgm:prSet presAssocID="{AAAE4D6B-E85B-43DB-BF78-BC83625D446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F83CC3F2-E67F-4357-9764-D72514FA7365}" srcId="{AAAE4D6B-E85B-43DB-BF78-BC83625D446C}" destId="{964E726E-323D-49E9-8906-20227C0AF80E}" srcOrd="0" destOrd="0" parTransId="{542E396B-A4CB-4B6B-AA62-9B5E7D7A06D2}" sibTransId="{CA804EDC-1440-4243-82DB-39497F7DF769}"/>
    <dgm:cxn modelId="{86E51197-D8A4-4107-AF75-50F5146B9A80}" srcId="{964E726E-323D-49E9-8906-20227C0AF80E}" destId="{7A2409BA-4EB0-4A38-90AA-BE008B97B510}" srcOrd="1" destOrd="0" parTransId="{9AB93A03-1B6C-407D-BD3C-8A9BA6009B6E}" sibTransId="{C390AB2E-93D7-43AD-AE72-CF6B35E4680F}"/>
    <dgm:cxn modelId="{5E5F06B2-2682-492F-84CA-C6C9B510DB7C}" srcId="{964E726E-323D-49E9-8906-20227C0AF80E}" destId="{78E767B3-A7A6-439D-935A-196E4CFADFAE}" srcOrd="3" destOrd="0" parTransId="{C86AF0D0-9713-41F4-87F7-217454ED4AA3}" sibTransId="{4BC8F22C-F4EA-45DC-A9EF-85E32284DA49}"/>
    <dgm:cxn modelId="{CD6FB4F2-4F06-4132-A719-D9772BDDD79E}" type="presOf" srcId="{7A2409BA-4EB0-4A38-90AA-BE008B97B510}" destId="{740DDED3-C63E-4707-A977-839A34CE946C}" srcOrd="1" destOrd="0" presId="urn:microsoft.com/office/officeart/2005/8/layout/matrix1"/>
    <dgm:cxn modelId="{CC99C005-D451-4A34-92F0-7C34A59FFE4E}" type="presOf" srcId="{C6433136-9CA4-440D-BA53-F6223DF64D2E}" destId="{98A23A0A-8416-44D5-8FF2-00F653FEDC75}" srcOrd="0" destOrd="0" presId="urn:microsoft.com/office/officeart/2005/8/layout/matrix1"/>
    <dgm:cxn modelId="{0523AB31-6648-47CF-9C7D-8D694046E28A}" type="presOf" srcId="{71BFBD9D-5CBD-4801-9F31-FAA94F4A56CB}" destId="{995C85B9-DA56-49C3-A22A-92768A294128}" srcOrd="1" destOrd="0" presId="urn:microsoft.com/office/officeart/2005/8/layout/matrix1"/>
    <dgm:cxn modelId="{BC3B50F7-5F71-4164-A2A5-0103C95D1A27}" type="presOf" srcId="{964E726E-323D-49E9-8906-20227C0AF80E}" destId="{FCAB5CB6-D73E-4DA6-A264-D7070388809A}" srcOrd="0" destOrd="0" presId="urn:microsoft.com/office/officeart/2005/8/layout/matrix1"/>
    <dgm:cxn modelId="{FA90F5DE-A5BF-4074-8915-BA78E4B8A50B}" srcId="{964E726E-323D-49E9-8906-20227C0AF80E}" destId="{C6433136-9CA4-440D-BA53-F6223DF64D2E}" srcOrd="2" destOrd="0" parTransId="{DAB31570-472E-439F-ACFF-9CAFF1C7158D}" sibTransId="{CAE991EF-B53B-4E63-95D1-B4DFC448DFB5}"/>
    <dgm:cxn modelId="{883E36CD-0D1B-4AE7-928A-799458391F1D}" srcId="{964E726E-323D-49E9-8906-20227C0AF80E}" destId="{71BFBD9D-5CBD-4801-9F31-FAA94F4A56CB}" srcOrd="0" destOrd="0" parTransId="{8B7031C6-91E7-4331-AE25-621C04B0DEEA}" sibTransId="{41A37362-FD8C-441F-9D2A-9CD8CDEB4668}"/>
    <dgm:cxn modelId="{BF81A1F7-797F-47FE-BF5C-33EAB43DC367}" type="presOf" srcId="{C6433136-9CA4-440D-BA53-F6223DF64D2E}" destId="{1E3D1D9D-6DB6-4EF2-AC3D-5FA68577C476}" srcOrd="1" destOrd="0" presId="urn:microsoft.com/office/officeart/2005/8/layout/matrix1"/>
    <dgm:cxn modelId="{B76DC4CD-F2F7-4CF8-8578-F1BF00D465FD}" type="presOf" srcId="{AAAE4D6B-E85B-43DB-BF78-BC83625D446C}" destId="{B6C8634E-5773-4C43-98B8-7254CA96908E}" srcOrd="0" destOrd="0" presId="urn:microsoft.com/office/officeart/2005/8/layout/matrix1"/>
    <dgm:cxn modelId="{A261D44C-64A3-4498-9AF5-F708F1EBC0D3}" type="presOf" srcId="{78E767B3-A7A6-439D-935A-196E4CFADFAE}" destId="{8F07FC59-FA83-4950-ADC6-CCF3AA8FF260}" srcOrd="0" destOrd="0" presId="urn:microsoft.com/office/officeart/2005/8/layout/matrix1"/>
    <dgm:cxn modelId="{4DD3C49B-D418-46D4-B1FE-F269DA4A8E54}" type="presOf" srcId="{7A2409BA-4EB0-4A38-90AA-BE008B97B510}" destId="{DF73472D-4223-4F81-92CA-1B25FDE6F225}" srcOrd="0" destOrd="0" presId="urn:microsoft.com/office/officeart/2005/8/layout/matrix1"/>
    <dgm:cxn modelId="{50BFC736-29BD-4A45-8858-30C425B8467C}" type="presOf" srcId="{71BFBD9D-5CBD-4801-9F31-FAA94F4A56CB}" destId="{1F5DDF91-701A-4055-812C-98829FB986B3}" srcOrd="0" destOrd="0" presId="urn:microsoft.com/office/officeart/2005/8/layout/matrix1"/>
    <dgm:cxn modelId="{BD1528D7-9C1E-412E-A23D-A10BAF665B7F}" type="presOf" srcId="{78E767B3-A7A6-439D-935A-196E4CFADFAE}" destId="{243EF0CD-5B76-4BE4-B371-49ABB3D1D85C}" srcOrd="1" destOrd="0" presId="urn:microsoft.com/office/officeart/2005/8/layout/matrix1"/>
    <dgm:cxn modelId="{95B7D5D4-60BD-4CA0-879E-8E7144986FD5}" type="presParOf" srcId="{B6C8634E-5773-4C43-98B8-7254CA96908E}" destId="{4D9543E4-FD30-4E0C-97AC-994568349B01}" srcOrd="0" destOrd="0" presId="urn:microsoft.com/office/officeart/2005/8/layout/matrix1"/>
    <dgm:cxn modelId="{E623E6BB-3ECF-449D-9FA3-75990C88376B}" type="presParOf" srcId="{4D9543E4-FD30-4E0C-97AC-994568349B01}" destId="{1F5DDF91-701A-4055-812C-98829FB986B3}" srcOrd="0" destOrd="0" presId="urn:microsoft.com/office/officeart/2005/8/layout/matrix1"/>
    <dgm:cxn modelId="{28B66131-3C2F-415D-B515-EDB4ECE0301F}" type="presParOf" srcId="{4D9543E4-FD30-4E0C-97AC-994568349B01}" destId="{995C85B9-DA56-49C3-A22A-92768A294128}" srcOrd="1" destOrd="0" presId="urn:microsoft.com/office/officeart/2005/8/layout/matrix1"/>
    <dgm:cxn modelId="{9A4EE29D-8678-44B5-BFCE-3576EC6887D1}" type="presParOf" srcId="{4D9543E4-FD30-4E0C-97AC-994568349B01}" destId="{DF73472D-4223-4F81-92CA-1B25FDE6F225}" srcOrd="2" destOrd="0" presId="urn:microsoft.com/office/officeart/2005/8/layout/matrix1"/>
    <dgm:cxn modelId="{A051BE12-47D7-4462-BA9B-A848636C8A29}" type="presParOf" srcId="{4D9543E4-FD30-4E0C-97AC-994568349B01}" destId="{740DDED3-C63E-4707-A977-839A34CE946C}" srcOrd="3" destOrd="0" presId="urn:microsoft.com/office/officeart/2005/8/layout/matrix1"/>
    <dgm:cxn modelId="{3BE71FDB-A980-4DBB-8B0F-67690BE76141}" type="presParOf" srcId="{4D9543E4-FD30-4E0C-97AC-994568349B01}" destId="{98A23A0A-8416-44D5-8FF2-00F653FEDC75}" srcOrd="4" destOrd="0" presId="urn:microsoft.com/office/officeart/2005/8/layout/matrix1"/>
    <dgm:cxn modelId="{3FCA01B9-E268-4931-AD3F-8948F5B5DFD9}" type="presParOf" srcId="{4D9543E4-FD30-4E0C-97AC-994568349B01}" destId="{1E3D1D9D-6DB6-4EF2-AC3D-5FA68577C476}" srcOrd="5" destOrd="0" presId="urn:microsoft.com/office/officeart/2005/8/layout/matrix1"/>
    <dgm:cxn modelId="{CAE1F805-CC5B-46B1-9D48-91FC49190F04}" type="presParOf" srcId="{4D9543E4-FD30-4E0C-97AC-994568349B01}" destId="{8F07FC59-FA83-4950-ADC6-CCF3AA8FF260}" srcOrd="6" destOrd="0" presId="urn:microsoft.com/office/officeart/2005/8/layout/matrix1"/>
    <dgm:cxn modelId="{A8B8F67F-BD21-4E5F-A8DF-3715F64A3054}" type="presParOf" srcId="{4D9543E4-FD30-4E0C-97AC-994568349B01}" destId="{243EF0CD-5B76-4BE4-B371-49ABB3D1D85C}" srcOrd="7" destOrd="0" presId="urn:microsoft.com/office/officeart/2005/8/layout/matrix1"/>
    <dgm:cxn modelId="{135999B3-DD57-4552-8696-F88F139CA31C}" type="presParOf" srcId="{B6C8634E-5773-4C43-98B8-7254CA96908E}" destId="{FCAB5CB6-D73E-4DA6-A264-D707038880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2A185-CF65-4DA4-86B5-712ADE33EED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5882F352-3133-4976-97EB-58805018B60C}" type="pres">
      <dgm:prSet presAssocID="{A622A185-CF65-4DA4-86B5-712ADE33EE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D078AAA0-F5FD-4B15-BDF4-00C260B0401C}" type="presOf" srcId="{A622A185-CF65-4DA4-86B5-712ADE33EED7}" destId="{5882F352-3133-4976-97EB-58805018B60C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7537B-9AE3-4206-9813-D5983787E86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4341996-EF68-4A71-9146-7E743D4454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Termelő</a:t>
          </a:r>
          <a:endParaRPr lang="hu-HU" sz="1400" dirty="0">
            <a:solidFill>
              <a:schemeClr val="tx1"/>
            </a:solidFill>
          </a:endParaRPr>
        </a:p>
      </dgm:t>
    </dgm:pt>
    <dgm:pt modelId="{7D2602AE-201B-4655-9489-74968409DD19}" type="parTrans" cxnId="{5F6FADAC-0CF2-4430-A8B6-C8F30D0BED78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FD3581EA-C017-41B0-B80E-6EEB8043F751}" type="sibTrans" cxnId="{5F6FADAC-0CF2-4430-A8B6-C8F30D0BED78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048A22E8-57E6-460D-8BB4-914F53CA242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Ügyfélkapu – </a:t>
          </a:r>
          <a:r>
            <a:rPr lang="hu-HU" sz="1400" b="1" dirty="0" smtClean="0">
              <a:solidFill>
                <a:schemeClr val="tx1"/>
              </a:solidFill>
            </a:rPr>
            <a:t>Kárbejelentés</a:t>
          </a:r>
          <a:endParaRPr lang="hu-HU" sz="1400" b="1" dirty="0">
            <a:solidFill>
              <a:schemeClr val="tx1"/>
            </a:solidFill>
          </a:endParaRPr>
        </a:p>
      </dgm:t>
    </dgm:pt>
    <dgm:pt modelId="{9074825F-245B-402B-B9B4-F6E792F6F215}" type="parTrans" cxnId="{7443CAB7-2B3D-4D66-B556-5C87A1440166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B03E81BF-D630-485B-B8B2-32914EEA6088}" type="sibTrans" cxnId="{7443CAB7-2B3D-4D66-B556-5C87A1440166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6F4221EF-6106-4019-80FF-0365AD55C34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MKR (MÁK)</a:t>
          </a:r>
          <a:endParaRPr lang="hu-HU" sz="1400" dirty="0">
            <a:solidFill>
              <a:schemeClr val="tx1"/>
            </a:solidFill>
          </a:endParaRPr>
        </a:p>
      </dgm:t>
    </dgm:pt>
    <dgm:pt modelId="{8C476594-78D8-464F-8BA3-75599F23028A}" type="parTrans" cxnId="{EE267685-EE90-4664-9EEA-67161BED973C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B01FD560-1197-4E36-84CE-F8B5964AEB24}" type="sibTrans" cxnId="{EE267685-EE90-4664-9EEA-67161BED973C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62DEF338-D4D1-4650-B48B-123609DEFF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KMTR (NÉBIH/Korm. Hiv.)</a:t>
          </a:r>
          <a:endParaRPr lang="hu-HU" sz="1400" dirty="0">
            <a:solidFill>
              <a:schemeClr val="tx1"/>
            </a:solidFill>
          </a:endParaRPr>
        </a:p>
      </dgm:t>
    </dgm:pt>
    <dgm:pt modelId="{0291B282-8210-4313-B346-E927D11DAACF}" type="parTrans" cxnId="{68D95E55-3869-4622-9234-98743C9A37B0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11F26D5F-902A-4205-A25D-F06A2143A874}" type="sibTrans" cxnId="{68D95E55-3869-4622-9234-98743C9A37B0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305895D8-26A6-4B9E-BB2B-F77D0281F77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EÜER</a:t>
          </a:r>
          <a:endParaRPr lang="hu-HU" sz="1400" dirty="0">
            <a:solidFill>
              <a:schemeClr val="tx1"/>
            </a:solidFill>
          </a:endParaRPr>
        </a:p>
      </dgm:t>
    </dgm:pt>
    <dgm:pt modelId="{899D7462-27D0-40A2-882D-E9CEB606F45D}" type="parTrans" cxnId="{92C21CA0-447D-4B58-B0B8-65AEBD69DE9C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D44DC081-CB9D-4521-9E0F-C185C8BEDFFA}" type="sibTrans" cxnId="{92C21CA0-447D-4B58-B0B8-65AEBD69DE9C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FC97B429-F031-4E6E-AB93-25FDA642C35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err="1" smtClean="0">
              <a:solidFill>
                <a:schemeClr val="tx1"/>
              </a:solidFill>
            </a:rPr>
            <a:t>Tablet</a:t>
          </a:r>
          <a:endParaRPr lang="hu-HU" sz="1400" dirty="0">
            <a:solidFill>
              <a:schemeClr val="tx1"/>
            </a:solidFill>
          </a:endParaRPr>
        </a:p>
      </dgm:t>
    </dgm:pt>
    <dgm:pt modelId="{348666D0-BCB6-44BA-8532-4159D71CDE20}" type="parTrans" cxnId="{DC317ABD-1271-40C5-8E2A-74DB976896A9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7B21DC6B-3628-4B03-A880-2C42CD81E527}" type="sibTrans" cxnId="{DC317ABD-1271-40C5-8E2A-74DB976896A9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5B7DC603-3FC7-44D5-82DD-9C7DC6F3070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Helyszíni szemle</a:t>
          </a:r>
          <a:endParaRPr lang="hu-HU" sz="1400" dirty="0">
            <a:solidFill>
              <a:schemeClr val="tx1"/>
            </a:solidFill>
          </a:endParaRPr>
        </a:p>
      </dgm:t>
    </dgm:pt>
    <dgm:pt modelId="{877A3C65-F219-4F97-A328-F5AED3606FC0}" type="parTrans" cxnId="{655663A5-703F-4D37-8580-D873F874EB52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B8AF0CC2-6753-4CFC-BD15-A471AABD987A}" type="sibTrans" cxnId="{655663A5-703F-4D37-8580-D873F874EB52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CE66241F-5EB3-47D9-AEFD-60BFEDB4ABC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EÜER</a:t>
          </a:r>
          <a:endParaRPr lang="hu-HU" sz="1400" dirty="0">
            <a:solidFill>
              <a:schemeClr val="tx1"/>
            </a:solidFill>
          </a:endParaRPr>
        </a:p>
      </dgm:t>
    </dgm:pt>
    <dgm:pt modelId="{5EFDA7F7-E976-4137-9464-A1B50EB414D3}" type="parTrans" cxnId="{22BFDF0F-7129-4A97-9C5A-1350ED364BDE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1183F0ED-16B0-470E-A872-B437B7C3B4AC}" type="sibTrans" cxnId="{22BFDF0F-7129-4A97-9C5A-1350ED364BDE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2C74555A-BFFA-405E-B530-9BB94709E53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Határozathozatal (KMTR)</a:t>
          </a:r>
          <a:endParaRPr lang="hu-HU" sz="1400" dirty="0">
            <a:solidFill>
              <a:schemeClr val="tx1"/>
            </a:solidFill>
          </a:endParaRPr>
        </a:p>
      </dgm:t>
    </dgm:pt>
    <dgm:pt modelId="{E3B5BEDD-B790-4559-8728-1E8A2F1E7EF1}" type="parTrans" cxnId="{101117D2-88ED-44C6-90F1-BD62AC52255B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5C57E39A-DD56-4B9D-BE24-DC8B473EF702}" type="sibTrans" cxnId="{101117D2-88ED-44C6-90F1-BD62AC52255B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CF0CFFA9-31D4-4DDB-86C6-5AB98F6559C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MKR (MÁK)</a:t>
          </a:r>
          <a:endParaRPr lang="hu-HU" sz="1400" dirty="0">
            <a:solidFill>
              <a:schemeClr val="tx1"/>
            </a:solidFill>
          </a:endParaRPr>
        </a:p>
      </dgm:t>
    </dgm:pt>
    <dgm:pt modelId="{B2A7C5E7-299C-4DCD-948F-A4B5A0E537D0}" type="parTrans" cxnId="{2C1F56B4-16B2-46D0-92CD-0E0170D859FF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DAC3D68F-E7B1-4D2A-9A53-D184F9AA6AF7}" type="sibTrans" cxnId="{2C1F56B4-16B2-46D0-92CD-0E0170D859FF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7F703A86-5794-4670-A7DD-F1BFBC16ED9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Ügyfélkapu - </a:t>
          </a:r>
          <a:r>
            <a:rPr lang="hu-HU" sz="1400" b="1" dirty="0" smtClean="0">
              <a:solidFill>
                <a:schemeClr val="tx1"/>
              </a:solidFill>
            </a:rPr>
            <a:t>Határozat</a:t>
          </a:r>
          <a:endParaRPr lang="hu-HU" sz="1400" b="1" dirty="0">
            <a:solidFill>
              <a:schemeClr val="tx1"/>
            </a:solidFill>
          </a:endParaRPr>
        </a:p>
      </dgm:t>
    </dgm:pt>
    <dgm:pt modelId="{324BD845-CAEA-4388-9B02-B0A4F846FF23}" type="parTrans" cxnId="{15E897A0-A0D1-4E5C-A149-856968E31E1C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B78F4790-D5DF-48F5-9529-3C93D4AE8286}" type="sibTrans" cxnId="{15E897A0-A0D1-4E5C-A149-856968E31E1C}">
      <dgm:prSet/>
      <dgm:spPr/>
      <dgm:t>
        <a:bodyPr/>
        <a:lstStyle/>
        <a:p>
          <a:endParaRPr lang="hu-HU" sz="1400">
            <a:solidFill>
              <a:schemeClr val="tx1"/>
            </a:solidFill>
          </a:endParaRPr>
        </a:p>
      </dgm:t>
    </dgm:pt>
    <dgm:pt modelId="{C23F1A1E-3EF5-4B12-B711-DD7D023C34B0}" type="pres">
      <dgm:prSet presAssocID="{B627537B-9AE3-4206-9813-D5983787E8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5AC5F18-CB4B-43AF-AC53-74F3A41941FB}" type="pres">
      <dgm:prSet presAssocID="{34341996-EF68-4A71-9146-7E743D44541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31FF58-0A18-4436-91A8-9E1FD8244B5B}" type="pres">
      <dgm:prSet presAssocID="{34341996-EF68-4A71-9146-7E743D44541F}" presName="spNode" presStyleCnt="0"/>
      <dgm:spPr/>
    </dgm:pt>
    <dgm:pt modelId="{6212A774-C3E7-4093-8673-E0DAB8D80DAD}" type="pres">
      <dgm:prSet presAssocID="{FD3581EA-C017-41B0-B80E-6EEB8043F751}" presName="sibTrans" presStyleLbl="sibTrans1D1" presStyleIdx="0" presStyleCnt="11"/>
      <dgm:spPr/>
      <dgm:t>
        <a:bodyPr/>
        <a:lstStyle/>
        <a:p>
          <a:endParaRPr lang="hu-HU"/>
        </a:p>
      </dgm:t>
    </dgm:pt>
    <dgm:pt modelId="{0B12ABCD-59E3-4155-A844-1460BE1CD19E}" type="pres">
      <dgm:prSet presAssocID="{048A22E8-57E6-460D-8BB4-914F53CA2428}" presName="node" presStyleLbl="node1" presStyleIdx="1" presStyleCnt="11" custScaleX="16942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416D34-6BD2-4A23-84CB-81DE919A05A5}" type="pres">
      <dgm:prSet presAssocID="{048A22E8-57E6-460D-8BB4-914F53CA2428}" presName="spNode" presStyleCnt="0"/>
      <dgm:spPr/>
    </dgm:pt>
    <dgm:pt modelId="{13BDC937-0AE1-49F6-B342-174014382951}" type="pres">
      <dgm:prSet presAssocID="{B03E81BF-D630-485B-B8B2-32914EEA6088}" presName="sibTrans" presStyleLbl="sibTrans1D1" presStyleIdx="1" presStyleCnt="11"/>
      <dgm:spPr/>
      <dgm:t>
        <a:bodyPr/>
        <a:lstStyle/>
        <a:p>
          <a:endParaRPr lang="hu-HU"/>
        </a:p>
      </dgm:t>
    </dgm:pt>
    <dgm:pt modelId="{8CC429CA-4B18-475F-9725-ADF446B816FD}" type="pres">
      <dgm:prSet presAssocID="{6F4221EF-6106-4019-80FF-0365AD55C34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E4C9CB-773A-4BE6-9845-4565C8E2F574}" type="pres">
      <dgm:prSet presAssocID="{6F4221EF-6106-4019-80FF-0365AD55C34E}" presName="spNode" presStyleCnt="0"/>
      <dgm:spPr/>
    </dgm:pt>
    <dgm:pt modelId="{9503B781-1A1F-4C01-A69C-26441229722B}" type="pres">
      <dgm:prSet presAssocID="{B01FD560-1197-4E36-84CE-F8B5964AEB24}" presName="sibTrans" presStyleLbl="sibTrans1D1" presStyleIdx="2" presStyleCnt="11"/>
      <dgm:spPr/>
      <dgm:t>
        <a:bodyPr/>
        <a:lstStyle/>
        <a:p>
          <a:endParaRPr lang="hu-HU"/>
        </a:p>
      </dgm:t>
    </dgm:pt>
    <dgm:pt modelId="{FA1E9A58-F357-48CA-A580-862CD6631C4D}" type="pres">
      <dgm:prSet presAssocID="{62DEF338-D4D1-4650-B48B-123609DEFF4B}" presName="node" presStyleLbl="node1" presStyleIdx="3" presStyleCnt="11" custScaleX="203138" custScaleY="1304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E3EFD7-77E1-4290-A28E-41EA2AF5B6F6}" type="pres">
      <dgm:prSet presAssocID="{62DEF338-D4D1-4650-B48B-123609DEFF4B}" presName="spNode" presStyleCnt="0"/>
      <dgm:spPr/>
    </dgm:pt>
    <dgm:pt modelId="{5C7EE633-63D4-4D92-BB9A-097828162C2E}" type="pres">
      <dgm:prSet presAssocID="{11F26D5F-902A-4205-A25D-F06A2143A874}" presName="sibTrans" presStyleLbl="sibTrans1D1" presStyleIdx="3" presStyleCnt="11"/>
      <dgm:spPr/>
      <dgm:t>
        <a:bodyPr/>
        <a:lstStyle/>
        <a:p>
          <a:endParaRPr lang="hu-HU"/>
        </a:p>
      </dgm:t>
    </dgm:pt>
    <dgm:pt modelId="{0A4FC827-4F50-456C-A7B8-3415EB3CD33B}" type="pres">
      <dgm:prSet presAssocID="{305895D8-26A6-4B9E-BB2B-F77D0281F774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5A197E-9BCE-4407-8DF3-1A522531A860}" type="pres">
      <dgm:prSet presAssocID="{305895D8-26A6-4B9E-BB2B-F77D0281F774}" presName="spNode" presStyleCnt="0"/>
      <dgm:spPr/>
    </dgm:pt>
    <dgm:pt modelId="{2E12E3F3-267B-49F1-9576-DFC942BA617F}" type="pres">
      <dgm:prSet presAssocID="{D44DC081-CB9D-4521-9E0F-C185C8BEDFFA}" presName="sibTrans" presStyleLbl="sibTrans1D1" presStyleIdx="4" presStyleCnt="11"/>
      <dgm:spPr/>
      <dgm:t>
        <a:bodyPr/>
        <a:lstStyle/>
        <a:p>
          <a:endParaRPr lang="hu-HU"/>
        </a:p>
      </dgm:t>
    </dgm:pt>
    <dgm:pt modelId="{885862C6-D580-4BC2-835E-D3433DFE3EE1}" type="pres">
      <dgm:prSet presAssocID="{FC97B429-F031-4E6E-AB93-25FDA642C35E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30214F-7E4C-4333-9424-9E3D5515D2CD}" type="pres">
      <dgm:prSet presAssocID="{FC97B429-F031-4E6E-AB93-25FDA642C35E}" presName="spNode" presStyleCnt="0"/>
      <dgm:spPr/>
    </dgm:pt>
    <dgm:pt modelId="{BE872B1D-442E-45DF-BCA9-4F4D10E82E49}" type="pres">
      <dgm:prSet presAssocID="{7B21DC6B-3628-4B03-A880-2C42CD81E527}" presName="sibTrans" presStyleLbl="sibTrans1D1" presStyleIdx="5" presStyleCnt="11"/>
      <dgm:spPr/>
      <dgm:t>
        <a:bodyPr/>
        <a:lstStyle/>
        <a:p>
          <a:endParaRPr lang="hu-HU"/>
        </a:p>
      </dgm:t>
    </dgm:pt>
    <dgm:pt modelId="{8B4AD4B5-91A2-4A1A-8006-82C97475A650}" type="pres">
      <dgm:prSet presAssocID="{5B7DC603-3FC7-44D5-82DD-9C7DC6F30702}" presName="node" presStyleLbl="node1" presStyleIdx="6" presStyleCnt="11" custScaleX="1280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58AAA6-211C-4FC7-AC74-6A1DFA23DA4A}" type="pres">
      <dgm:prSet presAssocID="{5B7DC603-3FC7-44D5-82DD-9C7DC6F30702}" presName="spNode" presStyleCnt="0"/>
      <dgm:spPr/>
    </dgm:pt>
    <dgm:pt modelId="{1E5979ED-80B6-4474-9BE4-3B611C961EDB}" type="pres">
      <dgm:prSet presAssocID="{B8AF0CC2-6753-4CFC-BD15-A471AABD987A}" presName="sibTrans" presStyleLbl="sibTrans1D1" presStyleIdx="6" presStyleCnt="11"/>
      <dgm:spPr/>
      <dgm:t>
        <a:bodyPr/>
        <a:lstStyle/>
        <a:p>
          <a:endParaRPr lang="hu-HU"/>
        </a:p>
      </dgm:t>
    </dgm:pt>
    <dgm:pt modelId="{38386395-5A6D-4B0C-814E-1862CCE246C8}" type="pres">
      <dgm:prSet presAssocID="{CE66241F-5EB3-47D9-AEFD-60BFEDB4ABC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BDDCD8-0D01-4B4D-9285-C17829A41FEB}" type="pres">
      <dgm:prSet presAssocID="{CE66241F-5EB3-47D9-AEFD-60BFEDB4ABCF}" presName="spNode" presStyleCnt="0"/>
      <dgm:spPr/>
    </dgm:pt>
    <dgm:pt modelId="{0273CFBD-B137-4217-8CDD-D76023BE927D}" type="pres">
      <dgm:prSet presAssocID="{1183F0ED-16B0-470E-A872-B437B7C3B4AC}" presName="sibTrans" presStyleLbl="sibTrans1D1" presStyleIdx="7" presStyleCnt="11"/>
      <dgm:spPr/>
      <dgm:t>
        <a:bodyPr/>
        <a:lstStyle/>
        <a:p>
          <a:endParaRPr lang="hu-HU"/>
        </a:p>
      </dgm:t>
    </dgm:pt>
    <dgm:pt modelId="{0019E7B1-9BC5-477E-BDD2-4349AD93F90F}" type="pres">
      <dgm:prSet presAssocID="{2C74555A-BFFA-405E-B530-9BB94709E53F}" presName="node" presStyleLbl="node1" presStyleIdx="8" presStyleCnt="11" custScaleX="200382" custScaleY="1012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1E5461-CA39-4644-8679-2FA76FC39808}" type="pres">
      <dgm:prSet presAssocID="{2C74555A-BFFA-405E-B530-9BB94709E53F}" presName="spNode" presStyleCnt="0"/>
      <dgm:spPr/>
    </dgm:pt>
    <dgm:pt modelId="{106590DC-6761-4D60-9AB8-502D45C99BDA}" type="pres">
      <dgm:prSet presAssocID="{5C57E39A-DD56-4B9D-BE24-DC8B473EF702}" presName="sibTrans" presStyleLbl="sibTrans1D1" presStyleIdx="8" presStyleCnt="11"/>
      <dgm:spPr/>
      <dgm:t>
        <a:bodyPr/>
        <a:lstStyle/>
        <a:p>
          <a:endParaRPr lang="hu-HU"/>
        </a:p>
      </dgm:t>
    </dgm:pt>
    <dgm:pt modelId="{411CA578-811A-4B06-8138-F1274CB5678C}" type="pres">
      <dgm:prSet presAssocID="{CF0CFFA9-31D4-4DDB-86C6-5AB98F6559C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A30DE5-860B-4E13-B33E-CBE514C3DF50}" type="pres">
      <dgm:prSet presAssocID="{CF0CFFA9-31D4-4DDB-86C6-5AB98F6559C4}" presName="spNode" presStyleCnt="0"/>
      <dgm:spPr/>
    </dgm:pt>
    <dgm:pt modelId="{AB766232-4231-452B-963D-B0A030C098C1}" type="pres">
      <dgm:prSet presAssocID="{DAC3D68F-E7B1-4D2A-9A53-D184F9AA6AF7}" presName="sibTrans" presStyleLbl="sibTrans1D1" presStyleIdx="9" presStyleCnt="11"/>
      <dgm:spPr/>
      <dgm:t>
        <a:bodyPr/>
        <a:lstStyle/>
        <a:p>
          <a:endParaRPr lang="hu-HU"/>
        </a:p>
      </dgm:t>
    </dgm:pt>
    <dgm:pt modelId="{47CD72FB-AD58-4AD7-B245-0E0367BC44AF}" type="pres">
      <dgm:prSet presAssocID="{7F703A86-5794-4670-A7DD-F1BFBC16ED9D}" presName="node" presStyleLbl="node1" presStyleIdx="10" presStyleCnt="11" custScaleX="179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29A65E-F17C-431F-B942-74F86ED8A3AC}" type="pres">
      <dgm:prSet presAssocID="{7F703A86-5794-4670-A7DD-F1BFBC16ED9D}" presName="spNode" presStyleCnt="0"/>
      <dgm:spPr/>
    </dgm:pt>
    <dgm:pt modelId="{2BCC3192-8F52-4598-8908-D5230AEF069C}" type="pres">
      <dgm:prSet presAssocID="{B78F4790-D5DF-48F5-9529-3C93D4AE8286}" presName="sibTrans" presStyleLbl="sibTrans1D1" presStyleIdx="10" presStyleCnt="11"/>
      <dgm:spPr/>
      <dgm:t>
        <a:bodyPr/>
        <a:lstStyle/>
        <a:p>
          <a:endParaRPr lang="hu-HU"/>
        </a:p>
      </dgm:t>
    </dgm:pt>
  </dgm:ptLst>
  <dgm:cxnLst>
    <dgm:cxn modelId="{2EEA7FA8-1108-47A6-A5CA-0F8B02E37D56}" type="presOf" srcId="{DAC3D68F-E7B1-4D2A-9A53-D184F9AA6AF7}" destId="{AB766232-4231-452B-963D-B0A030C098C1}" srcOrd="0" destOrd="0" presId="urn:microsoft.com/office/officeart/2005/8/layout/cycle5"/>
    <dgm:cxn modelId="{857536F4-627C-40D4-A000-75FAE37A06D4}" type="presOf" srcId="{FC97B429-F031-4E6E-AB93-25FDA642C35E}" destId="{885862C6-D580-4BC2-835E-D3433DFE3EE1}" srcOrd="0" destOrd="0" presId="urn:microsoft.com/office/officeart/2005/8/layout/cycle5"/>
    <dgm:cxn modelId="{7052618C-4DDC-4C21-8794-E4B4B413916C}" type="presOf" srcId="{2C74555A-BFFA-405E-B530-9BB94709E53F}" destId="{0019E7B1-9BC5-477E-BDD2-4349AD93F90F}" srcOrd="0" destOrd="0" presId="urn:microsoft.com/office/officeart/2005/8/layout/cycle5"/>
    <dgm:cxn modelId="{E62BF3A3-2A1D-49AE-A7A0-B1E2ED17414F}" type="presOf" srcId="{048A22E8-57E6-460D-8BB4-914F53CA2428}" destId="{0B12ABCD-59E3-4155-A844-1460BE1CD19E}" srcOrd="0" destOrd="0" presId="urn:microsoft.com/office/officeart/2005/8/layout/cycle5"/>
    <dgm:cxn modelId="{165D0E80-958F-414B-AB98-71EC6E0EA365}" type="presOf" srcId="{CE66241F-5EB3-47D9-AEFD-60BFEDB4ABCF}" destId="{38386395-5A6D-4B0C-814E-1862CCE246C8}" srcOrd="0" destOrd="0" presId="urn:microsoft.com/office/officeart/2005/8/layout/cycle5"/>
    <dgm:cxn modelId="{ED18331B-7AEE-441E-B353-67580F6F7FF5}" type="presOf" srcId="{1183F0ED-16B0-470E-A872-B437B7C3B4AC}" destId="{0273CFBD-B137-4217-8CDD-D76023BE927D}" srcOrd="0" destOrd="0" presId="urn:microsoft.com/office/officeart/2005/8/layout/cycle5"/>
    <dgm:cxn modelId="{2011A3B0-4185-4609-A8A2-E5770564CFB5}" type="presOf" srcId="{CF0CFFA9-31D4-4DDB-86C6-5AB98F6559C4}" destId="{411CA578-811A-4B06-8138-F1274CB5678C}" srcOrd="0" destOrd="0" presId="urn:microsoft.com/office/officeart/2005/8/layout/cycle5"/>
    <dgm:cxn modelId="{AC53209C-03EE-4883-B158-B99CBEF2416D}" type="presOf" srcId="{34341996-EF68-4A71-9146-7E743D44541F}" destId="{45AC5F18-CB4B-43AF-AC53-74F3A41941FB}" srcOrd="0" destOrd="0" presId="urn:microsoft.com/office/officeart/2005/8/layout/cycle5"/>
    <dgm:cxn modelId="{06F334AD-76C8-4EC6-A6F5-C2B77FC098FE}" type="presOf" srcId="{6F4221EF-6106-4019-80FF-0365AD55C34E}" destId="{8CC429CA-4B18-475F-9725-ADF446B816FD}" srcOrd="0" destOrd="0" presId="urn:microsoft.com/office/officeart/2005/8/layout/cycle5"/>
    <dgm:cxn modelId="{101117D2-88ED-44C6-90F1-BD62AC52255B}" srcId="{B627537B-9AE3-4206-9813-D5983787E86C}" destId="{2C74555A-BFFA-405E-B530-9BB94709E53F}" srcOrd="8" destOrd="0" parTransId="{E3B5BEDD-B790-4559-8728-1E8A2F1E7EF1}" sibTransId="{5C57E39A-DD56-4B9D-BE24-DC8B473EF702}"/>
    <dgm:cxn modelId="{EE267685-EE90-4664-9EEA-67161BED973C}" srcId="{B627537B-9AE3-4206-9813-D5983787E86C}" destId="{6F4221EF-6106-4019-80FF-0365AD55C34E}" srcOrd="2" destOrd="0" parTransId="{8C476594-78D8-464F-8BA3-75599F23028A}" sibTransId="{B01FD560-1197-4E36-84CE-F8B5964AEB24}"/>
    <dgm:cxn modelId="{655663A5-703F-4D37-8580-D873F874EB52}" srcId="{B627537B-9AE3-4206-9813-D5983787E86C}" destId="{5B7DC603-3FC7-44D5-82DD-9C7DC6F30702}" srcOrd="6" destOrd="0" parTransId="{877A3C65-F219-4F97-A328-F5AED3606FC0}" sibTransId="{B8AF0CC2-6753-4CFC-BD15-A471AABD987A}"/>
    <dgm:cxn modelId="{F3DC8886-7154-4168-97C3-FD61B8442C30}" type="presOf" srcId="{B78F4790-D5DF-48F5-9529-3C93D4AE8286}" destId="{2BCC3192-8F52-4598-8908-D5230AEF069C}" srcOrd="0" destOrd="0" presId="urn:microsoft.com/office/officeart/2005/8/layout/cycle5"/>
    <dgm:cxn modelId="{22BFDF0F-7129-4A97-9C5A-1350ED364BDE}" srcId="{B627537B-9AE3-4206-9813-D5983787E86C}" destId="{CE66241F-5EB3-47D9-AEFD-60BFEDB4ABCF}" srcOrd="7" destOrd="0" parTransId="{5EFDA7F7-E976-4137-9464-A1B50EB414D3}" sibTransId="{1183F0ED-16B0-470E-A872-B437B7C3B4AC}"/>
    <dgm:cxn modelId="{2DEC62B7-3358-46D8-8BA6-DBFE7445854E}" type="presOf" srcId="{B8AF0CC2-6753-4CFC-BD15-A471AABD987A}" destId="{1E5979ED-80B6-4474-9BE4-3B611C961EDB}" srcOrd="0" destOrd="0" presId="urn:microsoft.com/office/officeart/2005/8/layout/cycle5"/>
    <dgm:cxn modelId="{04ECB50F-6D94-45CB-8185-D27826791169}" type="presOf" srcId="{B01FD560-1197-4E36-84CE-F8B5964AEB24}" destId="{9503B781-1A1F-4C01-A69C-26441229722B}" srcOrd="0" destOrd="0" presId="urn:microsoft.com/office/officeart/2005/8/layout/cycle5"/>
    <dgm:cxn modelId="{68D95E55-3869-4622-9234-98743C9A37B0}" srcId="{B627537B-9AE3-4206-9813-D5983787E86C}" destId="{62DEF338-D4D1-4650-B48B-123609DEFF4B}" srcOrd="3" destOrd="0" parTransId="{0291B282-8210-4313-B346-E927D11DAACF}" sibTransId="{11F26D5F-902A-4205-A25D-F06A2143A874}"/>
    <dgm:cxn modelId="{60645D2B-169E-45F7-B3D4-96FFBA4032C2}" type="presOf" srcId="{62DEF338-D4D1-4650-B48B-123609DEFF4B}" destId="{FA1E9A58-F357-48CA-A580-862CD6631C4D}" srcOrd="0" destOrd="0" presId="urn:microsoft.com/office/officeart/2005/8/layout/cycle5"/>
    <dgm:cxn modelId="{E62E042E-CA76-49FD-B261-355E4320138D}" type="presOf" srcId="{7F703A86-5794-4670-A7DD-F1BFBC16ED9D}" destId="{47CD72FB-AD58-4AD7-B245-0E0367BC44AF}" srcOrd="0" destOrd="0" presId="urn:microsoft.com/office/officeart/2005/8/layout/cycle5"/>
    <dgm:cxn modelId="{2C1F56B4-16B2-46D0-92CD-0E0170D859FF}" srcId="{B627537B-9AE3-4206-9813-D5983787E86C}" destId="{CF0CFFA9-31D4-4DDB-86C6-5AB98F6559C4}" srcOrd="9" destOrd="0" parTransId="{B2A7C5E7-299C-4DCD-948F-A4B5A0E537D0}" sibTransId="{DAC3D68F-E7B1-4D2A-9A53-D184F9AA6AF7}"/>
    <dgm:cxn modelId="{E0E46718-2E7C-40E5-912C-B0369529C032}" type="presOf" srcId="{D44DC081-CB9D-4521-9E0F-C185C8BEDFFA}" destId="{2E12E3F3-267B-49F1-9576-DFC942BA617F}" srcOrd="0" destOrd="0" presId="urn:microsoft.com/office/officeart/2005/8/layout/cycle5"/>
    <dgm:cxn modelId="{9A7F7CC4-0A75-4226-B83B-614BCC85E56A}" type="presOf" srcId="{305895D8-26A6-4B9E-BB2B-F77D0281F774}" destId="{0A4FC827-4F50-456C-A7B8-3415EB3CD33B}" srcOrd="0" destOrd="0" presId="urn:microsoft.com/office/officeart/2005/8/layout/cycle5"/>
    <dgm:cxn modelId="{F65D35EC-E7A4-48B7-94A5-D58ED29E426D}" type="presOf" srcId="{FD3581EA-C017-41B0-B80E-6EEB8043F751}" destId="{6212A774-C3E7-4093-8673-E0DAB8D80DAD}" srcOrd="0" destOrd="0" presId="urn:microsoft.com/office/officeart/2005/8/layout/cycle5"/>
    <dgm:cxn modelId="{5F6FADAC-0CF2-4430-A8B6-C8F30D0BED78}" srcId="{B627537B-9AE3-4206-9813-D5983787E86C}" destId="{34341996-EF68-4A71-9146-7E743D44541F}" srcOrd="0" destOrd="0" parTransId="{7D2602AE-201B-4655-9489-74968409DD19}" sibTransId="{FD3581EA-C017-41B0-B80E-6EEB8043F751}"/>
    <dgm:cxn modelId="{7443CAB7-2B3D-4D66-B556-5C87A1440166}" srcId="{B627537B-9AE3-4206-9813-D5983787E86C}" destId="{048A22E8-57E6-460D-8BB4-914F53CA2428}" srcOrd="1" destOrd="0" parTransId="{9074825F-245B-402B-B9B4-F6E792F6F215}" sibTransId="{B03E81BF-D630-485B-B8B2-32914EEA6088}"/>
    <dgm:cxn modelId="{4B31D4CB-E79D-4979-959C-4FA423E2C806}" type="presOf" srcId="{5C57E39A-DD56-4B9D-BE24-DC8B473EF702}" destId="{106590DC-6761-4D60-9AB8-502D45C99BDA}" srcOrd="0" destOrd="0" presId="urn:microsoft.com/office/officeart/2005/8/layout/cycle5"/>
    <dgm:cxn modelId="{DC317ABD-1271-40C5-8E2A-74DB976896A9}" srcId="{B627537B-9AE3-4206-9813-D5983787E86C}" destId="{FC97B429-F031-4E6E-AB93-25FDA642C35E}" srcOrd="5" destOrd="0" parTransId="{348666D0-BCB6-44BA-8532-4159D71CDE20}" sibTransId="{7B21DC6B-3628-4B03-A880-2C42CD81E527}"/>
    <dgm:cxn modelId="{EBF6FF24-851A-48F9-BF02-3CA33D301609}" type="presOf" srcId="{11F26D5F-902A-4205-A25D-F06A2143A874}" destId="{5C7EE633-63D4-4D92-BB9A-097828162C2E}" srcOrd="0" destOrd="0" presId="urn:microsoft.com/office/officeart/2005/8/layout/cycle5"/>
    <dgm:cxn modelId="{AC05981C-0FDB-4436-83C8-67077C2B8D8B}" type="presOf" srcId="{B627537B-9AE3-4206-9813-D5983787E86C}" destId="{C23F1A1E-3EF5-4B12-B711-DD7D023C34B0}" srcOrd="0" destOrd="0" presId="urn:microsoft.com/office/officeart/2005/8/layout/cycle5"/>
    <dgm:cxn modelId="{2340481A-10D2-4C4B-9469-548171430D9D}" type="presOf" srcId="{7B21DC6B-3628-4B03-A880-2C42CD81E527}" destId="{BE872B1D-442E-45DF-BCA9-4F4D10E82E49}" srcOrd="0" destOrd="0" presId="urn:microsoft.com/office/officeart/2005/8/layout/cycle5"/>
    <dgm:cxn modelId="{92C21CA0-447D-4B58-B0B8-65AEBD69DE9C}" srcId="{B627537B-9AE3-4206-9813-D5983787E86C}" destId="{305895D8-26A6-4B9E-BB2B-F77D0281F774}" srcOrd="4" destOrd="0" parTransId="{899D7462-27D0-40A2-882D-E9CEB606F45D}" sibTransId="{D44DC081-CB9D-4521-9E0F-C185C8BEDFFA}"/>
    <dgm:cxn modelId="{2B0D69FA-CF65-40DA-9170-F14E8546C594}" type="presOf" srcId="{B03E81BF-D630-485B-B8B2-32914EEA6088}" destId="{13BDC937-0AE1-49F6-B342-174014382951}" srcOrd="0" destOrd="0" presId="urn:microsoft.com/office/officeart/2005/8/layout/cycle5"/>
    <dgm:cxn modelId="{4F13A006-A765-4E49-B0D8-F4712F58540D}" type="presOf" srcId="{5B7DC603-3FC7-44D5-82DD-9C7DC6F30702}" destId="{8B4AD4B5-91A2-4A1A-8006-82C97475A650}" srcOrd="0" destOrd="0" presId="urn:microsoft.com/office/officeart/2005/8/layout/cycle5"/>
    <dgm:cxn modelId="{15E897A0-A0D1-4E5C-A149-856968E31E1C}" srcId="{B627537B-9AE3-4206-9813-D5983787E86C}" destId="{7F703A86-5794-4670-A7DD-F1BFBC16ED9D}" srcOrd="10" destOrd="0" parTransId="{324BD845-CAEA-4388-9B02-B0A4F846FF23}" sibTransId="{B78F4790-D5DF-48F5-9529-3C93D4AE8286}"/>
    <dgm:cxn modelId="{EDB3C986-9130-4F6A-ADA3-2468CCB83113}" type="presParOf" srcId="{C23F1A1E-3EF5-4B12-B711-DD7D023C34B0}" destId="{45AC5F18-CB4B-43AF-AC53-74F3A41941FB}" srcOrd="0" destOrd="0" presId="urn:microsoft.com/office/officeart/2005/8/layout/cycle5"/>
    <dgm:cxn modelId="{0E795614-ECA3-4156-81BD-C06643587638}" type="presParOf" srcId="{C23F1A1E-3EF5-4B12-B711-DD7D023C34B0}" destId="{E931FF58-0A18-4436-91A8-9E1FD8244B5B}" srcOrd="1" destOrd="0" presId="urn:microsoft.com/office/officeart/2005/8/layout/cycle5"/>
    <dgm:cxn modelId="{D1364C63-D42C-4C0D-8091-E75F2D5690CC}" type="presParOf" srcId="{C23F1A1E-3EF5-4B12-B711-DD7D023C34B0}" destId="{6212A774-C3E7-4093-8673-E0DAB8D80DAD}" srcOrd="2" destOrd="0" presId="urn:microsoft.com/office/officeart/2005/8/layout/cycle5"/>
    <dgm:cxn modelId="{9A18895D-2CAB-47AE-A1FF-1ADBFB04FDC0}" type="presParOf" srcId="{C23F1A1E-3EF5-4B12-B711-DD7D023C34B0}" destId="{0B12ABCD-59E3-4155-A844-1460BE1CD19E}" srcOrd="3" destOrd="0" presId="urn:microsoft.com/office/officeart/2005/8/layout/cycle5"/>
    <dgm:cxn modelId="{5F3AB15D-05AD-4B1A-AA8E-10BBA8D79D64}" type="presParOf" srcId="{C23F1A1E-3EF5-4B12-B711-DD7D023C34B0}" destId="{E7416D34-6BD2-4A23-84CB-81DE919A05A5}" srcOrd="4" destOrd="0" presId="urn:microsoft.com/office/officeart/2005/8/layout/cycle5"/>
    <dgm:cxn modelId="{D5CD100A-37CD-49E2-8015-3DAF714F9455}" type="presParOf" srcId="{C23F1A1E-3EF5-4B12-B711-DD7D023C34B0}" destId="{13BDC937-0AE1-49F6-B342-174014382951}" srcOrd="5" destOrd="0" presId="urn:microsoft.com/office/officeart/2005/8/layout/cycle5"/>
    <dgm:cxn modelId="{1B0C3C7B-AB86-4127-AB5A-BE11050337E1}" type="presParOf" srcId="{C23F1A1E-3EF5-4B12-B711-DD7D023C34B0}" destId="{8CC429CA-4B18-475F-9725-ADF446B816FD}" srcOrd="6" destOrd="0" presId="urn:microsoft.com/office/officeart/2005/8/layout/cycle5"/>
    <dgm:cxn modelId="{1FF47D20-47E5-44CB-8C22-7DE598D09BF9}" type="presParOf" srcId="{C23F1A1E-3EF5-4B12-B711-DD7D023C34B0}" destId="{0BE4C9CB-773A-4BE6-9845-4565C8E2F574}" srcOrd="7" destOrd="0" presId="urn:microsoft.com/office/officeart/2005/8/layout/cycle5"/>
    <dgm:cxn modelId="{62E198AA-C909-49CC-A84D-6F485337E927}" type="presParOf" srcId="{C23F1A1E-3EF5-4B12-B711-DD7D023C34B0}" destId="{9503B781-1A1F-4C01-A69C-26441229722B}" srcOrd="8" destOrd="0" presId="urn:microsoft.com/office/officeart/2005/8/layout/cycle5"/>
    <dgm:cxn modelId="{FF80DB92-2157-43F0-9ECB-D55D107AD601}" type="presParOf" srcId="{C23F1A1E-3EF5-4B12-B711-DD7D023C34B0}" destId="{FA1E9A58-F357-48CA-A580-862CD6631C4D}" srcOrd="9" destOrd="0" presId="urn:microsoft.com/office/officeart/2005/8/layout/cycle5"/>
    <dgm:cxn modelId="{A8B162BB-B9C4-4E8C-A71D-2B8DE2C06393}" type="presParOf" srcId="{C23F1A1E-3EF5-4B12-B711-DD7D023C34B0}" destId="{8EE3EFD7-77E1-4290-A28E-41EA2AF5B6F6}" srcOrd="10" destOrd="0" presId="urn:microsoft.com/office/officeart/2005/8/layout/cycle5"/>
    <dgm:cxn modelId="{0C5A2550-C0C8-4377-AA19-04401DC5C7C0}" type="presParOf" srcId="{C23F1A1E-3EF5-4B12-B711-DD7D023C34B0}" destId="{5C7EE633-63D4-4D92-BB9A-097828162C2E}" srcOrd="11" destOrd="0" presId="urn:microsoft.com/office/officeart/2005/8/layout/cycle5"/>
    <dgm:cxn modelId="{5769C807-AA33-473B-B823-E754FBB7BDA0}" type="presParOf" srcId="{C23F1A1E-3EF5-4B12-B711-DD7D023C34B0}" destId="{0A4FC827-4F50-456C-A7B8-3415EB3CD33B}" srcOrd="12" destOrd="0" presId="urn:microsoft.com/office/officeart/2005/8/layout/cycle5"/>
    <dgm:cxn modelId="{9F685901-BE30-43E0-8CA6-81151F25AB33}" type="presParOf" srcId="{C23F1A1E-3EF5-4B12-B711-DD7D023C34B0}" destId="{4B5A197E-9BCE-4407-8DF3-1A522531A860}" srcOrd="13" destOrd="0" presId="urn:microsoft.com/office/officeart/2005/8/layout/cycle5"/>
    <dgm:cxn modelId="{27496266-6A06-44D0-9CE6-62AF0DD83748}" type="presParOf" srcId="{C23F1A1E-3EF5-4B12-B711-DD7D023C34B0}" destId="{2E12E3F3-267B-49F1-9576-DFC942BA617F}" srcOrd="14" destOrd="0" presId="urn:microsoft.com/office/officeart/2005/8/layout/cycle5"/>
    <dgm:cxn modelId="{A9735CE2-0D7A-4AF5-AD5D-795A9B16DBD5}" type="presParOf" srcId="{C23F1A1E-3EF5-4B12-B711-DD7D023C34B0}" destId="{885862C6-D580-4BC2-835E-D3433DFE3EE1}" srcOrd="15" destOrd="0" presId="urn:microsoft.com/office/officeart/2005/8/layout/cycle5"/>
    <dgm:cxn modelId="{BBBBCBEF-A178-4007-AEE6-26A22330CA21}" type="presParOf" srcId="{C23F1A1E-3EF5-4B12-B711-DD7D023C34B0}" destId="{EF30214F-7E4C-4333-9424-9E3D5515D2CD}" srcOrd="16" destOrd="0" presId="urn:microsoft.com/office/officeart/2005/8/layout/cycle5"/>
    <dgm:cxn modelId="{E3EC994C-31CC-4966-A46F-07170AF36598}" type="presParOf" srcId="{C23F1A1E-3EF5-4B12-B711-DD7D023C34B0}" destId="{BE872B1D-442E-45DF-BCA9-4F4D10E82E49}" srcOrd="17" destOrd="0" presId="urn:microsoft.com/office/officeart/2005/8/layout/cycle5"/>
    <dgm:cxn modelId="{249820B8-F6C5-4A3C-8AA9-F209BBA51F0B}" type="presParOf" srcId="{C23F1A1E-3EF5-4B12-B711-DD7D023C34B0}" destId="{8B4AD4B5-91A2-4A1A-8006-82C97475A650}" srcOrd="18" destOrd="0" presId="urn:microsoft.com/office/officeart/2005/8/layout/cycle5"/>
    <dgm:cxn modelId="{42A44E52-6B5F-4E1E-AD06-D1B3A0D6F081}" type="presParOf" srcId="{C23F1A1E-3EF5-4B12-B711-DD7D023C34B0}" destId="{0158AAA6-211C-4FC7-AC74-6A1DFA23DA4A}" srcOrd="19" destOrd="0" presId="urn:microsoft.com/office/officeart/2005/8/layout/cycle5"/>
    <dgm:cxn modelId="{5FE98C25-6D08-4308-8A61-72BBBCFF812C}" type="presParOf" srcId="{C23F1A1E-3EF5-4B12-B711-DD7D023C34B0}" destId="{1E5979ED-80B6-4474-9BE4-3B611C961EDB}" srcOrd="20" destOrd="0" presId="urn:microsoft.com/office/officeart/2005/8/layout/cycle5"/>
    <dgm:cxn modelId="{FD21104B-2040-4F7E-9211-B74607015385}" type="presParOf" srcId="{C23F1A1E-3EF5-4B12-B711-DD7D023C34B0}" destId="{38386395-5A6D-4B0C-814E-1862CCE246C8}" srcOrd="21" destOrd="0" presId="urn:microsoft.com/office/officeart/2005/8/layout/cycle5"/>
    <dgm:cxn modelId="{D198CFC5-BE6C-4FF8-8B7D-3A04F6D18CE8}" type="presParOf" srcId="{C23F1A1E-3EF5-4B12-B711-DD7D023C34B0}" destId="{84BDDCD8-0D01-4B4D-9285-C17829A41FEB}" srcOrd="22" destOrd="0" presId="urn:microsoft.com/office/officeart/2005/8/layout/cycle5"/>
    <dgm:cxn modelId="{E5367E5D-6C47-4493-9FD4-4808347D0230}" type="presParOf" srcId="{C23F1A1E-3EF5-4B12-B711-DD7D023C34B0}" destId="{0273CFBD-B137-4217-8CDD-D76023BE927D}" srcOrd="23" destOrd="0" presId="urn:microsoft.com/office/officeart/2005/8/layout/cycle5"/>
    <dgm:cxn modelId="{34348663-226A-4E2B-A35A-815EB6EBB6D3}" type="presParOf" srcId="{C23F1A1E-3EF5-4B12-B711-DD7D023C34B0}" destId="{0019E7B1-9BC5-477E-BDD2-4349AD93F90F}" srcOrd="24" destOrd="0" presId="urn:microsoft.com/office/officeart/2005/8/layout/cycle5"/>
    <dgm:cxn modelId="{96194A1F-23DC-4BA8-93BB-3FE2B6D7F50A}" type="presParOf" srcId="{C23F1A1E-3EF5-4B12-B711-DD7D023C34B0}" destId="{F51E5461-CA39-4644-8679-2FA76FC39808}" srcOrd="25" destOrd="0" presId="urn:microsoft.com/office/officeart/2005/8/layout/cycle5"/>
    <dgm:cxn modelId="{53A23B4B-B45E-4B8C-8140-38C12B991CA5}" type="presParOf" srcId="{C23F1A1E-3EF5-4B12-B711-DD7D023C34B0}" destId="{106590DC-6761-4D60-9AB8-502D45C99BDA}" srcOrd="26" destOrd="0" presId="urn:microsoft.com/office/officeart/2005/8/layout/cycle5"/>
    <dgm:cxn modelId="{8B48BA87-74DC-4DF7-A914-9047DD469836}" type="presParOf" srcId="{C23F1A1E-3EF5-4B12-B711-DD7D023C34B0}" destId="{411CA578-811A-4B06-8138-F1274CB5678C}" srcOrd="27" destOrd="0" presId="urn:microsoft.com/office/officeart/2005/8/layout/cycle5"/>
    <dgm:cxn modelId="{780D7C68-242F-4965-8B35-ADFCE3239B01}" type="presParOf" srcId="{C23F1A1E-3EF5-4B12-B711-DD7D023C34B0}" destId="{64A30DE5-860B-4E13-B33E-CBE514C3DF50}" srcOrd="28" destOrd="0" presId="urn:microsoft.com/office/officeart/2005/8/layout/cycle5"/>
    <dgm:cxn modelId="{5B8ECD8A-833C-416D-BCBA-6CEBE10154F7}" type="presParOf" srcId="{C23F1A1E-3EF5-4B12-B711-DD7D023C34B0}" destId="{AB766232-4231-452B-963D-B0A030C098C1}" srcOrd="29" destOrd="0" presId="urn:microsoft.com/office/officeart/2005/8/layout/cycle5"/>
    <dgm:cxn modelId="{2BF9E1D8-9D50-4836-87E0-075602091189}" type="presParOf" srcId="{C23F1A1E-3EF5-4B12-B711-DD7D023C34B0}" destId="{47CD72FB-AD58-4AD7-B245-0E0367BC44AF}" srcOrd="30" destOrd="0" presId="urn:microsoft.com/office/officeart/2005/8/layout/cycle5"/>
    <dgm:cxn modelId="{90C6FC63-3D02-402B-B8BE-344E5D94F41F}" type="presParOf" srcId="{C23F1A1E-3EF5-4B12-B711-DD7D023C34B0}" destId="{6029A65E-F17C-431F-B942-74F86ED8A3AC}" srcOrd="31" destOrd="0" presId="urn:microsoft.com/office/officeart/2005/8/layout/cycle5"/>
    <dgm:cxn modelId="{0CE90834-DFCE-4D8C-BAF0-809BEBEF729F}" type="presParOf" srcId="{C23F1A1E-3EF5-4B12-B711-DD7D023C34B0}" destId="{2BCC3192-8F52-4598-8908-D5230AEF069C}" srcOrd="32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DDF91-701A-4055-812C-98829FB986B3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Agrárkár megállapító szerv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FFC000"/>
              </a:solidFill>
            </a:rPr>
            <a:t>Megyei Kormányhivatalok  Földművelésügyi Osztályai </a:t>
          </a:r>
        </a:p>
      </dsp:txBody>
      <dsp:txXfrm rot="5400000">
        <a:off x="0" y="0"/>
        <a:ext cx="3048000" cy="1524000"/>
      </dsp:txXfrm>
    </dsp:sp>
    <dsp:sp modelId="{DF73472D-4223-4F81-92CA-1B25FDE6F225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Kármegállapítást támogató szervek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OMSZ, OVF, Budapest  Főváros Kormányhivatala ( a korábbi FÖMI)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/>
        </a:p>
      </dsp:txBody>
      <dsp:txXfrm>
        <a:off x="3048000" y="0"/>
        <a:ext cx="3048000" cy="1524000"/>
      </dsp:txXfrm>
    </dsp:sp>
    <dsp:sp modelId="{98A23A0A-8416-44D5-8FF2-00F653FEDC75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Mezőgazdasági Igazgatási Szerv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NÉBIH FMIG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/>
        </a:p>
      </dsp:txBody>
      <dsp:txXfrm rot="10800000">
        <a:off x="0" y="2539999"/>
        <a:ext cx="3048000" cy="1524000"/>
      </dsp:txXfrm>
    </dsp:sp>
    <dsp:sp modelId="{8F07FC59-FA83-4950-ADC6-CCF3AA8FF26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Agrárkár-enyhítési szerv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MAGYAR ÁLLAMKINCSTÁR a Kormányhivatalok Agrár  és Vidéktámogatási Főosztályainak közreműködésével (korábban  a  Mezőgazdasági és Vidékfejlesztési Hivatal)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/>
        </a:p>
      </dsp:txBody>
      <dsp:txXfrm rot="-5400000">
        <a:off x="3048000" y="2539999"/>
        <a:ext cx="3048000" cy="1524000"/>
      </dsp:txXfrm>
    </dsp:sp>
    <dsp:sp modelId="{FCAB5CB6-D73E-4DA6-A264-D7070388809A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agrár kockázatkezelési  rendszer</a:t>
          </a:r>
          <a:endParaRPr lang="hu-HU" sz="1200" b="1" kern="1200" dirty="0"/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C5F18-CB4B-43AF-AC53-74F3A41941FB}">
      <dsp:nvSpPr>
        <dsp:cNvPr id="0" name=""/>
        <dsp:cNvSpPr/>
      </dsp:nvSpPr>
      <dsp:spPr>
        <a:xfrm>
          <a:off x="3027792" y="2786"/>
          <a:ext cx="845531" cy="54959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Termelő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3054621" y="29615"/>
        <a:ext cx="791873" cy="495937"/>
      </dsp:txXfrm>
    </dsp:sp>
    <dsp:sp modelId="{6212A774-C3E7-4093-8673-E0DAB8D80DAD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2962601" y="48994"/>
              </a:moveTo>
              <a:arcTo wR="2472798" hR="2472798" stAng="16885469" swAng="2848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ABCD-59E3-4155-A844-1460BE1CD19E}">
      <dsp:nvSpPr>
        <dsp:cNvPr id="0" name=""/>
        <dsp:cNvSpPr/>
      </dsp:nvSpPr>
      <dsp:spPr>
        <a:xfrm>
          <a:off x="4071200" y="395334"/>
          <a:ext cx="1432507" cy="54959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Ügyfélkapu – </a:t>
          </a:r>
          <a:r>
            <a:rPr lang="hu-HU" sz="1400" b="1" kern="1200" dirty="0" smtClean="0">
              <a:solidFill>
                <a:schemeClr val="tx1"/>
              </a:solidFill>
            </a:rPr>
            <a:t>Kárbejelentés</a:t>
          </a:r>
          <a:endParaRPr lang="hu-HU" sz="1400" b="1" kern="1200" dirty="0">
            <a:solidFill>
              <a:schemeClr val="tx1"/>
            </a:solidFill>
          </a:endParaRPr>
        </a:p>
      </dsp:txBody>
      <dsp:txXfrm>
        <a:off x="4098029" y="422163"/>
        <a:ext cx="1378849" cy="495937"/>
      </dsp:txXfrm>
    </dsp:sp>
    <dsp:sp modelId="{13BDC937-0AE1-49F6-B342-174014382951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4255152" y="758754"/>
              </a:moveTo>
              <a:arcTo wR="2472798" hR="2472798" stAng="18967156" swAng="5455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429CA-4B18-475F-9725-ADF446B816FD}">
      <dsp:nvSpPr>
        <dsp:cNvPr id="0" name=""/>
        <dsp:cNvSpPr/>
      </dsp:nvSpPr>
      <dsp:spPr>
        <a:xfrm>
          <a:off x="5277129" y="1448347"/>
          <a:ext cx="845531" cy="54959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MKR (MÁK)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5303958" y="1475176"/>
        <a:ext cx="791873" cy="495937"/>
      </dsp:txXfrm>
    </dsp:sp>
    <dsp:sp modelId="{9503B781-1A1F-4C01-A69C-26441229722B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4869873" y="1865538"/>
              </a:moveTo>
              <a:arcTo wR="2472798" hR="2472798" stAng="20747048" swAng="6340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E9A58-F357-48CA-A580-862CD6631C4D}">
      <dsp:nvSpPr>
        <dsp:cNvPr id="0" name=""/>
        <dsp:cNvSpPr/>
      </dsp:nvSpPr>
      <dsp:spPr>
        <a:xfrm>
          <a:off x="5039389" y="2743926"/>
          <a:ext cx="1717595" cy="71674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KMTR (NÉBIH/Korm. Hiv.)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5074378" y="2778915"/>
        <a:ext cx="1647617" cy="646765"/>
      </dsp:txXfrm>
    </dsp:sp>
    <dsp:sp modelId="{5C7EE633-63D4-4D92-BB9A-097828162C2E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4797485" y="3315746"/>
              </a:moveTo>
              <a:arcTo wR="2472798" hR="2472798" stAng="1195860" swAng="586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FC827-4F50-456C-A7B8-3415EB3CD33B}">
      <dsp:nvSpPr>
        <dsp:cNvPr id="0" name=""/>
        <dsp:cNvSpPr/>
      </dsp:nvSpPr>
      <dsp:spPr>
        <a:xfrm>
          <a:off x="4896608" y="4094923"/>
          <a:ext cx="845531" cy="54959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EÜER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4923437" y="4121752"/>
        <a:ext cx="791873" cy="495937"/>
      </dsp:txXfrm>
    </dsp:sp>
    <dsp:sp modelId="{2E12E3F3-267B-49F1-9576-DFC942BA617F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3974477" y="4437408"/>
              </a:moveTo>
              <a:arcTo wR="2472798" hR="2472798" stAng="3156418" swAng="4718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862C6-D580-4BC2-835E-D3433DFE3EE1}">
      <dsp:nvSpPr>
        <dsp:cNvPr id="0" name=""/>
        <dsp:cNvSpPr/>
      </dsp:nvSpPr>
      <dsp:spPr>
        <a:xfrm>
          <a:off x="3724460" y="4848217"/>
          <a:ext cx="845531" cy="54959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>
              <a:solidFill>
                <a:schemeClr val="tx1"/>
              </a:solidFill>
            </a:rPr>
            <a:t>Tablet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3751289" y="4875046"/>
        <a:ext cx="791873" cy="495937"/>
      </dsp:txXfrm>
    </dsp:sp>
    <dsp:sp modelId="{BE872B1D-442E-45DF-BCA9-4F4D10E82E49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2661185" y="4938410"/>
              </a:moveTo>
              <a:arcTo wR="2472798" hR="2472798" stAng="5137846" swAng="3589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AD4B5-91A2-4A1A-8006-82C97475A650}">
      <dsp:nvSpPr>
        <dsp:cNvPr id="0" name=""/>
        <dsp:cNvSpPr/>
      </dsp:nvSpPr>
      <dsp:spPr>
        <a:xfrm>
          <a:off x="2212674" y="4848217"/>
          <a:ext cx="1082432" cy="54959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Helyszíni szemle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2239503" y="4875046"/>
        <a:ext cx="1028774" cy="495937"/>
      </dsp:txXfrm>
    </dsp:sp>
    <dsp:sp modelId="{1E5979ED-80B6-4474-9BE4-3B611C961EDB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1161307" y="4569158"/>
              </a:moveTo>
              <a:arcTo wR="2472798" hR="2472798" stAng="7321816" swAng="3590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86395-5A6D-4B0C-814E-1862CCE246C8}">
      <dsp:nvSpPr>
        <dsp:cNvPr id="0" name=""/>
        <dsp:cNvSpPr/>
      </dsp:nvSpPr>
      <dsp:spPr>
        <a:xfrm>
          <a:off x="1158976" y="4094923"/>
          <a:ext cx="845531" cy="54959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EÜER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1185805" y="4121752"/>
        <a:ext cx="791873" cy="495937"/>
      </dsp:txXfrm>
    </dsp:sp>
    <dsp:sp modelId="{0273CFBD-B137-4217-8CDD-D76023BE927D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316737" y="3683638"/>
              </a:moveTo>
              <a:arcTo wR="2472798" hR="2472798" stAng="9040891" swAng="6560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9E7B1-9BC5-477E-BDD2-4349AD93F90F}">
      <dsp:nvSpPr>
        <dsp:cNvPr id="0" name=""/>
        <dsp:cNvSpPr/>
      </dsp:nvSpPr>
      <dsp:spPr>
        <a:xfrm>
          <a:off x="155782" y="2824052"/>
          <a:ext cx="1694292" cy="55649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Határozathozatal (KMTR)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182948" y="2851218"/>
        <a:ext cx="1639960" cy="502160"/>
      </dsp:txXfrm>
    </dsp:sp>
    <dsp:sp modelId="{106590DC-6761-4D60-9AB8-502D45C99BDA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1754" y="2379653"/>
              </a:moveTo>
              <a:arcTo wR="2472798" hR="2472798" stAng="10929523" swAng="7014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CA578-811A-4B06-8138-F1274CB5678C}">
      <dsp:nvSpPr>
        <dsp:cNvPr id="0" name=""/>
        <dsp:cNvSpPr/>
      </dsp:nvSpPr>
      <dsp:spPr>
        <a:xfrm>
          <a:off x="778455" y="1448347"/>
          <a:ext cx="845531" cy="54959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MKR (MÁK)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805284" y="1475176"/>
        <a:ext cx="791873" cy="495937"/>
      </dsp:txXfrm>
    </dsp:sp>
    <dsp:sp modelId="{AB766232-4231-452B-963D-B0A030C098C1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441975" y="1061951"/>
              </a:moveTo>
              <a:arcTo wR="2472798" hR="2472798" stAng="12887301" swAng="5455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D72FB-AD58-4AD7-B245-0E0367BC44AF}">
      <dsp:nvSpPr>
        <dsp:cNvPr id="0" name=""/>
        <dsp:cNvSpPr/>
      </dsp:nvSpPr>
      <dsp:spPr>
        <a:xfrm>
          <a:off x="1353555" y="395334"/>
          <a:ext cx="1520214" cy="54959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Ügyfélkapu - </a:t>
          </a:r>
          <a:r>
            <a:rPr lang="hu-HU" sz="1400" b="1" kern="1200" dirty="0" smtClean="0">
              <a:solidFill>
                <a:schemeClr val="tx1"/>
              </a:solidFill>
            </a:rPr>
            <a:t>Határozat</a:t>
          </a:r>
          <a:endParaRPr lang="hu-HU" sz="1400" b="1" kern="1200" dirty="0">
            <a:solidFill>
              <a:schemeClr val="tx1"/>
            </a:solidFill>
          </a:endParaRPr>
        </a:p>
      </dsp:txBody>
      <dsp:txXfrm>
        <a:off x="1380384" y="422163"/>
        <a:ext cx="1466556" cy="495937"/>
      </dsp:txXfrm>
    </dsp:sp>
    <dsp:sp modelId="{2BCC3192-8F52-4598-8908-D5230AEF069C}">
      <dsp:nvSpPr>
        <dsp:cNvPr id="0" name=""/>
        <dsp:cNvSpPr/>
      </dsp:nvSpPr>
      <dsp:spPr>
        <a:xfrm>
          <a:off x="977759" y="277584"/>
          <a:ext cx="4945596" cy="4945596"/>
        </a:xfrm>
        <a:custGeom>
          <a:avLst/>
          <a:gdLst/>
          <a:ahLst/>
          <a:cxnLst/>
          <a:rect l="0" t="0" r="0" b="0"/>
          <a:pathLst>
            <a:path>
              <a:moveTo>
                <a:pt x="1784063" y="97850"/>
              </a:moveTo>
              <a:arcTo wR="2472798" hR="2472798" stAng="15229670" swAng="2848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06F0-B939-45FA-9F34-A6D071832247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FA3C-B976-442E-A320-9ED57EFD48B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j.jogtar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hu-HU" sz="2800" b="1" dirty="0" smtClean="0"/>
              <a:t>dr. Kovács Gábor</a:t>
            </a:r>
          </a:p>
          <a:p>
            <a:pPr algn="ctr">
              <a:spcBef>
                <a:spcPts val="0"/>
              </a:spcBef>
              <a:buNone/>
            </a:pPr>
            <a:r>
              <a:rPr lang="hu-HU" sz="2800" b="1" dirty="0" smtClean="0"/>
              <a:t>osztályvezető 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98072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 smtClean="0"/>
          </a:p>
          <a:p>
            <a:pPr algn="ctr"/>
            <a:r>
              <a:rPr lang="hu-HU" sz="2800" b="1" cap="small" dirty="0" smtClean="0"/>
              <a:t>Csongrád Megyei Kormányhivatal</a:t>
            </a:r>
            <a:endParaRPr lang="hu-HU" sz="2800" dirty="0" smtClean="0"/>
          </a:p>
          <a:p>
            <a:pPr algn="ctr"/>
            <a:r>
              <a:rPr lang="hu-HU" sz="2800" b="1" cap="small" dirty="0" smtClean="0"/>
              <a:t>Hódmezővásárhelyi Járási Hivatal</a:t>
            </a:r>
          </a:p>
          <a:p>
            <a:pPr algn="ctr"/>
            <a:r>
              <a:rPr lang="hu-HU" sz="2800" b="1" cap="small" dirty="0" smtClean="0"/>
              <a:t>Agrárügyi </a:t>
            </a:r>
            <a:r>
              <a:rPr lang="hu-HU" sz="2800" b="1" cap="small" dirty="0"/>
              <a:t>F</a:t>
            </a:r>
            <a:r>
              <a:rPr lang="hu-HU" sz="2800" b="1" cap="small" dirty="0" smtClean="0"/>
              <a:t>őosztály</a:t>
            </a:r>
            <a:endParaRPr lang="hu-HU" sz="2800" b="1" cap="small" dirty="0" smtClean="0"/>
          </a:p>
          <a:p>
            <a:pPr algn="ctr"/>
            <a:r>
              <a:rPr lang="hu-HU" sz="2800" b="1" cap="small" dirty="0" smtClean="0"/>
              <a:t>Földművelésügyi </a:t>
            </a:r>
            <a:r>
              <a:rPr lang="hu-HU" sz="2800" b="1" cap="small" dirty="0" smtClean="0"/>
              <a:t>Osztály</a:t>
            </a:r>
            <a:endParaRPr lang="hu-HU" sz="2800" dirty="0" smtClean="0"/>
          </a:p>
          <a:p>
            <a:pPr algn="ctr"/>
            <a:endParaRPr lang="hu-HU" sz="2800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720080" cy="12241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6800 Hódmezővásárhely, </a:t>
            </a:r>
            <a:r>
              <a:rPr lang="hu-HU" sz="2800" b="1" dirty="0" err="1" smtClean="0"/>
              <a:t>Rárósi</a:t>
            </a:r>
            <a:r>
              <a:rPr lang="hu-HU" sz="2800" b="1" dirty="0" smtClean="0"/>
              <a:t> út 110.</a:t>
            </a:r>
            <a:endParaRPr lang="hu-H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/>
              <a:t>A helyszíni szemle kármegállapítást segítő </a:t>
            </a:r>
            <a:r>
              <a:rPr lang="hu-HU" sz="2800" dirty="0" err="1" smtClean="0"/>
              <a:t>Android</a:t>
            </a:r>
            <a:r>
              <a:rPr lang="hu-HU" sz="2800" dirty="0" smtClean="0"/>
              <a:t> </a:t>
            </a:r>
            <a:r>
              <a:rPr lang="hu-HU" sz="2800" dirty="0" err="1" smtClean="0"/>
              <a:t>tablet</a:t>
            </a:r>
            <a:r>
              <a:rPr lang="hu-HU" sz="2800" dirty="0" smtClean="0"/>
              <a:t> segítségével</a:t>
            </a:r>
            <a:endParaRPr lang="hu-HU" sz="2800" dirty="0"/>
          </a:p>
        </p:txBody>
      </p:sp>
      <p:pic>
        <p:nvPicPr>
          <p:cNvPr id="1026" name="Picture 2" descr="I:\Halozat\2017\Szabó László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2159" y="1600200"/>
            <a:ext cx="723968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szemlére kirakott kárbejelentések </a:t>
            </a:r>
            <a:endParaRPr lang="hu-HU" dirty="0"/>
          </a:p>
        </p:txBody>
      </p:sp>
      <p:pic>
        <p:nvPicPr>
          <p:cNvPr id="2050" name="Picture 2" descr="C:\Users\szabo.laszlo\Downloads\Screenshot_2017-02-07-12-46-29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796136" y="3501008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Teszt Elek</a:t>
            </a:r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96136" y="4365104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Teszt Béla</a:t>
            </a:r>
            <a:endParaRPr lang="hu-HU" sz="1400" dirty="0"/>
          </a:p>
        </p:txBody>
      </p:sp>
      <p:sp>
        <p:nvSpPr>
          <p:cNvPr id="7" name="Téglalap 6"/>
          <p:cNvSpPr/>
          <p:nvPr/>
        </p:nvSpPr>
        <p:spPr>
          <a:xfrm>
            <a:off x="5796136" y="5517232"/>
            <a:ext cx="21602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Átvétel az ellenőr saját feladatkosarába</a:t>
            </a:r>
            <a:endParaRPr lang="hu-HU" dirty="0"/>
          </a:p>
        </p:txBody>
      </p:sp>
      <p:pic>
        <p:nvPicPr>
          <p:cNvPr id="3074" name="Picture 2" descr="C:\Users\szabo.laszlo\Downloads\Screenshot_2017-02-07-12-46-41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796136" y="3501008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Teszt Elek</a:t>
            </a:r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31840" y="3501008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Teszt Elek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96136" y="4581128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Teszt Béla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feladat áttekintése a navigáció előtt</a:t>
            </a:r>
            <a:endParaRPr lang="hu-HU" dirty="0"/>
          </a:p>
        </p:txBody>
      </p:sp>
      <p:pic>
        <p:nvPicPr>
          <p:cNvPr id="4098" name="Picture 2" descr="C:\Users\szabo.laszlo\Downloads\Screenshot_2017-02-07-12-46-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023099" cy="4389437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483768" y="3068960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Teszt Elek</a:t>
            </a:r>
            <a:endParaRPr lang="hu-HU" sz="1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43808" y="3356992"/>
            <a:ext cx="8640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12345678</a:t>
            </a:r>
            <a:endParaRPr lang="hu-HU" sz="11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19028" y="3927351"/>
            <a:ext cx="8640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C15VD-3-6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navigáció indítása</a:t>
            </a:r>
            <a:endParaRPr lang="hu-HU" dirty="0"/>
          </a:p>
        </p:txBody>
      </p:sp>
      <p:pic>
        <p:nvPicPr>
          <p:cNvPr id="6" name="Kép 5" descr="Névt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08912" cy="513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KMTR-ben</a:t>
            </a:r>
            <a:r>
              <a:rPr lang="hu-HU" dirty="0" smtClean="0"/>
              <a:t> végezhető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88432"/>
          </a:xfrm>
        </p:spPr>
        <p:txBody>
          <a:bodyPr>
            <a:normAutofit/>
          </a:bodyPr>
          <a:lstStyle/>
          <a:p>
            <a:r>
              <a:rPr lang="hu-HU" sz="1600" dirty="0" smtClean="0"/>
              <a:t>1.) a beérkezett kárbejelentés fogadása, iktatása, értesítés küldése a beérkezésről</a:t>
            </a:r>
          </a:p>
          <a:p>
            <a:r>
              <a:rPr lang="hu-HU" sz="1600" dirty="0" smtClean="0"/>
              <a:t>2.) adminisztratív döntéshozatal</a:t>
            </a:r>
          </a:p>
          <a:p>
            <a:r>
              <a:rPr lang="hu-HU" sz="1600" dirty="0" smtClean="0"/>
              <a:t>3.) a feladat szemlére küldése                 </a:t>
            </a:r>
            <a:r>
              <a:rPr lang="hu-HU" sz="1600" dirty="0" err="1" smtClean="0"/>
              <a:t>Android</a:t>
            </a:r>
            <a:r>
              <a:rPr lang="hu-HU" sz="1600" dirty="0" smtClean="0"/>
              <a:t> 5.1.1 </a:t>
            </a:r>
            <a:r>
              <a:rPr lang="hu-HU" sz="1600" dirty="0" err="1" smtClean="0"/>
              <a:t>tablet</a:t>
            </a:r>
            <a:endParaRPr lang="hu-HU" sz="1600" dirty="0" smtClean="0"/>
          </a:p>
          <a:p>
            <a:r>
              <a:rPr lang="hu-HU" sz="1600" dirty="0" smtClean="0"/>
              <a:t>4.) a </a:t>
            </a:r>
            <a:r>
              <a:rPr lang="hu-HU" sz="1600" dirty="0" err="1" smtClean="0"/>
              <a:t>tabletről</a:t>
            </a:r>
            <a:r>
              <a:rPr lang="hu-HU" sz="1600" dirty="0" smtClean="0"/>
              <a:t>  visszaérkező  szemlék  kezelése            elfogadás/ ismételt szemlére küldés</a:t>
            </a:r>
          </a:p>
          <a:p>
            <a:r>
              <a:rPr lang="hu-HU" sz="1600" dirty="0" smtClean="0"/>
              <a:t>5.) határozathozatal</a:t>
            </a:r>
          </a:p>
          <a:p>
            <a:r>
              <a:rPr lang="hu-HU" sz="1600" dirty="0" smtClean="0"/>
              <a:t>6.) elektronikus kiadmányozás</a:t>
            </a:r>
          </a:p>
          <a:p>
            <a:r>
              <a:rPr lang="hu-HU" sz="1600" dirty="0" smtClean="0"/>
              <a:t>7.) saját hatáskörben történő határozat kijavítása</a:t>
            </a:r>
          </a:p>
          <a:p>
            <a:r>
              <a:rPr lang="hu-HU" sz="1600" dirty="0" smtClean="0"/>
              <a:t>8.) a visszaérkező tértivevények rögzítése</a:t>
            </a:r>
          </a:p>
          <a:p>
            <a:r>
              <a:rPr lang="hu-HU" sz="1600" dirty="0" smtClean="0"/>
              <a:t>9.) az ügyfél minden iratának : kárbejelentés, kárenyhítési kérelem, a meghozott I. fokú, II. fokú határozatok, csatolt dokumentumok gyors keresése az MVH regisztrációs szám alapján</a:t>
            </a:r>
            <a:endParaRPr lang="hu-HU" sz="1600" dirty="0"/>
          </a:p>
        </p:txBody>
      </p:sp>
      <p:sp>
        <p:nvSpPr>
          <p:cNvPr id="4" name="Jobbra nyíl 3"/>
          <p:cNvSpPr/>
          <p:nvPr/>
        </p:nvSpPr>
        <p:spPr>
          <a:xfrm>
            <a:off x="3491880" y="2852936"/>
            <a:ext cx="432048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4716016" y="3140968"/>
            <a:ext cx="432048" cy="13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 </a:t>
            </a:r>
            <a:r>
              <a:rPr lang="hu-HU" sz="2200" b="1" dirty="0" smtClean="0"/>
              <a:t>A kármegállapító I. fokú határozatban táblázatos formában adjuk meg az adott táblában tapasztalt hozamkiesést </a:t>
            </a:r>
            <a:endParaRPr lang="hu-HU" sz="2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81" t="11769" r="24047" b="8681"/>
          <a:stretch>
            <a:fillRect/>
          </a:stretch>
        </p:blipFill>
        <p:spPr bwMode="auto">
          <a:xfrm>
            <a:off x="2195736" y="1340768"/>
            <a:ext cx="466611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400" dirty="0" smtClean="0"/>
              <a:t>A kárenyhítési kérelemre hozott I. fokú határozat táblázata tartalmazza az üzemi szintű hozamkiesést %-ban Ft-ban</a:t>
            </a:r>
            <a:r>
              <a:rPr lang="hu-HU" sz="2400" dirty="0" smtClean="0">
                <a:solidFill>
                  <a:srgbClr val="FF0000"/>
                </a:solidFill>
              </a:rPr>
              <a:t/>
            </a:r>
            <a:br>
              <a:rPr lang="hu-HU" sz="2400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>Az összeg nem egyenlő a kifizetéssel! 15 % felett már van juttatás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91" t="24497" r="24047" b="10272"/>
          <a:stretch>
            <a:fillRect/>
          </a:stretch>
        </p:blipFill>
        <p:spPr bwMode="auto">
          <a:xfrm>
            <a:off x="1691680" y="1340768"/>
            <a:ext cx="586074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VIS MAIOR ELJÁRÁSOK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514350" indent="-514350" algn="just">
              <a:buNone/>
            </a:pPr>
            <a:r>
              <a:rPr lang="hu-HU" dirty="0" smtClean="0"/>
              <a:t>1</a:t>
            </a:r>
            <a:r>
              <a:rPr lang="hu-HU" dirty="0" smtClean="0"/>
              <a:t>.) A MÁK (KHIV) részére benyújtott </a:t>
            </a:r>
            <a:r>
              <a:rPr lang="hu-HU" dirty="0" smtClean="0"/>
              <a:t>elektronikus vis maior kárbejelentések </a:t>
            </a:r>
            <a:r>
              <a:rPr lang="hu-HU" dirty="0" smtClean="0"/>
              <a:t>igazolása.</a:t>
            </a:r>
            <a:endParaRPr lang="hu-HU" dirty="0" smtClean="0"/>
          </a:p>
          <a:p>
            <a:pPr marL="514350" indent="-514350">
              <a:buAutoNum type="arabicPeriod"/>
            </a:pPr>
            <a:endParaRPr lang="hu-HU" dirty="0" smtClean="0"/>
          </a:p>
          <a:p>
            <a:pPr marL="514350" indent="-514350">
              <a:buNone/>
            </a:pPr>
            <a:endParaRPr lang="hu-HU" dirty="0" smtClean="0"/>
          </a:p>
          <a:p>
            <a:pPr marL="514350" indent="-514350">
              <a:buNone/>
            </a:pPr>
            <a:r>
              <a:rPr lang="hu-HU" dirty="0" smtClean="0"/>
              <a:t>2.)  </a:t>
            </a:r>
            <a:r>
              <a:rPr lang="hu-HU" dirty="0" smtClean="0"/>
              <a:t>Az Ügyfél </a:t>
            </a:r>
            <a:r>
              <a:rPr lang="hu-HU" dirty="0" smtClean="0"/>
              <a:t>által kezdeményezett kérelemre induló vis maior </a:t>
            </a:r>
            <a:r>
              <a:rPr lang="hu-HU" dirty="0" smtClean="0"/>
              <a:t>eljárás.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VIS MAIOR KÁRESMÉNYEK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b="1" dirty="0" smtClean="0"/>
              <a:t>a mezőgazdasági termelést érintő időjárási és más természeti kockázatok kezeléséről szóló 2011. évi CLXVIII.    Törvény alapján</a:t>
            </a:r>
          </a:p>
          <a:p>
            <a:r>
              <a:rPr lang="hu-HU" sz="1600" b="1" dirty="0" smtClean="0"/>
              <a:t>3. § </a:t>
            </a:r>
            <a:r>
              <a:rPr lang="hu-HU" sz="1600" dirty="0" smtClean="0"/>
              <a:t>(1) A mező- és erdőgazdaságot sújtó időjárási és más természeti jellegű elháríthatatlan külső oknak (vis maior) minősül:</a:t>
            </a:r>
          </a:p>
          <a:p>
            <a:endParaRPr lang="hu-HU" sz="1600" dirty="0" smtClean="0"/>
          </a:p>
          <a:p>
            <a:r>
              <a:rPr lang="hu-HU" sz="1600" b="1" i="1" dirty="0" smtClean="0"/>
              <a:t>a)</a:t>
            </a:r>
            <a:r>
              <a:rPr lang="hu-HU" sz="1600" b="1" i="1" baseline="30000" dirty="0" smtClean="0">
                <a:hlinkClick r:id="rId2"/>
              </a:rPr>
              <a:t> * 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az elemi káresemény</a:t>
            </a:r>
          </a:p>
          <a:p>
            <a:r>
              <a:rPr lang="hu-HU" sz="1600" i="1" dirty="0" smtClean="0"/>
              <a:t>b) </a:t>
            </a:r>
            <a:r>
              <a:rPr lang="hu-HU" sz="1600" dirty="0" smtClean="0"/>
              <a:t>a természeti csapás,</a:t>
            </a:r>
          </a:p>
          <a:p>
            <a:r>
              <a:rPr lang="hu-HU" sz="1600" i="1" dirty="0" smtClean="0"/>
              <a:t>c) </a:t>
            </a:r>
            <a:r>
              <a:rPr lang="hu-HU" sz="1600" dirty="0" smtClean="0"/>
              <a:t>a homokverés,</a:t>
            </a:r>
          </a:p>
          <a:p>
            <a:r>
              <a:rPr lang="hu-HU" sz="1600" i="1" dirty="0" smtClean="0"/>
              <a:t>d) </a:t>
            </a:r>
            <a:r>
              <a:rPr lang="hu-HU" sz="1600" dirty="0" smtClean="0"/>
              <a:t>erdőgazdaság esetében:</a:t>
            </a:r>
          </a:p>
          <a:p>
            <a:r>
              <a:rPr lang="hu-HU" sz="1600" i="1" dirty="0" smtClean="0"/>
              <a:t>da) </a:t>
            </a:r>
            <a:r>
              <a:rPr lang="hu-HU" sz="1600" dirty="0" smtClean="0"/>
              <a:t>a hó-, jég- és széltörés,</a:t>
            </a:r>
          </a:p>
          <a:p>
            <a:r>
              <a:rPr lang="hu-HU" sz="1600" i="1" dirty="0" smtClean="0"/>
              <a:t>db) </a:t>
            </a:r>
            <a:r>
              <a:rPr lang="hu-HU" sz="1600" dirty="0" smtClean="0"/>
              <a:t>zúzmara,</a:t>
            </a:r>
          </a:p>
          <a:p>
            <a:r>
              <a:rPr lang="hu-HU" sz="1600" i="1" dirty="0" err="1" smtClean="0"/>
              <a:t>dc</a:t>
            </a:r>
            <a:r>
              <a:rPr lang="hu-HU" sz="1600" i="1" dirty="0" smtClean="0"/>
              <a:t>) </a:t>
            </a:r>
            <a:r>
              <a:rPr lang="hu-HU" sz="1600" dirty="0" smtClean="0"/>
              <a:t>villámlás és más természeti esemény miatt keletkezett tűz, ideértve az öngyulladást is.</a:t>
            </a:r>
          </a:p>
          <a:p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SZERVEZET és JOGELŐDÖK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u-HU" sz="2400" dirty="0" smtClean="0"/>
              <a:t>1991</a:t>
            </a:r>
            <a:r>
              <a:rPr lang="hu-HU" sz="2400" dirty="0">
                <a:solidFill>
                  <a:prstClr val="black"/>
                </a:solidFill>
              </a:rPr>
              <a:t> – </a:t>
            </a:r>
            <a:r>
              <a:rPr lang="hu-HU" sz="2400" dirty="0" err="1" smtClean="0"/>
              <a:t>ig</a:t>
            </a:r>
            <a:r>
              <a:rPr lang="hu-HU" sz="2400" dirty="0" smtClean="0"/>
              <a:t> A Csongrád Megyei Tanács VB Mezőgazdasági Osztálya</a:t>
            </a:r>
          </a:p>
          <a:p>
            <a:pPr algn="just"/>
            <a:r>
              <a:rPr lang="hu-HU" sz="2400" dirty="0" smtClean="0"/>
              <a:t>1991 </a:t>
            </a:r>
            <a:r>
              <a:rPr lang="hu-HU" sz="2400" dirty="0">
                <a:solidFill>
                  <a:prstClr val="black"/>
                </a:solidFill>
              </a:rPr>
              <a:t>–</a:t>
            </a:r>
            <a:r>
              <a:rPr lang="hu-HU" sz="2400" dirty="0" smtClean="0"/>
              <a:t> 2006 között az FVM Csongrád Megyei Földművelésügyi Hivatala (falugazdász hálózat kialakítása, EU csatlakozás </a:t>
            </a:r>
            <a:r>
              <a:rPr lang="hu-HU" sz="2400" dirty="0" smtClean="0"/>
              <a:t>előkészítése </a:t>
            </a:r>
            <a:r>
              <a:rPr lang="hu-HU" sz="2400" dirty="0" smtClean="0"/>
              <a:t>Phare, majd SAPARD programok, szövetkezeti üzletrészek)</a:t>
            </a:r>
          </a:p>
          <a:p>
            <a:pPr algn="just"/>
            <a:r>
              <a:rPr lang="hu-HU" sz="2400" dirty="0" smtClean="0"/>
              <a:t>2007 – 2010 Mezőgazdasági Szakigazgatási Hivatal Csongrád Megyei Igazgatósága. </a:t>
            </a:r>
            <a:r>
              <a:rPr lang="hu-HU" sz="2400" dirty="0" smtClean="0"/>
              <a:t>A megyei </a:t>
            </a:r>
            <a:r>
              <a:rPr lang="hu-HU" sz="2400" dirty="0" smtClean="0"/>
              <a:t>mezőgazdasági </a:t>
            </a:r>
            <a:r>
              <a:rPr lang="hu-HU" sz="2400" dirty="0" smtClean="0"/>
              <a:t>szakigazgatás már </a:t>
            </a:r>
            <a:r>
              <a:rPr lang="hu-HU" sz="2400" dirty="0" smtClean="0"/>
              <a:t>integrált szervezeti </a:t>
            </a:r>
            <a:r>
              <a:rPr lang="hu-HU" sz="2400" dirty="0" smtClean="0"/>
              <a:t>struktúra </a:t>
            </a:r>
            <a:r>
              <a:rPr lang="hu-HU" sz="2400" dirty="0" smtClean="0"/>
              <a:t>valósította meg. A szervezeten belül a növény és talajvédelem az állategészségügy, illetve a földművelésügyi szakigazgatás egy vezető irányítása alatt működött. </a:t>
            </a:r>
          </a:p>
          <a:p>
            <a:r>
              <a:rPr lang="hu-HU" sz="2400" dirty="0" smtClean="0"/>
              <a:t>2011 –</a:t>
            </a:r>
            <a:r>
              <a:rPr lang="hu-HU" sz="2400" dirty="0" err="1" smtClean="0"/>
              <a:t>től</a:t>
            </a:r>
            <a:r>
              <a:rPr lang="hu-HU" sz="2400" dirty="0" smtClean="0"/>
              <a:t> a Csongrád Megyei Kormányhivatal szervezeti egysége.</a:t>
            </a:r>
          </a:p>
          <a:p>
            <a:r>
              <a:rPr lang="hu-HU" sz="2400" dirty="0" smtClean="0"/>
              <a:t>2017. január 01-től a Csongrád Megyei Hódmezővásárhelyi Járási Hivatal Agrárügyi Főosztály Földművelésügyi Osztálya.</a:t>
            </a:r>
            <a:endParaRPr lang="hu-HU" sz="2400" dirty="0"/>
          </a:p>
          <a:p>
            <a:endParaRPr lang="hu-HU" sz="2400" dirty="0" smtClean="0"/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928756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200" dirty="0" smtClean="0"/>
              <a:t> </a:t>
            </a:r>
            <a:r>
              <a:rPr lang="hu-HU" sz="3200" dirty="0" smtClean="0"/>
              <a:t>A MÁK- </a:t>
            </a:r>
            <a:r>
              <a:rPr lang="hu-HU" sz="3200" dirty="0" err="1" smtClean="0"/>
              <a:t>nál</a:t>
            </a:r>
            <a:r>
              <a:rPr lang="hu-HU" sz="3200" dirty="0" smtClean="0"/>
              <a:t> történt elektronikus vis maior kárbejelentések igazolása </a:t>
            </a:r>
            <a:r>
              <a:rPr lang="hu-HU" sz="3200" dirty="0" smtClean="0"/>
              <a:t>(TERA)</a:t>
            </a: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800" dirty="0" smtClean="0"/>
              <a:t>Jogszabályi háttér</a:t>
            </a:r>
            <a:endParaRPr lang="hu-HU" b="1" dirty="0" smtClean="0"/>
          </a:p>
          <a:p>
            <a:r>
              <a:rPr lang="hu-HU" b="1" dirty="0" smtClean="0"/>
              <a:t>94/2015. (XII. 23.) FM rendelet</a:t>
            </a:r>
          </a:p>
          <a:p>
            <a:pPr algn="just">
              <a:buNone/>
            </a:pPr>
            <a:r>
              <a:rPr lang="hu-HU" b="1" dirty="0" smtClean="0"/>
              <a:t>    az elháríthatatlan külső ok (vis maior) esetén alkalmazandó egyes szabályokról és a vis maiorral összefüggő egyes miniszteri rendeletek módosításáról</a:t>
            </a:r>
          </a:p>
          <a:p>
            <a:pPr lvl="1"/>
            <a:r>
              <a:rPr lang="hu-HU" b="1" dirty="0" smtClean="0"/>
              <a:t>6. § </a:t>
            </a:r>
            <a:r>
              <a:rPr lang="hu-HU" dirty="0" smtClean="0"/>
              <a:t>(1) A 3. § (5) bekezdés szerinti eset kivételével az esemény bekövetkezésére vonatkozó bejelentést, valamint az esemény bekövetkezését igazoló dokumentumokat </a:t>
            </a:r>
            <a:r>
              <a:rPr lang="hu-HU" b="1" dirty="0" smtClean="0">
                <a:solidFill>
                  <a:srgbClr val="FF0000"/>
                </a:solidFill>
              </a:rPr>
              <a:t>elektronikus úton, ügyfélkapun keresztül kell benyújtani az erre szolgáló elektronikus felületen.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  Az elektronikus vis maior bejelentés igazolása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hu-HU" sz="2000" b="1" dirty="0" smtClean="0"/>
              <a:t>    - </a:t>
            </a:r>
            <a:r>
              <a:rPr lang="hu-HU" sz="2000" b="1" dirty="0"/>
              <a:t>A </a:t>
            </a:r>
            <a:r>
              <a:rPr lang="hu-HU" sz="2000" b="1" dirty="0"/>
              <a:t>Földművelésügyi Osztály mint agrárkár megállapító hatóság  a mezőgazdasági termelést érintő időjárási és más természeti kockázatok kezeléséről szóló 2011. </a:t>
            </a:r>
            <a:r>
              <a:rPr lang="hu-HU" sz="2000" b="1" dirty="0"/>
              <a:t>évi CLXVIII. törvény alapján vesz részt az agrárkár-enyhítő szerv (MÁK, illetve a felhatalmazásával eljáró agrár és vidékfejlesztési szervezeti egység) megkeresésére. </a:t>
            </a:r>
          </a:p>
          <a:p>
            <a:pPr algn="just">
              <a:buNone/>
            </a:pPr>
            <a:endParaRPr lang="hu-HU" sz="2000" b="1" dirty="0"/>
          </a:p>
          <a:p>
            <a:pPr algn="just">
              <a:buNone/>
            </a:pPr>
            <a:r>
              <a:rPr lang="hu-HU" sz="2000" b="1" dirty="0" smtClean="0"/>
              <a:t>    - </a:t>
            </a:r>
            <a:r>
              <a:rPr lang="hu-HU" sz="2000" b="1" dirty="0"/>
              <a:t>A káresemény megtörténtét az agrárkár-enyhítő szerv felé kell </a:t>
            </a:r>
            <a:r>
              <a:rPr lang="hu-HU" sz="2000" b="1" dirty="0" smtClean="0"/>
              <a:t>igazolnunk.</a:t>
            </a:r>
            <a:endParaRPr lang="hu-HU" sz="2000" b="1" dirty="0"/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sz="2000" b="1" dirty="0" smtClean="0"/>
          </a:p>
          <a:p>
            <a:pPr algn="just">
              <a:buNone/>
            </a:pPr>
            <a:r>
              <a:rPr lang="hu-HU" sz="2000" b="1" dirty="0" smtClean="0"/>
              <a:t>    </a:t>
            </a:r>
            <a:r>
              <a:rPr lang="hu-HU" sz="2000" b="1" dirty="0" smtClean="0"/>
              <a:t>- </a:t>
            </a:r>
            <a:r>
              <a:rPr lang="hu-HU" sz="2000" b="1" dirty="0" smtClean="0"/>
              <a:t>Némely </a:t>
            </a:r>
            <a:r>
              <a:rPr lang="hu-HU" sz="2000" b="1" dirty="0"/>
              <a:t>esetben az informatikai szakrendszerek üzemzavara miatt a megkeresések késve érkeznek be a hatóságunkhoz a így helyszíni szemle nélkül kell a káresemény bekövetkeztét megállapítanunk. </a:t>
            </a:r>
          </a:p>
          <a:p>
            <a:pPr algn="just">
              <a:buNone/>
            </a:pPr>
            <a:r>
              <a:rPr lang="hu-HU" sz="2000" b="1" dirty="0" smtClean="0"/>
              <a:t> </a:t>
            </a:r>
            <a:endParaRPr lang="hu-HU" sz="2000" b="1" dirty="0" smtClean="0"/>
          </a:p>
          <a:p>
            <a:pPr>
              <a:buNone/>
            </a:pPr>
            <a:r>
              <a:rPr lang="hu-HU" sz="2000" b="1" dirty="0" smtClean="0"/>
              <a:t>   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/>
              <a:t>ÜGYFÉL KÉRELMÉRE INDULÓ VIS MAIOR ELJÁRÁS</a:t>
            </a:r>
            <a:br>
              <a:rPr lang="hu-HU" sz="2800" dirty="0" smtClean="0"/>
            </a:br>
            <a:r>
              <a:rPr lang="hu-HU" sz="2800" dirty="0" smtClean="0"/>
              <a:t>3000 Ft illetékköteles </a:t>
            </a:r>
            <a:br>
              <a:rPr lang="hu-HU" sz="2800" dirty="0" smtClean="0"/>
            </a:br>
            <a:r>
              <a:rPr lang="hu-HU" sz="1600" dirty="0" smtClean="0"/>
              <a:t>XCIII. törvény az illetékekről 29. § (1  )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sz="2000" dirty="0" smtClean="0"/>
              <a:t>a mezőgazdasági termelést érintő időjárási és más természeti kockázatok kezeléséről szóló 2011. évi </a:t>
            </a:r>
            <a:r>
              <a:rPr lang="hu-HU" sz="2000" dirty="0" smtClean="0"/>
              <a:t>CLXVIII. törvény 23</a:t>
            </a:r>
            <a:r>
              <a:rPr lang="hu-HU" sz="2000" dirty="0" smtClean="0"/>
              <a:t>.§(2) A mező- és erdőgazdaságot sújtó időjárási és más természeti jellegű elháríthatatlan külső ok (vis maior) </a:t>
            </a:r>
            <a:r>
              <a:rPr lang="hu-HU" sz="2000" b="1" dirty="0" smtClean="0">
                <a:solidFill>
                  <a:srgbClr val="FF0000"/>
                </a:solidFill>
              </a:rPr>
              <a:t>miatti káreseményt, valamint annak mértékét, az </a:t>
            </a:r>
            <a:r>
              <a:rPr lang="hu-HU" sz="2000" b="1" u="sng" dirty="0" smtClean="0">
                <a:solidFill>
                  <a:srgbClr val="FF0000"/>
                </a:solidFill>
              </a:rPr>
              <a:t>agrárkár-megállapító szerv igazolja</a:t>
            </a:r>
            <a:r>
              <a:rPr lang="hu-HU" sz="20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None/>
            </a:pPr>
            <a:endParaRPr lang="hu-HU" sz="2000" b="1" dirty="0" smtClean="0"/>
          </a:p>
          <a:p>
            <a:pPr algn="just">
              <a:buNone/>
            </a:pPr>
            <a:r>
              <a:rPr lang="hu-HU" sz="2000" b="1" dirty="0" smtClean="0"/>
              <a:t>     A vis maior esemény </a:t>
            </a:r>
            <a:r>
              <a:rPr lang="hu-HU" sz="2000" b="1" dirty="0" smtClean="0"/>
              <a:t>bejelentése a </a:t>
            </a:r>
            <a:r>
              <a:rPr lang="hu-HU" sz="2000" b="1" dirty="0" smtClean="0"/>
              <a:t>káresemény bekövetkeztét követően 15 napon belül történik, a </a:t>
            </a:r>
            <a:r>
              <a:rPr lang="hu-HU" sz="2000" b="1" dirty="0" smtClean="0">
                <a:solidFill>
                  <a:srgbClr val="FF0000"/>
                </a:solidFill>
              </a:rPr>
              <a:t>hatósági szemlét követően hatósági bizonyítványt állítunk ki a kár bekövetkeztéről</a:t>
            </a:r>
            <a:r>
              <a:rPr lang="hu-HU" sz="20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None/>
            </a:pPr>
            <a:r>
              <a:rPr lang="hu-HU" sz="2000" b="1" dirty="0" smtClean="0"/>
              <a:t>       Ezt </a:t>
            </a:r>
            <a:r>
              <a:rPr lang="hu-HU" sz="2000" b="1" dirty="0"/>
              <a:t>az eljárást elsősorban a földet haszonbérleti konstrukcióban használó ügyfeleink veszik igénybe, a haszonbér mérséklése céljából. </a:t>
            </a:r>
            <a:r>
              <a:rPr lang="hu-HU" sz="2000" dirty="0"/>
              <a:t>A szerződő felek eltérő megállapodása hiányában a hozamérték-csökkenés mértékét azon növénykultúránál, ahol </a:t>
            </a:r>
            <a:r>
              <a:rPr lang="hu-HU" sz="2000" dirty="0" smtClean="0"/>
              <a:t>annak mértékének </a:t>
            </a:r>
            <a:r>
              <a:rPr lang="hu-HU" sz="2000" dirty="0"/>
              <a:t>számítását jogszabály nem állapítja meg, kalkulált áron kell </a:t>
            </a:r>
            <a:r>
              <a:rPr lang="hu-HU" sz="2000" dirty="0" smtClean="0"/>
              <a:t>számítani.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Kiemelt Aktualitások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b="1" dirty="0" smtClean="0"/>
              <a:t>Belvíz: </a:t>
            </a:r>
          </a:p>
          <a:p>
            <a:pPr marL="0" indent="0" algn="just">
              <a:buNone/>
            </a:pPr>
            <a:r>
              <a:rPr lang="hu-HU" sz="2400" dirty="0" smtClean="0"/>
              <a:t>A 2016 év végi (82 mm, 44 mm) , illetve 2017. januári (18,6 mm) csapadék adatok alapján valószínűsíthető, hogy nem lesz belvízvédelmi fokozat. Belvízkár előfordulása kevéssé prognosztizálható.</a:t>
            </a:r>
          </a:p>
          <a:p>
            <a:r>
              <a:rPr lang="hu-HU" sz="2400" b="1" dirty="0" smtClean="0"/>
              <a:t>Téli fagykár:</a:t>
            </a:r>
          </a:p>
          <a:p>
            <a:pPr marL="0" indent="0" algn="just">
              <a:buNone/>
            </a:pPr>
            <a:r>
              <a:rPr lang="hu-HU" sz="2400" dirty="0" smtClean="0"/>
              <a:t>A gyümölcsösök esetében álláspontunk szerint a tényleges károsodás majd a rügyfakadáskor, virágzáskor lesz a ténylegesen megállapítható, addig nem szükséges bejelenteni.</a:t>
            </a:r>
          </a:p>
          <a:p>
            <a:pPr marL="0" indent="0" algn="just">
              <a:buNone/>
            </a:pPr>
            <a:r>
              <a:rPr lang="hu-HU" sz="2400" dirty="0" smtClean="0"/>
              <a:t>Az őszi kalászosokban és a repcében esetlegesen bekövetkezett károk akkor lesznek ténylegesen megállapíthatóak ha a vegetáció megindul. Ez az őszi búza esetében a + 5 C fok talajhőmérséklet elérése esetén várható.</a:t>
            </a:r>
          </a:p>
          <a:p>
            <a:pPr marL="0" indent="0">
              <a:buNone/>
            </a:pPr>
            <a:r>
              <a:rPr lang="hu-HU" sz="2400" b="1" dirty="0" smtClean="0"/>
              <a:t>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1399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Gyümölcstelepítés engedélyezése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2017. </a:t>
            </a:r>
            <a:r>
              <a:rPr lang="hu-HU" b="1" dirty="0" smtClean="0">
                <a:solidFill>
                  <a:srgbClr val="FF0000"/>
                </a:solidFill>
              </a:rPr>
              <a:t>január 01.-től </a:t>
            </a:r>
          </a:p>
          <a:p>
            <a:pPr lvl="1" algn="ctr">
              <a:buNone/>
            </a:pPr>
            <a:r>
              <a:rPr lang="hu-HU" dirty="0" smtClean="0"/>
              <a:t>    a gyümölcstelepítést engedélyező hatóság a Csongrád Megyei Kormányhivatal Hódmezővásárhelyi Járási Hivatal Agrárügyi Főosztály  </a:t>
            </a:r>
            <a:r>
              <a:rPr lang="hu-HU" b="1" dirty="0" smtClean="0">
                <a:solidFill>
                  <a:srgbClr val="FF0000"/>
                </a:solidFill>
              </a:rPr>
              <a:t>Földművelésügyi </a:t>
            </a:r>
            <a:r>
              <a:rPr lang="hu-HU" b="1" dirty="0" smtClean="0">
                <a:solidFill>
                  <a:srgbClr val="FF0000"/>
                </a:solidFill>
              </a:rPr>
              <a:t>Osztálya </a:t>
            </a:r>
            <a:endParaRPr lang="hu-HU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hu-HU" sz="1800" dirty="0" smtClean="0"/>
              <a:t>    </a:t>
            </a:r>
          </a:p>
          <a:p>
            <a:pPr lvl="1" algn="just">
              <a:buNone/>
            </a:pPr>
            <a:endParaRPr lang="hu-HU" sz="1800" dirty="0"/>
          </a:p>
          <a:p>
            <a:pPr lvl="1">
              <a:buNone/>
            </a:pPr>
            <a:r>
              <a:rPr lang="hu-HU" sz="1800" dirty="0" smtClean="0"/>
              <a:t>A </a:t>
            </a:r>
            <a:r>
              <a:rPr lang="hu-HU" sz="1800" dirty="0" smtClean="0"/>
              <a:t>telepítési engedélyt a földművelésügyi hatósági és igazgatási feladatokat </a:t>
            </a:r>
            <a:r>
              <a:rPr lang="hu-HU" sz="1800" dirty="0" smtClean="0"/>
              <a:t>ellátó szervek </a:t>
            </a:r>
            <a:r>
              <a:rPr lang="hu-HU" sz="1800" dirty="0" smtClean="0"/>
              <a:t>kijelöléséről </a:t>
            </a:r>
            <a:r>
              <a:rPr lang="hu-HU" sz="1800" b="1" dirty="0" smtClean="0"/>
              <a:t>383/2016. (XII. 2.) Korm. rende</a:t>
            </a:r>
            <a:r>
              <a:rPr lang="hu-HU" sz="1800" dirty="0" smtClean="0"/>
              <a:t>let 54. §,  a </a:t>
            </a:r>
            <a:r>
              <a:rPr lang="hu-HU" sz="1800" b="1" dirty="0" smtClean="0"/>
              <a:t>473/2016 (XII.27.) Korm. rendelet </a:t>
            </a:r>
            <a:r>
              <a:rPr lang="hu-HU" sz="1800" dirty="0" smtClean="0"/>
              <a:t>13§ (2) l) , a </a:t>
            </a:r>
            <a:r>
              <a:rPr lang="hu-HU" sz="1800" b="1" dirty="0" smtClean="0"/>
              <a:t>66/2015 (III.30) Korm. rendelet </a:t>
            </a:r>
            <a:r>
              <a:rPr lang="hu-HU" sz="1800" dirty="0" smtClean="0"/>
              <a:t>25. § (13) l) és a termőföld védelméről szóló </a:t>
            </a:r>
            <a:r>
              <a:rPr lang="hu-HU" sz="1800" b="1" dirty="0" smtClean="0"/>
              <a:t>2007. évi CXXIX. </a:t>
            </a:r>
            <a:r>
              <a:rPr lang="hu-HU" sz="1800" b="1" dirty="0" smtClean="0"/>
              <a:t>Törvény alapján adjuk ki.</a:t>
            </a:r>
            <a:endParaRPr lang="hu-HU" sz="1800" b="1" dirty="0" smtClean="0"/>
          </a:p>
          <a:p>
            <a:pPr lvl="1" algn="just">
              <a:buNone/>
            </a:pPr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/>
              <a:t>A telepítési engedély kiadás feltételei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9838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000" dirty="0" smtClean="0"/>
              <a:t>1. </a:t>
            </a:r>
            <a:r>
              <a:rPr lang="hu-HU" sz="2000" b="1" dirty="0" smtClean="0"/>
              <a:t>Kitöltött telepítési engedély kérelem </a:t>
            </a:r>
            <a:r>
              <a:rPr lang="hu-HU" sz="2000" dirty="0" smtClean="0"/>
              <a:t>( 3000 Ft illeték)</a:t>
            </a:r>
          </a:p>
          <a:p>
            <a:pPr>
              <a:buNone/>
            </a:pPr>
            <a:endParaRPr lang="hu-HU" sz="2000" dirty="0" smtClean="0"/>
          </a:p>
          <a:p>
            <a:pPr algn="just">
              <a:buNone/>
            </a:pPr>
            <a:r>
              <a:rPr lang="hu-HU" sz="2000" dirty="0" smtClean="0"/>
              <a:t>2. </a:t>
            </a:r>
            <a:r>
              <a:rPr lang="hu-HU" sz="2000" b="1" dirty="0" smtClean="0"/>
              <a:t>A NÉBIH által vezetett termőhelyi kataszteri nyilvántartásba vételről szóló igazolás </a:t>
            </a:r>
            <a:r>
              <a:rPr lang="hu-HU" sz="2000" dirty="0" smtClean="0"/>
              <a:t> </a:t>
            </a:r>
          </a:p>
          <a:p>
            <a:pPr algn="just">
              <a:buNone/>
            </a:pPr>
            <a:r>
              <a:rPr lang="hu-HU" sz="2000" dirty="0" smtClean="0"/>
              <a:t>      </a:t>
            </a:r>
            <a:r>
              <a:rPr lang="hu-HU" sz="1500" dirty="0" smtClean="0"/>
              <a:t>A termőhelyi kataszteri eljárás során a NÉBIH a Nemzeti Agrárkutatási és Innovációs Központ Gyümölcstermesztési Kutatóintézetének a </a:t>
            </a:r>
            <a:r>
              <a:rPr lang="hu-HU" sz="1500" b="1" u="sng" dirty="0" smtClean="0"/>
              <a:t>terület gyümölcstermesztésre való ökológiai alkalmasságáról készített szakvéleményére</a:t>
            </a:r>
            <a:r>
              <a:rPr lang="hu-HU" sz="1500" u="sng" dirty="0" smtClean="0"/>
              <a:t> </a:t>
            </a:r>
            <a:r>
              <a:rPr lang="hu-HU" sz="1500" dirty="0" smtClean="0"/>
              <a:t>alapozva dönt a terület gyümölcs termőhelyi kataszterbe sorolásáról. </a:t>
            </a:r>
          </a:p>
          <a:p>
            <a:pPr algn="just">
              <a:buNone/>
            </a:pPr>
            <a:r>
              <a:rPr lang="hu-HU" sz="1500" dirty="0" smtClean="0">
                <a:solidFill>
                  <a:srgbClr val="FF0000"/>
                </a:solidFill>
              </a:rPr>
              <a:t>      A szakvélemény elkészítésének költsége (28.000 Ft) az eljárást kezdeményezőt terheli</a:t>
            </a:r>
            <a:r>
              <a:rPr lang="hu-HU" sz="1500" dirty="0" smtClean="0"/>
              <a:t>. </a:t>
            </a:r>
          </a:p>
          <a:p>
            <a:pPr algn="just">
              <a:buNone/>
            </a:pPr>
            <a:endParaRPr lang="hu-HU" sz="1500" dirty="0" smtClean="0"/>
          </a:p>
          <a:p>
            <a:pPr>
              <a:buNone/>
            </a:pPr>
            <a:r>
              <a:rPr lang="hu-HU" sz="2000" dirty="0" smtClean="0"/>
              <a:t>3. </a:t>
            </a:r>
            <a:r>
              <a:rPr lang="hu-HU" sz="2000" b="1" dirty="0" smtClean="0"/>
              <a:t>Talajvédelmi terv ( 5 évnél nem régebbi</a:t>
            </a:r>
            <a:r>
              <a:rPr lang="hu-HU" sz="2000" dirty="0" smtClean="0"/>
              <a:t>). </a:t>
            </a:r>
            <a:r>
              <a:rPr lang="hu-HU" sz="2000" dirty="0" smtClean="0"/>
              <a:t>Ezt akkreditált talajvédelmi szakértők adják ki. A szakértők közhiteles nyilvántartása a NÉBIH honlapon elérhető. 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4. </a:t>
            </a:r>
            <a:r>
              <a:rPr lang="hu-HU" sz="2000" b="1" dirty="0" smtClean="0"/>
              <a:t>Ha nem 1/</a:t>
            </a:r>
            <a:r>
              <a:rPr lang="hu-HU" sz="2000" b="1" dirty="0" err="1" smtClean="0"/>
              <a:t>1</a:t>
            </a:r>
            <a:r>
              <a:rPr lang="hu-HU" sz="2000" b="1" dirty="0" smtClean="0"/>
              <a:t> arányú tulajdonos a telepítő, akkor a tulajdonostársak   </a:t>
            </a:r>
            <a:r>
              <a:rPr lang="hu-HU" sz="2000" b="1" dirty="0" smtClean="0"/>
              <a:t>hozzájáruló nyilatkozatai.</a:t>
            </a: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sz="2000" dirty="0" smtClean="0"/>
              <a:t> 5. </a:t>
            </a:r>
            <a:r>
              <a:rPr lang="hu-HU" sz="2000" b="1" dirty="0" smtClean="0"/>
              <a:t>Helyrajzi számos vázrajz a telepítés </a:t>
            </a:r>
            <a:r>
              <a:rPr lang="hu-HU" sz="2000" b="1" dirty="0" smtClean="0"/>
              <a:t>struktúrájáról </a:t>
            </a:r>
            <a:r>
              <a:rPr lang="hu-HU" sz="2000" b="1" dirty="0" smtClean="0"/>
              <a:t>a különböző fajták elhelyezkedéséről</a:t>
            </a:r>
          </a:p>
          <a:p>
            <a:pPr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           A fentiek hiányában a telepítési engedély nem kiadható!</a:t>
            </a:r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 </a:t>
            </a:r>
            <a:r>
              <a:rPr lang="hu-HU" sz="4000" dirty="0" smtClean="0"/>
              <a:t>FONTOSABB EGYÉB TUDNIVALÓK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sz="2000" dirty="0" smtClean="0"/>
              <a:t>A Földművelésügyi Osztály a talajvédelmi terv alapján hivatalból szakhatósági állásfoglalást kér a Növény Talajvédelmi </a:t>
            </a:r>
            <a:r>
              <a:rPr lang="hu-HU" sz="2000" dirty="0" smtClean="0"/>
              <a:t>Osztálytól.</a:t>
            </a:r>
            <a:endParaRPr lang="hu-HU" sz="2000" dirty="0" smtClean="0"/>
          </a:p>
          <a:p>
            <a:r>
              <a:rPr lang="hu-HU" sz="2000" dirty="0" smtClean="0"/>
              <a:t>Ellenőrizzük a tulajdoni viszonyt (</a:t>
            </a:r>
            <a:r>
              <a:rPr lang="hu-HU" sz="2000" dirty="0" err="1" smtClean="0"/>
              <a:t>Takarnet</a:t>
            </a:r>
            <a:r>
              <a:rPr lang="hu-HU" sz="2000" dirty="0" smtClean="0"/>
              <a:t>)</a:t>
            </a:r>
          </a:p>
          <a:p>
            <a:r>
              <a:rPr lang="hu-HU" sz="2000" dirty="0" smtClean="0">
                <a:solidFill>
                  <a:srgbClr val="FF0000"/>
                </a:solidFill>
              </a:rPr>
              <a:t>A telepítés engedélyezése határozathozatallal történik, mely 3 évre szól.</a:t>
            </a:r>
          </a:p>
          <a:p>
            <a:pPr algn="just"/>
            <a:r>
              <a:rPr lang="hu-HU" sz="2000" dirty="0" smtClean="0">
                <a:solidFill>
                  <a:srgbClr val="FF0000"/>
                </a:solidFill>
              </a:rPr>
              <a:t>Az engedély a talajvédelmi terv érvényességéig egy alkalommal meghosszabbítható.</a:t>
            </a:r>
          </a:p>
          <a:p>
            <a:r>
              <a:rPr lang="hu-HU" sz="2000" dirty="0" smtClean="0"/>
              <a:t>A telepítéshez csak engedélyes szaporító anyag használható. </a:t>
            </a:r>
          </a:p>
          <a:p>
            <a:r>
              <a:rPr lang="hu-HU" sz="2000" dirty="0" smtClean="0"/>
              <a:t> </a:t>
            </a:r>
            <a:r>
              <a:rPr lang="hu-HU" sz="2000" dirty="0" smtClean="0">
                <a:solidFill>
                  <a:srgbClr val="FF0000"/>
                </a:solidFill>
              </a:rPr>
              <a:t>A felhasznált szaporítóanyag származási igazolványát az ültetvény termőre fordulásáig meg kell őrizni</a:t>
            </a:r>
            <a:r>
              <a:rPr lang="hu-HU" sz="2000" dirty="0" smtClean="0"/>
              <a:t>. </a:t>
            </a:r>
          </a:p>
          <a:p>
            <a:pPr algn="just"/>
            <a:r>
              <a:rPr lang="hu-HU" sz="2000" dirty="0" smtClean="0"/>
              <a:t>A saját szaporítóanyag előállítást a 72/2010. (V. 13.) FVM rendelet szerint be kell jelenteni és szemléztetni kell.  A szemle jegyzőkönyveket az ültetvény termőre fordulásáig meg kell őrizni.</a:t>
            </a:r>
          </a:p>
          <a:p>
            <a:r>
              <a:rPr lang="hu-HU" sz="2000" dirty="0" smtClean="0"/>
              <a:t>A telepítés megtörténtét, a termőre fordulást írásban be kell jelenteni a telepítési hatóságnak. ( ellenőrzés végett)</a:t>
            </a: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/>
          </a:p>
          <a:p>
            <a:endParaRPr lang="hu-HU" sz="2800" dirty="0" smtClean="0"/>
          </a:p>
          <a:p>
            <a:pPr algn="ctr"/>
            <a:r>
              <a:rPr lang="hu-HU" sz="2800" dirty="0" smtClean="0"/>
              <a:t>Javasoljuk munkatársainkkal történő személyes kapcsolatfelvételt és tájékoztatás kérést</a:t>
            </a:r>
          </a:p>
          <a:p>
            <a:pPr>
              <a:buNone/>
            </a:pPr>
            <a:r>
              <a:rPr lang="hu-HU" sz="2800" dirty="0" smtClean="0"/>
              <a:t>                                  62 680-777</a:t>
            </a:r>
          </a:p>
          <a:p>
            <a:endParaRPr lang="hu-HU" sz="2800" dirty="0" smtClean="0"/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Széchenyi </a:t>
            </a:r>
            <a:r>
              <a:rPr lang="hu-HU" dirty="0" smtClean="0"/>
              <a:t>2020 pályázatok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Kertészet korszerűsítése</a:t>
            </a:r>
          </a:p>
          <a:p>
            <a:pPr lvl="1"/>
            <a:r>
              <a:rPr lang="hu-HU" sz="2400" b="1" dirty="0" smtClean="0"/>
              <a:t>Kertészeti </a:t>
            </a:r>
            <a:r>
              <a:rPr lang="hu-HU" sz="2400" b="1" dirty="0"/>
              <a:t>gépbeszerzés </a:t>
            </a:r>
            <a:r>
              <a:rPr lang="hu-HU" sz="2400" b="1" dirty="0" smtClean="0"/>
              <a:t>támogatása,</a:t>
            </a:r>
          </a:p>
          <a:p>
            <a:pPr lvl="1"/>
            <a:r>
              <a:rPr lang="hu-HU" sz="2400" b="1" dirty="0" smtClean="0"/>
              <a:t>Üveg- és fóliaházak létesítése, energiahatékonyságának növelése geotermikus energia felhasználásának lehetőségével,</a:t>
            </a:r>
          </a:p>
          <a:p>
            <a:endParaRPr lang="hu-HU" b="1" dirty="0" smtClean="0"/>
          </a:p>
          <a:p>
            <a:r>
              <a:rPr lang="hu-HU" sz="2400" b="1" dirty="0" smtClean="0"/>
              <a:t>A fiatal mezőgazdasági termelők számára nyújtott induló támogatás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Beérkező kérelmek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826" r="2013"/>
          <a:stretch>
            <a:fillRect/>
          </a:stretch>
        </p:blipFill>
        <p:spPr bwMode="auto">
          <a:xfrm>
            <a:off x="4667250" y="1263997"/>
            <a:ext cx="4205609" cy="491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87" r="1200"/>
          <a:stretch>
            <a:fillRect/>
          </a:stretch>
        </p:blipFill>
        <p:spPr bwMode="auto">
          <a:xfrm>
            <a:off x="303502" y="1193216"/>
            <a:ext cx="42875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AGRÁRKÁRENYHÍTÉSI ELJÁRÁS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854696" cy="2592288"/>
          </a:xfrm>
        </p:spPr>
        <p:txBody>
          <a:bodyPr>
            <a:normAutofit fontScale="62500" lnSpcReduction="20000"/>
          </a:bodyPr>
          <a:lstStyle/>
          <a:p>
            <a:pPr marL="457200" indent="-457200" algn="l"/>
            <a:r>
              <a:rPr lang="hu-HU" sz="2400" b="1" dirty="0" smtClean="0">
                <a:solidFill>
                  <a:schemeClr val="tx1"/>
                </a:solidFill>
              </a:rPr>
              <a:t>1.</a:t>
            </a:r>
            <a:r>
              <a:rPr lang="hu-HU" sz="2400" b="1" dirty="0" smtClean="0"/>
              <a:t>  </a:t>
            </a:r>
            <a:r>
              <a:rPr lang="hu-HU" b="1" dirty="0" smtClean="0">
                <a:solidFill>
                  <a:srgbClr val="FF0000"/>
                </a:solidFill>
              </a:rPr>
              <a:t>Kárbejelentés: </a:t>
            </a:r>
            <a:r>
              <a:rPr lang="hu-HU" sz="2400" b="1" dirty="0" smtClean="0">
                <a:solidFill>
                  <a:schemeClr val="tx1"/>
                </a:solidFill>
              </a:rPr>
              <a:t>kárbejelentés- kármegállapítás- határozathozatallal (az </a:t>
            </a:r>
            <a:r>
              <a:rPr lang="hu-HU" sz="2400" b="1" dirty="0">
                <a:solidFill>
                  <a:schemeClr val="tx1"/>
                </a:solidFill>
              </a:rPr>
              <a:t>ú</a:t>
            </a:r>
            <a:r>
              <a:rPr lang="hu-HU" sz="2400" b="1" dirty="0" smtClean="0">
                <a:solidFill>
                  <a:schemeClr val="tx1"/>
                </a:solidFill>
              </a:rPr>
              <a:t>n. hozamkiesés tipikusan T/ha) zárul. </a:t>
            </a:r>
          </a:p>
          <a:p>
            <a:pPr marL="457200" indent="-457200" algn="l"/>
            <a:endParaRPr lang="hu-HU" sz="2400" b="1" dirty="0" smtClean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endParaRPr lang="hu-HU" sz="2400" b="1" dirty="0" smtClean="0"/>
          </a:p>
          <a:p>
            <a:pPr marL="457200" indent="-457200" algn="l"/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chemeClr val="tx1"/>
                </a:solidFill>
              </a:rPr>
              <a:t>2. </a:t>
            </a:r>
            <a:r>
              <a:rPr lang="hu-HU" b="1" dirty="0" smtClean="0">
                <a:solidFill>
                  <a:srgbClr val="FF0000"/>
                </a:solidFill>
              </a:rPr>
              <a:t>Kárenyhítési eljárás: </a:t>
            </a:r>
            <a:r>
              <a:rPr lang="hu-HU" sz="2400" b="1" dirty="0">
                <a:solidFill>
                  <a:schemeClr val="tx1"/>
                </a:solidFill>
              </a:rPr>
              <a:t>kárbejelentés</a:t>
            </a:r>
            <a:r>
              <a:rPr lang="hu-HU" sz="2400" b="1" dirty="0" smtClean="0">
                <a:solidFill>
                  <a:schemeClr val="tx1"/>
                </a:solidFill>
              </a:rPr>
              <a:t>-ellenőrzés- határozathozatallal  (üzemi szintű hozamérték kiesés %) zárul.</a:t>
            </a:r>
          </a:p>
          <a:p>
            <a:pPr marL="457200" indent="-457200" algn="l"/>
            <a:endParaRPr lang="hu-HU" sz="2400" b="1" dirty="0" smtClean="0"/>
          </a:p>
          <a:p>
            <a:pPr algn="l"/>
            <a:endParaRPr lang="hu-HU" sz="2400" b="1" dirty="0" smtClean="0"/>
          </a:p>
          <a:p>
            <a:r>
              <a:rPr lang="hu-HU" sz="2400" b="1" dirty="0" smtClean="0">
                <a:solidFill>
                  <a:schemeClr val="tx1"/>
                </a:solidFill>
              </a:rPr>
              <a:t>           A Földművelésügyi Osztály       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mint agrárkár megállapító hatóság vesz részt a folyamatban </a:t>
            </a:r>
          </a:p>
          <a:p>
            <a:pPr algn="l"/>
            <a:endParaRPr lang="hu-HU" b="1" dirty="0" smtClean="0"/>
          </a:p>
          <a:p>
            <a:pPr algn="l"/>
            <a:endParaRPr lang="hu-HU" dirty="0" smtClean="0"/>
          </a:p>
          <a:p>
            <a:pPr algn="ctr"/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Igazolás kiállításához szükséges dokumentumok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7931224" cy="4525963"/>
          </a:xfrm>
        </p:spPr>
        <p:txBody>
          <a:bodyPr/>
          <a:lstStyle/>
          <a:p>
            <a:pPr lvl="0"/>
            <a:r>
              <a:rPr lang="hu-HU" sz="2400" b="1" dirty="0"/>
              <a:t>Az egységes területalapú kérelemben szereplő </a:t>
            </a:r>
            <a:r>
              <a:rPr lang="hu-HU" sz="2400" b="1" dirty="0" smtClean="0"/>
              <a:t>területekre kért igazolás esetén:</a:t>
            </a:r>
          </a:p>
          <a:p>
            <a:pPr lvl="1"/>
            <a:r>
              <a:rPr lang="hu-HU" sz="1800" b="1" dirty="0" smtClean="0"/>
              <a:t>Nyilatkozat  a feltüntetett adatok valósághűségére vonatkozóan</a:t>
            </a:r>
          </a:p>
          <a:p>
            <a:pPr lvl="1">
              <a:lnSpc>
                <a:spcPct val="150000"/>
              </a:lnSpc>
            </a:pPr>
            <a:r>
              <a:rPr lang="hu-HU" sz="1800" b="1" dirty="0" smtClean="0"/>
              <a:t>Területalapú dokumentumok bemutatása</a:t>
            </a:r>
          </a:p>
          <a:p>
            <a:r>
              <a:rPr lang="hu-HU" sz="2400" b="1" dirty="0" smtClean="0"/>
              <a:t>Az egységes területalapú kérelemben nem jelölt területekre kért igazolás esetén:</a:t>
            </a:r>
          </a:p>
          <a:p>
            <a:pPr lvl="1"/>
            <a:r>
              <a:rPr lang="hu-HU" sz="1800" b="1" dirty="0" smtClean="0"/>
              <a:t>Nyilatkozat  a feltüntetett adatok valósághűségére vonatkozóan </a:t>
            </a:r>
          </a:p>
          <a:p>
            <a:pPr lvl="1"/>
            <a:r>
              <a:rPr lang="hu-HU" sz="1800" b="1" dirty="0" smtClean="0"/>
              <a:t>Földhasználati lap, ha nem saját földterület</a:t>
            </a:r>
          </a:p>
          <a:p>
            <a:pPr lvl="1"/>
            <a:r>
              <a:rPr lang="hu-HU" sz="1800" b="1" dirty="0" smtClean="0"/>
              <a:t>Tulajdoni lap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/>
              <a:t>Belterület esetén:</a:t>
            </a:r>
          </a:p>
          <a:p>
            <a:pPr lvl="1"/>
            <a:r>
              <a:rPr lang="hu-HU" sz="1800" b="1" dirty="0" smtClean="0"/>
              <a:t>Szívességi használati szerződés</a:t>
            </a:r>
            <a:endParaRPr lang="hu-HU" sz="1800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Őstermelői piaci ellenőrzések</a:t>
            </a:r>
            <a:br>
              <a:rPr lang="hu-HU" dirty="0" smtClean="0"/>
            </a:br>
            <a:r>
              <a:rPr lang="hu-HU" dirty="0" smtClean="0"/>
              <a:t>Előforduló szabálytalanságok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hu-HU" dirty="0" smtClean="0"/>
              <a:t>„Saját őstermelői tevékenységből származó termék” feliratú tábla nem látható</a:t>
            </a:r>
          </a:p>
          <a:p>
            <a:r>
              <a:rPr lang="hu-HU" dirty="0" smtClean="0"/>
              <a:t>Nincs nála az őstermelői igazolványa</a:t>
            </a:r>
          </a:p>
          <a:p>
            <a:r>
              <a:rPr lang="hu-HU" dirty="0" smtClean="0"/>
              <a:t>Az értékesíteni kívánt termék több, mint amennyi a Nyilvántartásban szerepel, vagy a saját gazdasága adatai alapján lehetősége van termelni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„Egyéb feladatok”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hu-HU" dirty="0" smtClean="0"/>
              <a:t>Családi gazdaságok nyilvántartásba vételével, módosításával, megszüntetésével kapcsolatos feladatok (csak HJH járás illetékességi területére)</a:t>
            </a:r>
          </a:p>
          <a:p>
            <a:pPr algn="just"/>
            <a:r>
              <a:rPr lang="hu-HU" dirty="0" smtClean="0"/>
              <a:t>Vadászati hatósági és igazgatási tevékenységek (megyei illetékességgel). </a:t>
            </a:r>
          </a:p>
          <a:p>
            <a:pPr algn="just"/>
            <a:r>
              <a:rPr lang="hu-HU" dirty="0" smtClean="0"/>
              <a:t>Halászati-halgazdálkodási hatósági és igazgatási feladatok </a:t>
            </a:r>
            <a:r>
              <a:rPr lang="hu-HU" dirty="0"/>
              <a:t>(megyei illetékességgel)</a:t>
            </a:r>
            <a:r>
              <a:rPr lang="hu-HU" dirty="0" smtClean="0"/>
              <a:t> .</a:t>
            </a:r>
          </a:p>
          <a:p>
            <a:pPr algn="just"/>
            <a:r>
              <a:rPr lang="hu-HU" dirty="0" smtClean="0"/>
              <a:t>A korábbi szövetkezeti részarány-tulajdonból származó termőföld-kiadással kapcsolatos feladatok (megyei </a:t>
            </a:r>
            <a:r>
              <a:rPr lang="hu-HU" dirty="0"/>
              <a:t>illetékességgel</a:t>
            </a:r>
            <a:r>
              <a:rPr lang="hu-HU" dirty="0" smtClean="0"/>
              <a:t>).</a:t>
            </a:r>
          </a:p>
          <a:p>
            <a:pPr algn="just"/>
            <a:r>
              <a:rPr lang="hu-HU" dirty="0" smtClean="0"/>
              <a:t>A Magyar Államkincstárral együttműködve a nemzeti forrásból finanszírozott agrárgazdasági pályázatok megvalósulásának ellenőrzése. A fenntartási időszak elteltével a jelzálogjog törlésének kezdeményezése.</a:t>
            </a:r>
          </a:p>
          <a:p>
            <a:pPr algn="just"/>
            <a:r>
              <a:rPr lang="hu-HU" dirty="0" smtClean="0"/>
              <a:t>A földtörvény hatálya alá tartozó mezőgazdasági területek végrehajtási árverés során történő értékesítése. Az eljárás a végrehajtótól kapott megkereséssel indul.</a:t>
            </a:r>
          </a:p>
          <a:p>
            <a:pPr algn="just"/>
            <a:r>
              <a:rPr lang="hu-HU" dirty="0" smtClean="0"/>
              <a:t>Az étkezési és az ipari mák termesztésével kapcsolatos hatósági nyilvántartási és ellenőrzési feladatok.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5469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5400" dirty="0" smtClean="0"/>
              <a:t>Köszönöm </a:t>
            </a:r>
            <a:r>
              <a:rPr lang="hu-HU" sz="5400" dirty="0" smtClean="0"/>
              <a:t>a megtisztelő figyelmüket</a:t>
            </a:r>
            <a:r>
              <a:rPr lang="hu-HU" sz="5400" dirty="0" smtClean="0"/>
              <a:t>!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36912"/>
            <a:ext cx="8219256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600" dirty="0" smtClean="0"/>
              <a:t>Az Osztály </a:t>
            </a:r>
            <a:r>
              <a:rPr lang="hu-HU" sz="3600" dirty="0" smtClean="0"/>
              <a:t>elérhetőségei:</a:t>
            </a:r>
          </a:p>
          <a:p>
            <a:pPr algn="ctr">
              <a:buNone/>
            </a:pPr>
            <a:r>
              <a:rPr lang="hu-HU" b="1" dirty="0" smtClean="0">
                <a:sym typeface="Wingdings"/>
              </a:rPr>
              <a:t></a:t>
            </a:r>
            <a:r>
              <a:rPr lang="hu-HU" b="1" dirty="0" smtClean="0"/>
              <a:t>6800 Hódmezővásárhely, </a:t>
            </a:r>
            <a:r>
              <a:rPr lang="hu-HU" b="1" dirty="0" err="1" smtClean="0"/>
              <a:t>Rárósi</a:t>
            </a:r>
            <a:r>
              <a:rPr lang="hu-HU" b="1" dirty="0" smtClean="0"/>
              <a:t> út 110.</a:t>
            </a:r>
            <a:endParaRPr lang="hu-HU" dirty="0" smtClean="0"/>
          </a:p>
          <a:p>
            <a:pPr algn="ctr">
              <a:buFont typeface="Wingdings"/>
              <a:buChar char="("/>
            </a:pPr>
            <a:r>
              <a:rPr lang="hu-HU" b="1" dirty="0" smtClean="0"/>
              <a:t>+36 (62) 680 – 785	 </a:t>
            </a:r>
          </a:p>
          <a:p>
            <a:pPr algn="ctr">
              <a:buNone/>
            </a:pPr>
            <a:r>
              <a:rPr lang="hu-HU" b="1" dirty="0" smtClean="0">
                <a:sym typeface="Wingdings 2"/>
              </a:rPr>
              <a:t> </a:t>
            </a:r>
            <a:r>
              <a:rPr lang="hu-HU" b="1" dirty="0" smtClean="0"/>
              <a:t>+36 (62) 246 - 036</a:t>
            </a:r>
            <a:endParaRPr lang="hu-HU" dirty="0" smtClean="0"/>
          </a:p>
          <a:p>
            <a:pPr algn="ctr">
              <a:buNone/>
            </a:pPr>
            <a:r>
              <a:rPr lang="hu-HU" b="1" dirty="0" smtClean="0">
                <a:sym typeface="Wingdings"/>
              </a:rPr>
              <a:t> </a:t>
            </a:r>
            <a:r>
              <a:rPr lang="hu-HU" b="1" dirty="0" smtClean="0"/>
              <a:t>www.csmkh.hu</a:t>
            </a:r>
          </a:p>
          <a:p>
            <a:pPr algn="ctr">
              <a:buNone/>
            </a:pPr>
            <a:r>
              <a:rPr lang="hu-HU" b="1" dirty="0" smtClean="0">
                <a:latin typeface="Tw Cen MT"/>
                <a:sym typeface="Wingdings"/>
              </a:rPr>
              <a:t>@ </a:t>
            </a:r>
            <a:r>
              <a:rPr lang="hu-HU" b="1" dirty="0" err="1" smtClean="0"/>
              <a:t>fmo.hmvhely</a:t>
            </a:r>
            <a:r>
              <a:rPr lang="hu-HU" b="1" dirty="0" smtClean="0"/>
              <a:t>@</a:t>
            </a:r>
            <a:r>
              <a:rPr lang="hu-HU" b="1" dirty="0" err="1" smtClean="0"/>
              <a:t>csongrad.gov.hu</a:t>
            </a:r>
            <a:endParaRPr lang="hu-HU" dirty="0" smtClean="0"/>
          </a:p>
          <a:p>
            <a:pPr algn="ctr"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Jogszabályi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b="1" dirty="0" smtClean="0"/>
              <a:t>2011. évi CLXVIII. törvény</a:t>
            </a:r>
          </a:p>
          <a:p>
            <a:pPr algn="ctr">
              <a:buNone/>
            </a:pPr>
            <a:r>
              <a:rPr lang="hu-HU" b="1" dirty="0" smtClean="0"/>
              <a:t>    a mezőgazdasági termelést érintő időjárási és más természeti kockázatok kezeléséről</a:t>
            </a:r>
          </a:p>
          <a:p>
            <a:endParaRPr lang="hu-HU" b="1" dirty="0" smtClean="0"/>
          </a:p>
          <a:p>
            <a:pPr algn="ctr"/>
            <a:r>
              <a:rPr lang="hu-HU" b="1" dirty="0" smtClean="0"/>
              <a:t>27/2014. (XI. 25.) FM. rendelet </a:t>
            </a:r>
          </a:p>
          <a:p>
            <a:pPr algn="ctr">
              <a:buNone/>
            </a:pPr>
            <a:r>
              <a:rPr lang="hu-HU" b="1" dirty="0" smtClean="0"/>
              <a:t>    a kárenyhítési hozzájárulás megfizetésével, valamint a kárenyhítő juttatás igénybevételével kapcsolatos egyes kérdésekről</a:t>
            </a:r>
          </a:p>
          <a:p>
            <a:endParaRPr lang="hu-HU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KÁRENYHÍTÉSI IDŐSZAK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b="1" dirty="0" smtClean="0"/>
              <a:t>1. </a:t>
            </a:r>
            <a:r>
              <a:rPr lang="hu-HU" sz="2800" b="1" u="sng" dirty="0" smtClean="0"/>
              <a:t>A Kárbejelentési időszak</a:t>
            </a:r>
            <a:r>
              <a:rPr lang="hu-HU" sz="2800" dirty="0" smtClean="0"/>
              <a:t>: </a:t>
            </a:r>
          </a:p>
          <a:p>
            <a:pPr>
              <a:buNone/>
            </a:pPr>
            <a:r>
              <a:rPr lang="hu-HU" sz="2000" dirty="0" smtClean="0"/>
              <a:t>      </a:t>
            </a:r>
            <a:r>
              <a:rPr lang="hu-HU" sz="2000" b="1" dirty="0" smtClean="0"/>
              <a:t>a tárgyévet megelőző év</a:t>
            </a:r>
            <a:r>
              <a:rPr lang="hu-HU" sz="2000" dirty="0" smtClean="0"/>
              <a:t> </a:t>
            </a:r>
            <a:r>
              <a:rPr lang="hu-HU" sz="2000" b="1" dirty="0" smtClean="0"/>
              <a:t>november 1.-a tárgyév október 31.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 Tehát a 2017-es kárenyhítési év :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 2016.11.01.-tól  2017.10.31. napjáig tart.	</a:t>
            </a:r>
          </a:p>
          <a:p>
            <a:pPr>
              <a:buNone/>
            </a:pPr>
            <a:endParaRPr lang="hu-H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800" b="1" dirty="0" smtClean="0"/>
              <a:t>2. </a:t>
            </a:r>
            <a:r>
              <a:rPr lang="hu-HU" sz="2800" b="1" u="sng" dirty="0" smtClean="0"/>
              <a:t>A kárenyhítési kérelmek beadási határideje</a:t>
            </a:r>
            <a:r>
              <a:rPr lang="hu-HU" sz="2800" b="1" dirty="0" smtClean="0"/>
              <a:t>:</a:t>
            </a:r>
          </a:p>
          <a:p>
            <a:pPr>
              <a:buNone/>
            </a:pPr>
            <a:r>
              <a:rPr lang="hu-HU" sz="3200" b="1" dirty="0" smtClean="0"/>
              <a:t>    </a:t>
            </a:r>
            <a:r>
              <a:rPr lang="hu-HU" sz="2000" b="1" dirty="0" smtClean="0"/>
              <a:t>a tárgyév november 30. ( jogvesztő határidő)</a:t>
            </a:r>
          </a:p>
          <a:p>
            <a:pPr algn="ctr"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Így a 2017-es kárenyhítési kérelmeket legkésőbb</a:t>
            </a:r>
          </a:p>
          <a:p>
            <a:pPr algn="ctr"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 2017.11.30. napjáig be kell nyújtani.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A jogszabályokban feltüntetett elemi károk bekövetkezte esetén a bejelentési határidők betartásával a kárbejelentést a kárbejelentő felületen elektronikus úton kell megtenni.</a:t>
            </a:r>
            <a:br>
              <a:rPr lang="hu-HU" sz="2000" b="1" dirty="0" smtClean="0"/>
            </a:br>
            <a:r>
              <a:rPr lang="hu-HU" sz="2700" b="1" dirty="0" smtClean="0"/>
              <a:t>Elemi kárnak minősül:</a:t>
            </a:r>
            <a:br>
              <a:rPr lang="hu-HU" sz="2700" b="1" dirty="0" smtClean="0"/>
            </a:br>
            <a:endParaRPr lang="hu-HU" sz="27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lvl="0"/>
            <a:endParaRPr lang="hu-HU" sz="2000" b="1" dirty="0" smtClean="0"/>
          </a:p>
          <a:p>
            <a:pPr lvl="0" algn="just"/>
            <a:r>
              <a:rPr lang="hu-HU" sz="2000" b="1" dirty="0" smtClean="0"/>
              <a:t>Aszály </a:t>
            </a:r>
            <a:r>
              <a:rPr lang="hu-HU" sz="1400" dirty="0" smtClean="0"/>
              <a:t>az a természeti esemény, amelynek során a kockázatviselés helyén az adott növény vegetációs időszakán belül harminc egymást követő napon belül a lehullott csapadék összes mennyisége a tíz millimétert nem éri el</a:t>
            </a:r>
          </a:p>
          <a:p>
            <a:pPr lvl="0"/>
            <a:endParaRPr lang="hu-HU" sz="2000" b="1" dirty="0" smtClean="0"/>
          </a:p>
          <a:p>
            <a:pPr lvl="0"/>
            <a:r>
              <a:rPr lang="hu-HU" sz="2000" b="1" dirty="0" smtClean="0"/>
              <a:t>Árvíz  </a:t>
            </a:r>
            <a:r>
              <a:rPr lang="hu-HU" sz="1400" dirty="0" smtClean="0"/>
              <a:t>a folyók vagy vízfolyások </a:t>
            </a:r>
            <a:r>
              <a:rPr lang="hu-HU" sz="1400" dirty="0" err="1" smtClean="0"/>
              <a:t>védművekkel</a:t>
            </a:r>
            <a:r>
              <a:rPr lang="hu-HU" sz="1400" dirty="0" smtClean="0"/>
              <a:t> határolt területéről nem emberi beavatkozás miatt kilépő víz</a:t>
            </a:r>
          </a:p>
          <a:p>
            <a:pPr lvl="0"/>
            <a:endParaRPr lang="hu-HU" sz="2000" b="1" dirty="0" smtClean="0"/>
          </a:p>
          <a:p>
            <a:pPr lvl="0" algn="just"/>
            <a:r>
              <a:rPr lang="hu-HU" sz="2000" b="1" dirty="0" smtClean="0"/>
              <a:t>Belvíz  </a:t>
            </a:r>
            <a:r>
              <a:rPr lang="hu-HU" sz="1400" dirty="0" smtClean="0"/>
              <a:t>a medrükben maradt folyók, patakok, valamint a felszíni vizek elvezetésére szolgáló mesterséges, nyílt csatornák magas vízállásából eredő átszivárgások, buzgárok, talajvízszint-emelkedés, valamint a lefolyástalan vagy nem kellően kiépített vízelvezető művekkel rendelkező területek csapadékvizeiből származó felszíni vízborítás</a:t>
            </a:r>
          </a:p>
          <a:p>
            <a:pPr lvl="0"/>
            <a:endParaRPr lang="hu-HU" sz="1000" dirty="0" smtClean="0"/>
          </a:p>
          <a:p>
            <a:pPr lvl="0"/>
            <a:r>
              <a:rPr lang="hu-HU" sz="2000" b="1" dirty="0" smtClean="0"/>
              <a:t>Felhőszakadás </a:t>
            </a:r>
            <a:r>
              <a:rPr lang="hu-HU" sz="1400" dirty="0" smtClean="0"/>
              <a:t>azon időjárási jelenség, amelynek során a kockázatviselés helyén lehullott csapadék húsz perc alatt mért átlagos intenzitása elérte vagy meghaladta a 0,75 mm/perc értéket, vagy a lehullott csapadék mennyisége huszonnégy óra alatt elérte vagy meghaladta a negyvenöt mm-t</a:t>
            </a:r>
          </a:p>
          <a:p>
            <a:pPr lvl="0"/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/>
              <a:t>Elemi kárnak minősül továbbá:</a:t>
            </a:r>
            <a:endParaRPr lang="hu-HU" sz="2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2000" b="1" dirty="0" smtClean="0"/>
              <a:t>Jég </a:t>
            </a:r>
            <a:r>
              <a:rPr lang="hu-HU" sz="1400" dirty="0" smtClean="0"/>
              <a:t>szilárd halmazállapotú, jégszemcsékből és azok képződményeiből álló csapadék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2000" b="1" dirty="0" smtClean="0"/>
              <a:t>Téli fagy </a:t>
            </a:r>
            <a:r>
              <a:rPr lang="hu-HU" sz="1400" dirty="0" smtClean="0"/>
              <a:t>a kockázatviselés helyén, a talajszinttől számított két méter magasságban mért mínusz 15 °C vagy annál alacsonyabb hőmérséklet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2000" b="1" dirty="0" smtClean="0"/>
              <a:t>Tavaszi fagy </a:t>
            </a:r>
            <a:r>
              <a:rPr lang="hu-HU" sz="1400" dirty="0" smtClean="0"/>
              <a:t>a kockázatviselés helyén, a talajszinttől számított két méter magasságban mért mínusz 2 °C vagy annál alacsonyabb hőmérséklet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2000" b="1" dirty="0" smtClean="0"/>
              <a:t>Őszi fagy </a:t>
            </a:r>
            <a:r>
              <a:rPr lang="hu-HU" sz="1400" dirty="0" smtClean="0"/>
              <a:t>a kockázatviselés helyén, a talajszinttől számított két méter magasságban mért mínusz 2 °C vagy annál alacsonyabb hőmérséklet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2000" b="1" dirty="0" smtClean="0"/>
              <a:t>Vihar </a:t>
            </a:r>
            <a:r>
              <a:rPr lang="hu-HU" sz="1400" dirty="0" smtClean="0"/>
              <a:t>a legalább 20 m/sec. szélsebesség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673100" y="490538"/>
            <a:ext cx="6130925" cy="77787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/>
              <a:t>Az agrárkár enyhítési rendszer működésében résztvevő</a:t>
            </a:r>
            <a:br>
              <a:rPr lang="hu-HU" sz="2000" b="1" dirty="0" smtClean="0"/>
            </a:br>
            <a:r>
              <a:rPr lang="hu-HU" sz="2000" b="1" dirty="0" smtClean="0"/>
              <a:t>szereplők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5107949"/>
              </p:ext>
            </p:extLst>
          </p:nvPr>
        </p:nvGraphicFramePr>
        <p:xfrm>
          <a:off x="899592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lipszis 7"/>
          <p:cNvSpPr/>
          <p:nvPr/>
        </p:nvSpPr>
        <p:spPr>
          <a:xfrm>
            <a:off x="7380288" y="2060575"/>
            <a:ext cx="1547812" cy="10810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AKI</a:t>
            </a:r>
          </a:p>
        </p:txBody>
      </p:sp>
      <p:sp>
        <p:nvSpPr>
          <p:cNvPr id="9" name="Ellipszis 8"/>
          <p:cNvSpPr/>
          <p:nvPr/>
        </p:nvSpPr>
        <p:spPr>
          <a:xfrm>
            <a:off x="7380288" y="3284538"/>
            <a:ext cx="1512887" cy="11525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700" b="1" dirty="0">
                <a:solidFill>
                  <a:schemeClr val="tx1"/>
                </a:solidFill>
              </a:rPr>
              <a:t>Piaci biztosítók</a:t>
            </a:r>
          </a:p>
        </p:txBody>
      </p:sp>
      <p:sp>
        <p:nvSpPr>
          <p:cNvPr id="10" name="Ellipszis 9"/>
          <p:cNvSpPr/>
          <p:nvPr/>
        </p:nvSpPr>
        <p:spPr>
          <a:xfrm>
            <a:off x="7380288" y="4652963"/>
            <a:ext cx="1547812" cy="10795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églalap 4"/>
          <p:cNvSpPr>
            <a:spLocks noChangeArrowheads="1"/>
          </p:cNvSpPr>
          <p:nvPr/>
        </p:nvSpPr>
        <p:spPr bwMode="auto">
          <a:xfrm>
            <a:off x="2339752" y="188913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Kárbejelentési munkafolyamat</a:t>
            </a:r>
            <a:endParaRPr lang="hu-HU" dirty="0"/>
          </a:p>
        </p:txBody>
      </p:sp>
      <p:graphicFrame>
        <p:nvGraphicFramePr>
          <p:cNvPr id="22" name="Diagram 21"/>
          <p:cNvGraphicFramePr/>
          <p:nvPr/>
        </p:nvGraphicFramePr>
        <p:xfrm>
          <a:off x="899592" y="1052736"/>
          <a:ext cx="18002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971600" y="764704"/>
          <a:ext cx="69127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Szövegdoboz 27"/>
          <p:cNvSpPr txBox="1"/>
          <p:nvPr/>
        </p:nvSpPr>
        <p:spPr>
          <a:xfrm>
            <a:off x="3563938" y="3070225"/>
            <a:ext cx="1800225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/>
              <a:t>Mezőgazdasági káresemény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mh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kormhiv</Template>
  <TotalTime>697</TotalTime>
  <Words>1838</Words>
  <Application>Microsoft Office PowerPoint</Application>
  <PresentationFormat>Diavetítés a képernyőre (4:3 oldalarány)</PresentationFormat>
  <Paragraphs>226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kormhiv</vt:lpstr>
      <vt:lpstr>6800 Hódmezővásárhely, Rárósi út 110.</vt:lpstr>
      <vt:lpstr>A SZERVEZET és JOGELŐDÖK</vt:lpstr>
      <vt:lpstr>AGRÁRKÁRENYHÍTÉSI ELJÁRÁS</vt:lpstr>
      <vt:lpstr>Jogszabályi háttér</vt:lpstr>
      <vt:lpstr>KÁRENYHÍTÉSI IDŐSZAK</vt:lpstr>
      <vt:lpstr> A jogszabályokban feltüntetett elemi károk bekövetkezte esetén a bejelentési határidők betartásával a kárbejelentést a kárbejelentő felületen elektronikus úton kell megtenni. Elemi kárnak minősül: </vt:lpstr>
      <vt:lpstr>Elemi kárnak minősül továbbá:</vt:lpstr>
      <vt:lpstr>Az agrárkár enyhítési rendszer működésében résztvevő szereplők</vt:lpstr>
      <vt:lpstr>PowerPoint bemutató</vt:lpstr>
      <vt:lpstr>A helyszíni szemle kármegállapítást segítő Android tablet segítségével</vt:lpstr>
      <vt:lpstr>A szemlére kirakott kárbejelentések </vt:lpstr>
      <vt:lpstr>Átvétel az ellenőr saját feladatkosarába</vt:lpstr>
      <vt:lpstr>A feladat áttekintése a navigáció előtt</vt:lpstr>
      <vt:lpstr>A navigáció indítása</vt:lpstr>
      <vt:lpstr>A KMTR-ben végezhető feladatok</vt:lpstr>
      <vt:lpstr> A kármegállapító I. fokú határozatban táblázatos formában adjuk meg az adott táblában tapasztalt hozamkiesést </vt:lpstr>
      <vt:lpstr>A kárenyhítési kérelemre hozott I. fokú határozat táblázata tartalmazza az üzemi szintű hozamkiesést %-ban Ft-ban Az összeg nem egyenlő a kifizetéssel! 15 % felett már van juttatás</vt:lpstr>
      <vt:lpstr>VIS MAIOR ELJÁRÁSOK</vt:lpstr>
      <vt:lpstr>VIS MAIOR KÁRESMÉNYEK</vt:lpstr>
      <vt:lpstr>         A MÁK- nál történt elektronikus vis maior kárbejelentések igazolása (TERA)        </vt:lpstr>
      <vt:lpstr>  Az elektronikus vis maior bejelentés igazolása</vt:lpstr>
      <vt:lpstr>ÜGYFÉL KÉRELMÉRE INDULÓ VIS MAIOR ELJÁRÁS 3000 Ft illetékköteles  XCIII. törvény az illetékekről 29. § (1  ) </vt:lpstr>
      <vt:lpstr>Kiemelt Aktualitások</vt:lpstr>
      <vt:lpstr>Gyümölcstelepítés engedélyezése</vt:lpstr>
      <vt:lpstr>A telepítési engedély kiadás feltételei</vt:lpstr>
      <vt:lpstr> FONTOSABB EGYÉB TUDNIVALÓK</vt:lpstr>
      <vt:lpstr> </vt:lpstr>
      <vt:lpstr>Széchenyi 2020 pályázatok</vt:lpstr>
      <vt:lpstr>Beérkező kérelmek</vt:lpstr>
      <vt:lpstr>Igazolás kiállításához szükséges dokumentumok</vt:lpstr>
      <vt:lpstr>Őstermelői piaci ellenőrzések Előforduló szabálytalanságok</vt:lpstr>
      <vt:lpstr>„Egyéb feladatok” </vt:lpstr>
      <vt:lpstr>Köszönöm a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AGRÁRKÁR ENYHÍTÉS</dc:title>
  <dc:creator>szabo.laszlo</dc:creator>
  <cp:lastModifiedBy>Toshiba</cp:lastModifiedBy>
  <cp:revision>146</cp:revision>
  <dcterms:created xsi:type="dcterms:W3CDTF">2017-02-07T11:05:05Z</dcterms:created>
  <dcterms:modified xsi:type="dcterms:W3CDTF">2017-02-11T07:21:03Z</dcterms:modified>
</cp:coreProperties>
</file>