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87" r:id="rId6"/>
    <p:sldId id="288" r:id="rId7"/>
    <p:sldId id="289" r:id="rId8"/>
    <p:sldId id="291" r:id="rId9"/>
    <p:sldId id="299" r:id="rId10"/>
    <p:sldId id="292" r:id="rId11"/>
    <p:sldId id="293" r:id="rId12"/>
    <p:sldId id="290" r:id="rId13"/>
    <p:sldId id="298" r:id="rId14"/>
    <p:sldId id="294" r:id="rId15"/>
    <p:sldId id="297" r:id="rId16"/>
    <p:sldId id="296" r:id="rId17"/>
    <p:sldId id="295" r:id="rId18"/>
    <p:sldId id="280" r:id="rId19"/>
    <p:sldId id="284" r:id="rId20"/>
    <p:sldId id="279" r:id="rId21"/>
    <p:sldId id="286" r:id="rId22"/>
    <p:sldId id="285" r:id="rId23"/>
    <p:sldId id="283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3" autoAdjust="0"/>
  </p:normalViewPr>
  <p:slideViewPr>
    <p:cSldViewPr>
      <p:cViewPr>
        <p:scale>
          <a:sx n="76" d="100"/>
          <a:sy n="76" d="100"/>
        </p:scale>
        <p:origin x="-120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sarhelyia\Documents\2016%20-%20jelent&#233;s\201601-201610_&#246;sszes&#237;tett%20adato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i="0" baseline="0" dirty="0"/>
                      <a:t>0</a:t>
                    </a:r>
                    <a:r>
                      <a:rPr lang="hu-HU" baseline="0" dirty="0"/>
                      <a:t>,4</a:t>
                    </a:r>
                    <a:r>
                      <a:rPr lang="hu-HU" baseline="0" dirty="0" smtClean="0"/>
                      <a:t>%</a:t>
                    </a:r>
                  </a:p>
                  <a:p>
                    <a:r>
                      <a:rPr lang="hu-HU" baseline="0" dirty="0" smtClean="0"/>
                      <a:t>(5 db)</a:t>
                    </a:r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1068667979002626"/>
                  <c:y val="-5.4669364246135964E-2"/>
                </c:manualLayout>
              </c:layout>
              <c:tx>
                <c:rich>
                  <a:bodyPr/>
                  <a:lstStyle/>
                  <a:p>
                    <a:r>
                      <a:rPr lang="hu-HU" sz="1400" baseline="0" dirty="0"/>
                      <a:t>61</a:t>
                    </a:r>
                    <a:r>
                      <a:rPr lang="en-US" sz="1400" baseline="0" dirty="0"/>
                      <a:t>,1</a:t>
                    </a:r>
                    <a:r>
                      <a:rPr lang="hu-HU" sz="1400" baseline="0" dirty="0" smtClean="0"/>
                      <a:t>%</a:t>
                    </a:r>
                  </a:p>
                  <a:p>
                    <a:r>
                      <a:rPr lang="hu-HU" sz="1400" baseline="0" dirty="0" smtClean="0"/>
                      <a:t>(836 db)</a:t>
                    </a:r>
                    <a:endParaRPr lang="en-US" sz="14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aseline="0" dirty="0"/>
                      <a:t>3</a:t>
                    </a:r>
                    <a:r>
                      <a:rPr lang="hu-HU" dirty="0"/>
                      <a:t>8,5</a:t>
                    </a:r>
                    <a:r>
                      <a:rPr lang="en-US" dirty="0" smtClean="0"/>
                      <a:t>%</a:t>
                    </a:r>
                    <a:endParaRPr lang="hu-HU" dirty="0" smtClean="0"/>
                  </a:p>
                  <a:p>
                    <a:r>
                      <a:rPr lang="hu-HU" dirty="0" smtClean="0"/>
                      <a:t>(527 db)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kultúránként!$I$1:$K$1</c:f>
              <c:strCache>
                <c:ptCount val="3"/>
                <c:pt idx="0">
                  <c:v>Határérték feletti  minták száma</c:v>
                </c:pt>
                <c:pt idx="1">
                  <c:v>Nem kifogásolt  minták száma</c:v>
                </c:pt>
                <c:pt idx="2">
                  <c:v>KH alatti  minták száma</c:v>
                </c:pt>
              </c:strCache>
            </c:strRef>
          </c:cat>
          <c:val>
            <c:numRef>
              <c:f>kultúránként!$I$2:$K$2</c:f>
              <c:numCache>
                <c:formatCode>General</c:formatCode>
                <c:ptCount val="3"/>
                <c:pt idx="0">
                  <c:v>5</c:v>
                </c:pt>
                <c:pt idx="1">
                  <c:v>836</c:v>
                </c:pt>
                <c:pt idx="2">
                  <c:v>527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57243586182742"/>
          <c:y val="0.63005387394232182"/>
          <c:w val="0.40760895691077081"/>
          <c:h val="0.36868372152198142"/>
        </c:manualLayout>
      </c:layout>
      <c:overlay val="0"/>
      <c:txPr>
        <a:bodyPr/>
        <a:lstStyle/>
        <a:p>
          <a:pPr rtl="0">
            <a:defRPr sz="1800" baseline="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2000" t="2000" r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0666E-3D17-4B7F-9FBB-93E3E96D8AA7}" type="datetimeFigureOut">
              <a:rPr lang="hu-HU" smtClean="0"/>
              <a:pPr/>
              <a:t>2017.02.10.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26010-7B5B-4EA9-BE62-65EC782B70D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szakiranyito@nebih.gov.h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nto.hmvhely@csongrad.gov.h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Főosztályok\IFO\Szeleczkei Zoltán\Hivatali Tájékoztató\logo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04813"/>
            <a:ext cx="25733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ím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081088"/>
          </a:xfrm>
        </p:spPr>
        <p:txBody>
          <a:bodyPr>
            <a:noAutofit/>
          </a:bodyPr>
          <a:lstStyle/>
          <a:p>
            <a:r>
              <a:rPr lang="hu-HU" sz="4000" dirty="0" smtClean="0">
                <a:latin typeface="+mn-lt"/>
              </a:rPr>
              <a:t/>
            </a:r>
            <a:br>
              <a:rPr lang="hu-HU" sz="4000" dirty="0" smtClean="0">
                <a:latin typeface="+mn-lt"/>
              </a:rPr>
            </a:br>
            <a:r>
              <a:rPr lang="hu-HU" sz="4000" b="1" dirty="0" smtClean="0"/>
              <a:t>Aktualitások, változások a növényvédelmi igazgatásban, szabályozásban </a:t>
            </a:r>
            <a:endParaRPr lang="hu-HU" sz="4000" dirty="0" smtClean="0">
              <a:latin typeface="+mn-lt"/>
            </a:endParaRPr>
          </a:p>
        </p:txBody>
      </p:sp>
      <p:sp>
        <p:nvSpPr>
          <p:cNvPr id="6" name="Alcím 2"/>
          <p:cNvSpPr>
            <a:spLocks noGrp="1"/>
          </p:cNvSpPr>
          <p:nvPr>
            <p:ph type="subTitle" idx="1"/>
          </p:nvPr>
        </p:nvSpPr>
        <p:spPr>
          <a:xfrm>
            <a:off x="251520" y="4797152"/>
            <a:ext cx="8640960" cy="1439515"/>
          </a:xfrm>
        </p:spPr>
        <p:txBody>
          <a:bodyPr rtlCol="0">
            <a:normAutofit fontScale="77500" lnSpcReduction="20000"/>
          </a:bodyPr>
          <a:lstStyle/>
          <a:p>
            <a:r>
              <a:rPr lang="hu-HU" b="1" dirty="0" smtClean="0">
                <a:solidFill>
                  <a:schemeClr val="tx1"/>
                </a:solidFill>
              </a:rPr>
              <a:t>Borcsik Zoltán</a:t>
            </a:r>
          </a:p>
          <a:p>
            <a:r>
              <a:rPr lang="hu-HU" sz="2300" dirty="0" smtClean="0">
                <a:solidFill>
                  <a:schemeClr val="tx1"/>
                </a:solidFill>
              </a:rPr>
              <a:t>osztályvezető / növényvédelmi felügyelő</a:t>
            </a:r>
          </a:p>
          <a:p>
            <a:r>
              <a:rPr lang="hu-HU" dirty="0" smtClean="0">
                <a:solidFill>
                  <a:schemeClr val="tx1"/>
                </a:solidFill>
              </a:rPr>
              <a:t>CSMKH- Hódmezővásárhelyi Járási Hivatal Agrárügyi Főosztály</a:t>
            </a:r>
          </a:p>
          <a:p>
            <a:r>
              <a:rPr lang="hu-HU" dirty="0" smtClean="0">
                <a:solidFill>
                  <a:schemeClr val="tx1"/>
                </a:solidFill>
              </a:rPr>
              <a:t>Növény- és Talajvédelmi Osztály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hu-HU" i="1" dirty="0" smtClean="0">
              <a:solidFill>
                <a:schemeClr val="tx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b="1" dirty="0" smtClean="0"/>
              <a:t>43/2010. FVM rendelet 1/A. § </a:t>
            </a:r>
            <a:r>
              <a:rPr lang="hu-HU" dirty="0" smtClean="0"/>
              <a:t>(3) A földhasználónak, a termelőnek és a növényvédelmi szolgáltatást végző személynek törekednie kell a 8. mellékletben szabályozott integrált növényvédelem általános elveinek betartására.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Növényvédelmi tevékenység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hu-HU" sz="3600" i="1" dirty="0" smtClean="0"/>
              <a:t>házi kert</a:t>
            </a:r>
            <a:r>
              <a:rPr lang="hu-HU" sz="3600" dirty="0" smtClean="0"/>
              <a:t>: lakott területrészhez kapcsolódó, jellemzően saját felhasználásra szolgáló, haszon- vagy dísznövények termesztésére használt terület,</a:t>
            </a:r>
          </a:p>
          <a:p>
            <a:pPr algn="just">
              <a:lnSpc>
                <a:spcPct val="170000"/>
              </a:lnSpc>
              <a:buNone/>
            </a:pPr>
            <a:r>
              <a:rPr lang="hu-HU" sz="3600" i="1" dirty="0" smtClean="0"/>
              <a:t>lakott területrész: </a:t>
            </a:r>
            <a:r>
              <a:rPr lang="hu-HU" sz="3600" dirty="0" smtClean="0"/>
              <a:t>a település olyan bel- vagy külterülete, amelyen a tulajdonosok az év valamely szakában életvitelszerűen tartózkodnak,</a:t>
            </a:r>
          </a:p>
          <a:p>
            <a:pPr algn="just">
              <a:lnSpc>
                <a:spcPct val="170000"/>
              </a:lnSpc>
              <a:buNone/>
            </a:pPr>
            <a:r>
              <a:rPr lang="hu-HU" sz="3600" i="1" dirty="0" smtClean="0"/>
              <a:t>nem kémiai módszerek: </a:t>
            </a:r>
            <a:r>
              <a:rPr lang="hu-HU" sz="3600" dirty="0" smtClean="0"/>
              <a:t>a károsítók elleni védekezésre szolgáló kémiai növényvédelmen kívüli módszerek és megoldások, amelyek e rendelet 8. mellékletében (az integrált növényvédelem általános elvei) meghatározott mezőgazdasági technikákon vagy fizikai, mechanikai, illetve biológiai növényvédelmi módszereken alapulnak,(korábban 3. bekezdés)</a:t>
            </a:r>
          </a:p>
          <a:p>
            <a:pPr algn="just">
              <a:lnSpc>
                <a:spcPct val="170000"/>
              </a:lnSpc>
              <a:buNone/>
            </a:pPr>
            <a:r>
              <a:rPr lang="hu-HU" sz="3600" dirty="0" smtClean="0"/>
              <a:t>növényorvos: a 17. § (2) </a:t>
            </a:r>
            <a:r>
              <a:rPr lang="hu-HU" sz="3600" i="1" dirty="0" smtClean="0"/>
              <a:t>(felsőfokú </a:t>
            </a:r>
            <a:r>
              <a:rPr lang="hu-HU" sz="3600" i="1" dirty="0" err="1" smtClean="0"/>
              <a:t>növ.véd-i</a:t>
            </a:r>
            <a:r>
              <a:rPr lang="hu-HU" sz="3600" i="1" dirty="0" smtClean="0"/>
              <a:t> képesítések kategóriái)</a:t>
            </a:r>
            <a:r>
              <a:rPr lang="hu-HU" sz="3600" dirty="0" smtClean="0"/>
              <a:t> bekezdése szerinti, felsőfokú növényvédelmi képesítéssel rendelkező személy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Növényvédő szer felhasználása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hu-HU" dirty="0" smtClean="0"/>
              <a:t>(6) </a:t>
            </a:r>
            <a:r>
              <a:rPr lang="hu-HU" sz="5000" dirty="0" smtClean="0"/>
              <a:t>Az (5) bekezdésben foglalt szerződés időtartama </a:t>
            </a:r>
            <a:r>
              <a:rPr lang="hu-HU" sz="5000" b="1" dirty="0" smtClean="0"/>
              <a:t>nem lehet rövidebb egy vegetációs időszaknál</a:t>
            </a:r>
            <a:r>
              <a:rPr lang="hu-HU" sz="5000" dirty="0" smtClean="0"/>
              <a:t>, amely az elővetemény betakarításától a főnövény betakarításáig tart. Közterületen végzett növényvédelmi kezelés esetén a szerződés időtartama rövidebb lehet egy vegetációs időszaknál.</a:t>
            </a:r>
          </a:p>
          <a:p>
            <a:pPr algn="just">
              <a:lnSpc>
                <a:spcPct val="120000"/>
              </a:lnSpc>
              <a:buNone/>
            </a:pPr>
            <a:endParaRPr lang="hu-HU" sz="5000" dirty="0" smtClean="0"/>
          </a:p>
          <a:p>
            <a:pPr algn="just">
              <a:lnSpc>
                <a:spcPct val="120000"/>
              </a:lnSpc>
              <a:buNone/>
            </a:pPr>
            <a:r>
              <a:rPr lang="hu-HU" sz="5000" dirty="0" smtClean="0"/>
              <a:t>(7) A növényvédelmi szolgáltatás igénybevételével érintett területre egyidejűleg csak egy szerződés lehet hatályban.</a:t>
            </a:r>
          </a:p>
          <a:p>
            <a:pPr algn="just">
              <a:lnSpc>
                <a:spcPct val="120000"/>
              </a:lnSpc>
              <a:buNone/>
            </a:pPr>
            <a:endParaRPr lang="hu-HU" sz="5000" dirty="0" smtClean="0"/>
          </a:p>
          <a:p>
            <a:pPr algn="just">
              <a:lnSpc>
                <a:spcPct val="120000"/>
              </a:lnSpc>
              <a:buNone/>
            </a:pPr>
            <a:r>
              <a:rPr lang="hu-HU" sz="5000" dirty="0" smtClean="0"/>
              <a:t>(8) A </a:t>
            </a:r>
            <a:r>
              <a:rPr lang="hu-HU" sz="5000" dirty="0" err="1" smtClean="0"/>
              <a:t>növényorvosi</a:t>
            </a:r>
            <a:r>
              <a:rPr lang="hu-HU" sz="5000" dirty="0" smtClean="0"/>
              <a:t> vény kizárólag az (5) bekezdésben foglalt szerződés hatályának időtartama alatt használható fel, a </a:t>
            </a:r>
            <a:r>
              <a:rPr lang="hu-HU" sz="5000" dirty="0" err="1" smtClean="0"/>
              <a:t>növényorvosi</a:t>
            </a:r>
            <a:r>
              <a:rPr lang="hu-HU" sz="5000" dirty="0" smtClean="0"/>
              <a:t> vény kiállításától számított 30 napon belül.</a:t>
            </a:r>
          </a:p>
          <a:p>
            <a:pPr algn="just">
              <a:lnSpc>
                <a:spcPct val="120000"/>
              </a:lnSpc>
              <a:buNone/>
            </a:pPr>
            <a:endParaRPr lang="hu-HU" sz="5000" dirty="0" smtClean="0"/>
          </a:p>
          <a:p>
            <a:pPr algn="just">
              <a:lnSpc>
                <a:spcPct val="120000"/>
              </a:lnSpc>
              <a:buNone/>
            </a:pPr>
            <a:r>
              <a:rPr lang="hu-HU" sz="5000" dirty="0" smtClean="0"/>
              <a:t>(9) Helyettesítő növényvédő szer kizárólag akkor adható ki, ha a szakirányító ezt a </a:t>
            </a:r>
            <a:r>
              <a:rPr lang="hu-HU" sz="5000" dirty="0" err="1" smtClean="0"/>
              <a:t>növényorvosi</a:t>
            </a:r>
            <a:r>
              <a:rPr lang="hu-HU" sz="5000" dirty="0" smtClean="0"/>
              <a:t> vényen feltüntette. Egy </a:t>
            </a:r>
            <a:r>
              <a:rPr lang="hu-HU" sz="5000" dirty="0" err="1" smtClean="0"/>
              <a:t>növényorvosi</a:t>
            </a:r>
            <a:r>
              <a:rPr lang="hu-HU" sz="5000" dirty="0" smtClean="0"/>
              <a:t> vényen maximum három helyettesítő növényvédő szer tüntethető fel.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600" dirty="0" smtClean="0"/>
              <a:t>Szerződések adatai</a:t>
            </a: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323850" y="1052513"/>
          <a:ext cx="8352929" cy="1838946"/>
        </p:xfrm>
        <a:graphic>
          <a:graphicData uri="http://schemas.openxmlformats.org/drawingml/2006/table">
            <a:tbl>
              <a:tblPr/>
              <a:tblGrid>
                <a:gridCol w="845992"/>
                <a:gridCol w="1306311"/>
                <a:gridCol w="1064955"/>
                <a:gridCol w="1035097"/>
                <a:gridCol w="1313776"/>
                <a:gridCol w="1313776"/>
                <a:gridCol w="1473022"/>
              </a:tblGrid>
              <a:tr h="485386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Év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Növényi kultúra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Település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Blokk azonosító</a:t>
                      </a:r>
                      <a:endParaRPr lang="hu-HU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Parcella azonosító*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HRSZ**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Terület nagysága (ha)***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6227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62273">
                <a:tc>
                  <a:txBody>
                    <a:bodyPr/>
                    <a:lstStyle/>
                    <a:p>
                      <a:pPr algn="l" fontAlgn="b"/>
                      <a:r>
                        <a:rPr lang="hu-HU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áblázat 6"/>
          <p:cNvGraphicFramePr>
            <a:graphicFrameLocks noGrp="1"/>
          </p:cNvGraphicFramePr>
          <p:nvPr/>
        </p:nvGraphicFramePr>
        <p:xfrm>
          <a:off x="323850" y="3068638"/>
          <a:ext cx="8352929" cy="3304676"/>
        </p:xfrm>
        <a:graphic>
          <a:graphicData uri="http://schemas.openxmlformats.org/drawingml/2006/table">
            <a:tbl>
              <a:tblPr/>
              <a:tblGrid>
                <a:gridCol w="2195073"/>
                <a:gridCol w="3399447"/>
                <a:gridCol w="2758409"/>
              </a:tblGrid>
              <a:tr h="4517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* Kultúránként az azonos blokkba tartozó parcellák azonosítóit vesszővel elválasztva kérjük felsorolni.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4517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** Kérjük CSAK abban az esetben töltse ki, amennyiben nem rendelkezik a terület blokk-, illetve parcella azonosítóval.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4517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*** Kultúránként az azonos blokkban található területek nagysága összesen hektárban megadva.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69509">
                <a:tc>
                  <a:txBody>
                    <a:bodyPr/>
                    <a:lstStyle/>
                    <a:p>
                      <a:pPr algn="l" fontAlgn="b"/>
                      <a:endParaRPr lang="hu-H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7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hu-H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Szerződéskötés dátuma (év/hónap/nap):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50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hu-H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Szerződés hatálya (év/hónap/nap)***: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76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*** A kitöltés nem kötelező </a:t>
                      </a:r>
                      <a:r>
                        <a:rPr lang="hu-HU" sz="20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határozatlan idejű</a:t>
                      </a:r>
                      <a:r>
                        <a:rPr lang="hu-H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szerződések esetén.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56676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7706" name="Téglalap 4"/>
          <p:cNvSpPr>
            <a:spLocks noChangeArrowheads="1"/>
          </p:cNvSpPr>
          <p:nvPr/>
        </p:nvSpPr>
        <p:spPr bwMode="auto">
          <a:xfrm>
            <a:off x="468313" y="6237288"/>
            <a:ext cx="3225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u="sng">
                <a:hlinkClick r:id="rId2"/>
              </a:rPr>
              <a:t>szakiranyito@nebih.gov.hu</a:t>
            </a:r>
            <a:r>
              <a:rPr lang="hu-HU" b="1">
                <a:solidFill>
                  <a:srgbClr val="0000CC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Növényvédelmi szolgáltatás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  <a:defRPr/>
            </a:pPr>
            <a:r>
              <a:rPr lang="hu-HU" dirty="0" smtClean="0"/>
              <a:t>   </a:t>
            </a:r>
            <a:r>
              <a:rPr lang="hu-HU" i="1" u="sng" dirty="0" smtClean="0"/>
              <a:t>növényvédelmi szolgáltatás: </a:t>
            </a:r>
            <a:r>
              <a:rPr lang="hu-HU" u="sng" dirty="0" smtClean="0"/>
              <a:t>növényvédő szerrel más számára végzett védekezési munka, valamint a növényvédő szerek felhasználására vonatkozó szaktanácsadás</a:t>
            </a:r>
            <a:r>
              <a:rPr lang="hu-HU" dirty="0" smtClean="0"/>
              <a:t>, a munkavállalóként, tagként a vállalkozás részére, vagy közeli hozzátartozó és annak családi gazdasága részére végzett növényvédelmi tevékenység kivételével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Növényvédőszer vásárlás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80000"/>
              </a:lnSpc>
              <a:buNone/>
            </a:pPr>
            <a:r>
              <a:rPr lang="hu-HU" b="1" dirty="0" smtClean="0"/>
              <a:t>19. § </a:t>
            </a:r>
            <a:r>
              <a:rPr lang="hu-HU" dirty="0" smtClean="0"/>
              <a:t>(1) </a:t>
            </a:r>
            <a:r>
              <a:rPr lang="hu-HU" u="sng" dirty="0" smtClean="0"/>
              <a:t>Végfelhasználó számára </a:t>
            </a:r>
            <a:r>
              <a:rPr lang="hu-HU" dirty="0" smtClean="0"/>
              <a:t>I. forgalmi kategóriájú növényvédő szert a forgalmazó csak </a:t>
            </a:r>
            <a:r>
              <a:rPr lang="hu-HU" dirty="0" err="1" smtClean="0"/>
              <a:t>növényorvosi</a:t>
            </a:r>
            <a:r>
              <a:rPr lang="hu-HU" dirty="0" smtClean="0"/>
              <a:t> vény ellenében adhat át.</a:t>
            </a:r>
          </a:p>
          <a:p>
            <a:pPr algn="just">
              <a:lnSpc>
                <a:spcPct val="80000"/>
              </a:lnSpc>
              <a:buNone/>
            </a:pPr>
            <a:r>
              <a:rPr lang="hu-HU" dirty="0" smtClean="0"/>
              <a:t>	</a:t>
            </a:r>
          </a:p>
          <a:p>
            <a:pPr algn="just">
              <a:lnSpc>
                <a:spcPct val="80000"/>
              </a:lnSpc>
              <a:buNone/>
            </a:pPr>
            <a:r>
              <a:rPr lang="hu-HU" dirty="0" smtClean="0"/>
              <a:t>(2) I. és II. forgalmi kategóriájú növényvédő szer vásárlására és szállítására az arra nem jogosult személy csak a szakirányító által a 4. melléklet szerint kiállított, egyszeri vásárlásra jogosító </a:t>
            </a:r>
            <a:r>
              <a:rPr lang="hu-HU" dirty="0" err="1" smtClean="0"/>
              <a:t>növényorvosi</a:t>
            </a:r>
            <a:r>
              <a:rPr lang="hu-HU" dirty="0" smtClean="0"/>
              <a:t> vénnyel jogosult. (Külföld)</a:t>
            </a:r>
          </a:p>
          <a:p>
            <a:pPr algn="just">
              <a:lnSpc>
                <a:spcPct val="80000"/>
              </a:lnSpc>
              <a:buNone/>
            </a:pPr>
            <a:endParaRPr lang="hu-HU" b="1" dirty="0" smtClean="0"/>
          </a:p>
          <a:p>
            <a:pPr algn="just">
              <a:lnSpc>
                <a:spcPct val="80000"/>
              </a:lnSpc>
              <a:buNone/>
            </a:pPr>
            <a:r>
              <a:rPr lang="hu-HU" b="1" dirty="0" smtClean="0"/>
              <a:t>20. § </a:t>
            </a:r>
            <a:r>
              <a:rPr lang="hu-HU" dirty="0" smtClean="0"/>
              <a:t>Ha egy vállalkozás más számára végez növényvédelmi szolgáltatási tevékenységet, a munkavállalónak vagy a tagnak meg kell felelnie a növényvédelmi szolgáltatási tevékenységhez kapcsolódó képesítési és - ha a növényvédelmi tevékenységet I. forgalmi kategóriájú növényvédő szerrel végzik - a </a:t>
            </a:r>
            <a:r>
              <a:rPr lang="hu-HU" dirty="0" err="1" smtClean="0"/>
              <a:t>növényorvosi</a:t>
            </a:r>
            <a:r>
              <a:rPr lang="hu-HU" dirty="0" smtClean="0"/>
              <a:t> kamarai tagsági követelményeknek is (KM)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Képesítési előírások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2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479440">
                <a:tc>
                  <a:txBody>
                    <a:bodyPr/>
                    <a:lstStyle/>
                    <a:p>
                      <a:r>
                        <a:rPr lang="hu-HU" dirty="0" smtClean="0"/>
                        <a:t>Tevékenység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 18§ 1.a) növényvédelmi-technikus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18§ 1.b) méregraktár kezelő,</a:t>
                      </a:r>
                      <a:r>
                        <a:rPr lang="hu-HU" baseline="0" dirty="0" smtClean="0"/>
                        <a:t> szak-és betanított munkás 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18§ 1.c,d)</a:t>
                      </a:r>
                      <a:r>
                        <a:rPr lang="hu-HU" baseline="0" dirty="0" smtClean="0"/>
                        <a:t> felső fokú int. </a:t>
                      </a:r>
                      <a:r>
                        <a:rPr lang="hu-HU" baseline="0" dirty="0" err="1" smtClean="0"/>
                        <a:t>Növ.véd.vizsga</a:t>
                      </a:r>
                      <a:r>
                        <a:rPr lang="hu-HU" baseline="0" dirty="0" smtClean="0"/>
                        <a:t>, 80 órás</a:t>
                      </a:r>
                      <a:endParaRPr lang="hu-HU" dirty="0"/>
                    </a:p>
                  </a:txBody>
                  <a:tcPr/>
                </a:tc>
              </a:tr>
              <a:tr h="461535">
                <a:tc>
                  <a:txBody>
                    <a:bodyPr/>
                    <a:lstStyle/>
                    <a:p>
                      <a:r>
                        <a:rPr lang="hu-HU" dirty="0" smtClean="0"/>
                        <a:t>forgalmazás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II., </a:t>
                      </a:r>
                      <a:r>
                        <a:rPr lang="hu-HU" baseline="0" dirty="0" smtClean="0"/>
                        <a:t> III.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II., </a:t>
                      </a:r>
                      <a:r>
                        <a:rPr lang="hu-HU" baseline="0" dirty="0" smtClean="0"/>
                        <a:t> 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mtClean="0"/>
                        <a:t>II., </a:t>
                      </a:r>
                      <a:r>
                        <a:rPr lang="hu-HU" baseline="0" smtClean="0"/>
                        <a:t> III</a:t>
                      </a:r>
                      <a:endParaRPr lang="hu-HU" dirty="0"/>
                    </a:p>
                  </a:txBody>
                  <a:tcPr/>
                </a:tc>
              </a:tr>
              <a:tr h="461535">
                <a:tc>
                  <a:txBody>
                    <a:bodyPr/>
                    <a:lstStyle/>
                    <a:p>
                      <a:r>
                        <a:rPr lang="hu-HU" dirty="0" smtClean="0"/>
                        <a:t>vásárlás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II.,</a:t>
                      </a:r>
                      <a:r>
                        <a:rPr lang="hu-HU" baseline="0" dirty="0" smtClean="0"/>
                        <a:t>  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II., </a:t>
                      </a:r>
                      <a:r>
                        <a:rPr lang="hu-HU" baseline="0" dirty="0" smtClean="0"/>
                        <a:t> 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mtClean="0"/>
                        <a:t>II., </a:t>
                      </a:r>
                      <a:r>
                        <a:rPr lang="hu-HU" baseline="0" smtClean="0"/>
                        <a:t> III</a:t>
                      </a:r>
                      <a:endParaRPr lang="hu-HU" dirty="0"/>
                    </a:p>
                  </a:txBody>
                  <a:tcPr/>
                </a:tc>
              </a:tr>
              <a:tr h="461535">
                <a:tc>
                  <a:txBody>
                    <a:bodyPr/>
                    <a:lstStyle/>
                    <a:p>
                      <a:r>
                        <a:rPr lang="hu-HU" dirty="0" smtClean="0"/>
                        <a:t>felhasználás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II.,</a:t>
                      </a:r>
                      <a:r>
                        <a:rPr lang="hu-HU" baseline="0" dirty="0" smtClean="0"/>
                        <a:t>  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II., </a:t>
                      </a:r>
                      <a:r>
                        <a:rPr lang="hu-HU" baseline="0" dirty="0" smtClean="0"/>
                        <a:t> 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mtClean="0"/>
                        <a:t>II., </a:t>
                      </a:r>
                      <a:r>
                        <a:rPr lang="hu-HU" baseline="0" smtClean="0"/>
                        <a:t> III</a:t>
                      </a:r>
                      <a:endParaRPr lang="hu-HU" dirty="0"/>
                    </a:p>
                  </a:txBody>
                  <a:tcPr/>
                </a:tc>
              </a:tr>
              <a:tr h="461535">
                <a:tc>
                  <a:txBody>
                    <a:bodyPr/>
                    <a:lstStyle/>
                    <a:p>
                      <a:r>
                        <a:rPr lang="hu-HU" dirty="0" smtClean="0"/>
                        <a:t>szállítás, tárolás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II.,</a:t>
                      </a:r>
                      <a:r>
                        <a:rPr lang="hu-HU" baseline="0" dirty="0" smtClean="0"/>
                        <a:t>  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II., </a:t>
                      </a:r>
                      <a:r>
                        <a:rPr lang="hu-HU" baseline="0" dirty="0" smtClean="0"/>
                        <a:t> 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II., </a:t>
                      </a:r>
                      <a:r>
                        <a:rPr lang="hu-HU" baseline="0" dirty="0" smtClean="0"/>
                        <a:t> III</a:t>
                      </a:r>
                      <a:endParaRPr lang="hu-HU" dirty="0"/>
                    </a:p>
                  </a:txBody>
                  <a:tcPr/>
                </a:tc>
              </a:tr>
              <a:tr h="461535">
                <a:tc>
                  <a:txBody>
                    <a:bodyPr/>
                    <a:lstStyle/>
                    <a:p>
                      <a:r>
                        <a:rPr lang="hu-HU" b="1" dirty="0" smtClean="0"/>
                        <a:t>önálló </a:t>
                      </a:r>
                      <a:r>
                        <a:rPr lang="hu-HU" dirty="0" smtClean="0"/>
                        <a:t>szolgáltatás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dirty="0" smtClean="0">
                          <a:solidFill>
                            <a:srgbClr val="FF0000"/>
                          </a:solidFill>
                        </a:rPr>
                        <a:t>II.,</a:t>
                      </a:r>
                      <a:r>
                        <a:rPr lang="hu-HU" b="1" baseline="0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hu-HU" baseline="0" dirty="0" smtClean="0"/>
                        <a:t>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- ,  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-</a:t>
                      </a:r>
                      <a:endParaRPr lang="hu-HU" dirty="0"/>
                    </a:p>
                  </a:txBody>
                  <a:tcPr/>
                </a:tc>
              </a:tr>
              <a:tr h="1138031">
                <a:tc>
                  <a:txBody>
                    <a:bodyPr/>
                    <a:lstStyle/>
                    <a:p>
                      <a:r>
                        <a:rPr lang="hu-HU" b="0" i="1" dirty="0" smtClean="0"/>
                        <a:t>Szakirányító felügyelete</a:t>
                      </a:r>
                      <a:r>
                        <a:rPr lang="hu-HU" b="0" i="1" baseline="0" dirty="0" smtClean="0"/>
                        <a:t> </a:t>
                      </a:r>
                      <a:r>
                        <a:rPr lang="hu-HU" baseline="0" dirty="0" smtClean="0"/>
                        <a:t>m</a:t>
                      </a:r>
                      <a:r>
                        <a:rPr lang="hu-HU" dirty="0" smtClean="0"/>
                        <a:t>ellett munkavégzőként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I., II.,</a:t>
                      </a:r>
                      <a:r>
                        <a:rPr lang="hu-HU" baseline="0" dirty="0" smtClean="0"/>
                        <a:t> III.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I., II.,</a:t>
                      </a:r>
                      <a:r>
                        <a:rPr lang="hu-HU" baseline="0" dirty="0" smtClean="0"/>
                        <a:t> III.</a:t>
                      </a:r>
                      <a:endParaRPr lang="hu-H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I., II.,</a:t>
                      </a:r>
                      <a:r>
                        <a:rPr lang="hu-HU" baseline="0" dirty="0" smtClean="0"/>
                        <a:t> III.</a:t>
                      </a:r>
                      <a:endParaRPr lang="hu-HU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Szállítás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hu-HU" b="1" dirty="0" smtClean="0"/>
              <a:t>28. § </a:t>
            </a:r>
            <a:r>
              <a:rPr lang="hu-HU" dirty="0" smtClean="0"/>
              <a:t>(1) Növényvédő szert a 27. § (7) bekezdés szerinti csomagolóeszközben, megfelelően rögzítve kell szállítani. Ezzel a tevékenységgel megfelelő ismeretekkel és jogosultsággal rendelkező személy bízható meg. </a:t>
            </a:r>
            <a:endParaRPr lang="hu-HU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hu-HU" dirty="0" smtClean="0"/>
              <a:t>(2) Jármű rakfelületén növényvédő szerrel együtt embert, állatot, takarmányt, élelmiszert vagy gyógyszert szállítani tilos. Egyéb árut kizárólag olyan módon lehet szállítani, hogy a növényvédő szerrel ne érintkezhessen. A növényvédő szert úgy kell elhelyezni, hogy az a szállító járművet és a környezetet ne szennyezze.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Talajvédelem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TIM</a:t>
            </a:r>
          </a:p>
          <a:p>
            <a:r>
              <a:rPr lang="hu-HU" dirty="0" smtClean="0"/>
              <a:t>Tápanyag-utánpótlás, Tápanyagforgalom</a:t>
            </a:r>
          </a:p>
          <a:p>
            <a:r>
              <a:rPr lang="hu-HU" dirty="0" smtClean="0"/>
              <a:t>Nitrát direktíva</a:t>
            </a:r>
          </a:p>
          <a:p>
            <a:r>
              <a:rPr lang="hu-HU" dirty="0" smtClean="0"/>
              <a:t>Műtrágya használat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32657"/>
            <a:ext cx="8530490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73616" cy="18002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+mn-lt"/>
              </a:rPr>
              <a:t/>
            </a:r>
            <a:br>
              <a:rPr lang="hu-HU" dirty="0" smtClean="0">
                <a:latin typeface="+mn-lt"/>
              </a:rPr>
            </a:br>
            <a:r>
              <a:rPr lang="hu-HU" dirty="0" smtClean="0">
                <a:latin typeface="+mn-lt"/>
              </a:rPr>
              <a:t>A növényvédelmi szakigazgatás jelenlegi elhelyezkedése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hu-HU" sz="1800" b="1" dirty="0" smtClean="0">
              <a:latin typeface="Candara" pitchFamily="34" charset="0"/>
            </a:endParaRPr>
          </a:p>
          <a:p>
            <a:pPr>
              <a:buNone/>
            </a:pPr>
            <a:endParaRPr lang="hu-HU" sz="1800" b="1" dirty="0" smtClean="0">
              <a:latin typeface="Candara" pitchFamily="34" charset="0"/>
            </a:endParaRPr>
          </a:p>
          <a:p>
            <a:pPr>
              <a:buNone/>
            </a:pPr>
            <a:endParaRPr lang="hu-HU" sz="2800" dirty="0" smtClean="0"/>
          </a:p>
          <a:p>
            <a:pPr algn="ctr">
              <a:buNone/>
            </a:pPr>
            <a:r>
              <a:rPr lang="hu-HU" dirty="0" smtClean="0"/>
              <a:t>Csongrád Megyei Kormány Hivatal</a:t>
            </a:r>
          </a:p>
          <a:p>
            <a:pPr algn="ctr">
              <a:buNone/>
            </a:pPr>
            <a:r>
              <a:rPr lang="hu-HU" dirty="0" smtClean="0"/>
              <a:t>Hódmezővásárhelyi Járási Hivatal</a:t>
            </a:r>
          </a:p>
          <a:p>
            <a:pPr algn="ctr">
              <a:buNone/>
            </a:pPr>
            <a:r>
              <a:rPr lang="hu-HU" dirty="0" smtClean="0"/>
              <a:t>Agrárügyi főosztály</a:t>
            </a:r>
          </a:p>
          <a:p>
            <a:pPr algn="ctr">
              <a:buNone/>
            </a:pPr>
            <a:r>
              <a:rPr lang="hu-HU" sz="2400" b="1" dirty="0" smtClean="0"/>
              <a:t>Növény- és Talajvédelmi Osztály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53049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24936" cy="583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2646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Köszönöm a figyelmet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Elérhetőségeink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Telefon:  62-681-080</a:t>
            </a:r>
          </a:p>
          <a:p>
            <a:r>
              <a:rPr lang="hu-HU" dirty="0" smtClean="0"/>
              <a:t>Fax:	62-681-081</a:t>
            </a:r>
          </a:p>
          <a:p>
            <a:r>
              <a:rPr lang="hu-HU" dirty="0" smtClean="0"/>
              <a:t>Email:	 </a:t>
            </a:r>
            <a:r>
              <a:rPr lang="hu-HU" dirty="0" err="1" smtClean="0">
                <a:hlinkClick r:id="rId2"/>
              </a:rPr>
              <a:t>nto.hmvhely</a:t>
            </a:r>
            <a:r>
              <a:rPr lang="hu-HU" dirty="0" smtClean="0">
                <a:hlinkClick r:id="rId2"/>
              </a:rPr>
              <a:t>@</a:t>
            </a:r>
            <a:r>
              <a:rPr lang="hu-HU" dirty="0" err="1" smtClean="0">
                <a:hlinkClick r:id="rId2"/>
              </a:rPr>
              <a:t>csongrad.gov.hu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6800 Hódmezővásárhely Rárósi út 110.</a:t>
            </a:r>
          </a:p>
          <a:p>
            <a:pPr>
              <a:buNone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Növényvédelem hatósági aktualitások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Szermaradék vizsgálatok</a:t>
            </a:r>
          </a:p>
          <a:p>
            <a:r>
              <a:rPr lang="hu-HU" dirty="0" smtClean="0"/>
              <a:t>Méhmérgezések</a:t>
            </a:r>
          </a:p>
          <a:p>
            <a:r>
              <a:rPr lang="hu-HU" dirty="0" smtClean="0"/>
              <a:t>Növényvédőszer kivonások</a:t>
            </a:r>
          </a:p>
          <a:p>
            <a:r>
              <a:rPr lang="hu-HU" dirty="0" smtClean="0"/>
              <a:t>43/2010 FVM rendelet tavalyi módosításai</a:t>
            </a:r>
          </a:p>
          <a:p>
            <a:r>
              <a:rPr lang="hu-HU" dirty="0" smtClean="0"/>
              <a:t>Szakirányítók</a:t>
            </a:r>
          </a:p>
          <a:p>
            <a:r>
              <a:rPr lang="hu-HU" dirty="0" smtClean="0"/>
              <a:t>Permetezési naplók</a:t>
            </a:r>
          </a:p>
          <a:p>
            <a:r>
              <a:rPr lang="hu-HU" dirty="0" smtClean="0"/>
              <a:t>Szolgáltatást végzők</a:t>
            </a:r>
          </a:p>
          <a:p>
            <a:r>
              <a:rPr lang="hu-HU" dirty="0" smtClean="0"/>
              <a:t>Permetezőgép vizsgálatok</a:t>
            </a:r>
          </a:p>
          <a:p>
            <a:endParaRPr lang="hu-HU" dirty="0" smtClean="0"/>
          </a:p>
          <a:p>
            <a:endParaRPr lang="hu-HU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Szermaradék vizsgálatok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Méhmérgezések</a:t>
            </a:r>
            <a:endParaRPr lang="hu-HU" dirty="0"/>
          </a:p>
        </p:txBody>
      </p:sp>
      <p:graphicFrame>
        <p:nvGraphicFramePr>
          <p:cNvPr id="4" name="Tartalom helye 4"/>
          <p:cNvGraphicFramePr>
            <a:graphicFrameLocks/>
          </p:cNvGraphicFramePr>
          <p:nvPr/>
        </p:nvGraphicFramePr>
        <p:xfrm>
          <a:off x="467544" y="1704694"/>
          <a:ext cx="8352927" cy="4848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/>
                <a:gridCol w="2784309"/>
                <a:gridCol w="2784309"/>
              </a:tblGrid>
              <a:tr h="260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Kultúra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Hatóanyag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Probléma</a:t>
                      </a:r>
                    </a:p>
                  </a:txBody>
                  <a:tcPr marL="0" marR="0" marT="0" marB="0" anchor="ctr"/>
                </a:tc>
              </a:tr>
              <a:tr h="346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kajszi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karbendazim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adott kultúrában nem engedélyezett</a:t>
                      </a:r>
                    </a:p>
                  </a:txBody>
                  <a:tcPr marL="0" marR="0" marT="0" marB="0" anchor="ctr"/>
                </a:tc>
              </a:tr>
              <a:tr h="346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alma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klórpirifosz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adott kultúrában nem engedélyezett</a:t>
                      </a:r>
                    </a:p>
                  </a:txBody>
                  <a:tcPr marL="0" marR="0" marT="0" marB="0" anchor="ctr"/>
                </a:tc>
              </a:tr>
              <a:tr h="346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alma, virágzó gyomnövényzete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klórpirifosz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adott kultúrában nem engedélyezett</a:t>
                      </a:r>
                    </a:p>
                  </a:txBody>
                  <a:tcPr marL="0" marR="0" marT="0" marB="0" anchor="ctr"/>
                </a:tc>
              </a:tr>
              <a:tr h="346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alma, virágzó gyomnövényzete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klórpirifosz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adott kultúrában nem engedélyezett</a:t>
                      </a:r>
                    </a:p>
                  </a:txBody>
                  <a:tcPr marL="0" marR="0" marT="0" marB="0" anchor="ctr"/>
                </a:tc>
              </a:tr>
              <a:tr h="260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őszi káposztarepce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klórpirifosz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túl nagy mennyiség</a:t>
                      </a:r>
                    </a:p>
                  </a:txBody>
                  <a:tcPr marL="0" marR="0" marT="0" marB="0" anchor="ctr"/>
                </a:tc>
              </a:tr>
              <a:tr h="260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őszi káposztarepce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klórpirifosz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túl nagy mennyiség</a:t>
                      </a:r>
                    </a:p>
                  </a:txBody>
                  <a:tcPr marL="0" marR="0" marT="0" marB="0" anchor="ctr"/>
                </a:tc>
              </a:tr>
              <a:tr h="346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meggy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spiroxamin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adott kultúrában nem engedélyezett</a:t>
                      </a:r>
                    </a:p>
                  </a:txBody>
                  <a:tcPr marL="0" marR="0" marT="0" marB="0" anchor="ctr"/>
                </a:tc>
              </a:tr>
              <a:tr h="346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meggy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spiroxamin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adott kultúrában nem engedélyezett</a:t>
                      </a:r>
                    </a:p>
                  </a:txBody>
                  <a:tcPr marL="0" marR="0" marT="0" marB="0" anchor="ctr"/>
                </a:tc>
              </a:tr>
              <a:tr h="260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őszi káposztarepce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klórpirifosz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túl nagy mennyiség</a:t>
                      </a:r>
                    </a:p>
                  </a:txBody>
                  <a:tcPr marL="0" marR="0" marT="0" marB="0" anchor="ctr"/>
                </a:tc>
              </a:tr>
              <a:tr h="260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őszi káposztarepce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klórpirifosz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túl nagy mennyiség</a:t>
                      </a:r>
                    </a:p>
                  </a:txBody>
                  <a:tcPr marL="0" marR="0" marT="0" marB="0" anchor="ctr"/>
                </a:tc>
              </a:tr>
              <a:tr h="260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őszi káposztarepce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klórpirifosz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túl nagy mennyiség</a:t>
                      </a:r>
                    </a:p>
                  </a:txBody>
                  <a:tcPr marL="0" marR="0" marT="0" marB="0" anchor="ctr"/>
                </a:tc>
              </a:tr>
              <a:tr h="519133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őszi káposztarepce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karbendazim</a:t>
                      </a: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hu-HU" sz="14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propamokarb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nem szerepelt a permetezési naplóban, adott </a:t>
                      </a: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kultúrában nem engedélyezett</a:t>
                      </a:r>
                    </a:p>
                  </a:txBody>
                  <a:tcPr marL="0" marR="0" marT="0" marB="0" anchor="ctr"/>
                </a:tc>
              </a:tr>
              <a:tr h="260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akác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klórpirifosz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átsodródás</a:t>
                      </a:r>
                    </a:p>
                  </a:txBody>
                  <a:tcPr marL="0" marR="0" marT="0" marB="0" anchor="ctr"/>
                </a:tc>
              </a:tr>
              <a:tr h="399174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szőlő, selyemkóró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dimetoát, alfa-cipermetrin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virágzó gyomnövény mellett nem alkalmazható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Méhmérgezések ellen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Acetamiprid-tebukonazol</a:t>
            </a:r>
            <a:r>
              <a:rPr lang="hu-HU" dirty="0" smtClean="0"/>
              <a:t> kombináció méhkímélő technológiával</a:t>
            </a:r>
          </a:p>
          <a:p>
            <a:r>
              <a:rPr lang="hu-HU" dirty="0" err="1" smtClean="0"/>
              <a:t>Neonikotinoid</a:t>
            </a:r>
            <a:r>
              <a:rPr lang="hu-HU" dirty="0" smtClean="0"/>
              <a:t> csávázás</a:t>
            </a:r>
          </a:p>
          <a:p>
            <a:r>
              <a:rPr lang="hu-HU" dirty="0" smtClean="0"/>
              <a:t>Kukorica levél mintázása</a:t>
            </a:r>
          </a:p>
          <a:p>
            <a:r>
              <a:rPr lang="hu-HU" dirty="0" smtClean="0"/>
              <a:t>Növényvédő szer felhasználás kiemelt ellenőrzése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Glifozát</a:t>
            </a:r>
            <a:r>
              <a:rPr lang="hu-HU" dirty="0" smtClean="0"/>
              <a:t> és további szerkivonások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57403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hu-HU" dirty="0" smtClean="0"/>
              <a:t>Karcinogén 1A,1B </a:t>
            </a:r>
          </a:p>
          <a:p>
            <a:pPr algn="just">
              <a:buNone/>
            </a:pPr>
            <a:r>
              <a:rPr lang="hu-HU" dirty="0" smtClean="0"/>
              <a:t>Mutagén 1A,1B </a:t>
            </a:r>
          </a:p>
          <a:p>
            <a:pPr algn="just">
              <a:buNone/>
            </a:pPr>
            <a:endParaRPr lang="hu-HU" dirty="0" smtClean="0"/>
          </a:p>
          <a:p>
            <a:pPr algn="just">
              <a:buNone/>
            </a:pPr>
            <a:r>
              <a:rPr lang="hu-HU" dirty="0" err="1" smtClean="0"/>
              <a:t>Reprotoxikus</a:t>
            </a:r>
            <a:r>
              <a:rPr lang="hu-HU" dirty="0" smtClean="0"/>
              <a:t> 1A,1B  CMR 1A1B</a:t>
            </a:r>
          </a:p>
          <a:p>
            <a:pPr algn="just">
              <a:buNone/>
            </a:pPr>
            <a:r>
              <a:rPr lang="hu-HU" dirty="0" smtClean="0"/>
              <a:t>ED= Hormonrendszert zavaró (</a:t>
            </a:r>
            <a:r>
              <a:rPr lang="hu-HU" dirty="0" err="1" smtClean="0"/>
              <a:t>endocrine</a:t>
            </a:r>
            <a:r>
              <a:rPr lang="hu-HU" dirty="0" smtClean="0"/>
              <a:t> </a:t>
            </a:r>
            <a:r>
              <a:rPr lang="hu-HU" dirty="0" err="1" smtClean="0"/>
              <a:t>disruptor</a:t>
            </a:r>
            <a:r>
              <a:rPr lang="hu-HU" dirty="0" smtClean="0"/>
              <a:t>) nincs tudományosan definiálva ! 4 év alatt kellett volna definiálni, addig: ED = C2 + R2 ill. ED  R2 + ED (C2 és R2 = nem bizonyított hatás) </a:t>
            </a:r>
          </a:p>
          <a:p>
            <a:pPr algn="just"/>
            <a:endParaRPr lang="hu-HU" dirty="0" smtClean="0"/>
          </a:p>
          <a:p>
            <a:pPr algn="just">
              <a:buNone/>
            </a:pPr>
            <a:r>
              <a:rPr lang="hu-HU" dirty="0" smtClean="0"/>
              <a:t>A </a:t>
            </a:r>
            <a:r>
              <a:rPr lang="hu-HU" dirty="0" err="1" smtClean="0"/>
              <a:t>glifozát</a:t>
            </a:r>
            <a:r>
              <a:rPr lang="hu-HU" dirty="0" smtClean="0"/>
              <a:t> 2017. december 31-ig történő meghosszabbítása az ECHA jelentésig, a POE </a:t>
            </a:r>
            <a:r>
              <a:rPr lang="hu-HU" dirty="0" err="1" smtClean="0"/>
              <a:t>faggyúamin</a:t>
            </a:r>
            <a:r>
              <a:rPr lang="hu-HU" dirty="0" smtClean="0"/>
              <a:t> (</a:t>
            </a:r>
            <a:r>
              <a:rPr lang="hu-HU" dirty="0" err="1" smtClean="0"/>
              <a:t>tallow-amine</a:t>
            </a:r>
            <a:r>
              <a:rPr lang="hu-HU" dirty="0" smtClean="0"/>
              <a:t>) tiltásával.</a:t>
            </a:r>
          </a:p>
          <a:p>
            <a:endParaRPr lang="hu-HU" b="1" dirty="0" smtClean="0"/>
          </a:p>
          <a:p>
            <a:endParaRPr lang="hu-H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Növényvédő gép felülvizsgálat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u-HU" dirty="0" smtClean="0"/>
          </a:p>
          <a:p>
            <a:pPr algn="ctr">
              <a:buNone/>
            </a:pPr>
            <a:endParaRPr lang="hu-HU" dirty="0" smtClean="0"/>
          </a:p>
          <a:p>
            <a:pPr algn="ctr">
              <a:buNone/>
            </a:pPr>
            <a:endParaRPr lang="hu-HU" dirty="0" smtClean="0"/>
          </a:p>
          <a:p>
            <a:pPr algn="ctr">
              <a:buNone/>
            </a:pPr>
            <a:r>
              <a:rPr lang="hu-HU" dirty="0" smtClean="0"/>
              <a:t>Jelenleg kötelezettség van, de nincsen jogszabályban meghatározott követelményrendszer</a:t>
            </a:r>
            <a:endParaRPr lang="hu-H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832</Words>
  <Application>Microsoft Office PowerPoint</Application>
  <PresentationFormat>Diavetítés a képernyőre (4:3 oldalarány)</PresentationFormat>
  <Paragraphs>190</Paragraphs>
  <Slides>23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Office-téma</vt:lpstr>
      <vt:lpstr> Aktualitások, változások a növényvédelmi igazgatásban, szabályozásban </vt:lpstr>
      <vt:lpstr> A növényvédelmi szakigazgatás jelenlegi elhelyezkedése</vt:lpstr>
      <vt:lpstr>Elérhetőségeink</vt:lpstr>
      <vt:lpstr>Növényvédelem hatósági aktualitások</vt:lpstr>
      <vt:lpstr>Szermaradék vizsgálatok</vt:lpstr>
      <vt:lpstr>Méhmérgezések</vt:lpstr>
      <vt:lpstr>Méhmérgezések ellen</vt:lpstr>
      <vt:lpstr>Glifozát és további szerkivonások </vt:lpstr>
      <vt:lpstr>Növényvédő gép felülvizsgálat</vt:lpstr>
      <vt:lpstr>PowerPoint bemutató</vt:lpstr>
      <vt:lpstr>Növényvédelmi tevékenység</vt:lpstr>
      <vt:lpstr>Növényvédő szer felhasználása </vt:lpstr>
      <vt:lpstr>Szerződések adatai</vt:lpstr>
      <vt:lpstr>Növényvédelmi szolgáltatás</vt:lpstr>
      <vt:lpstr>Növényvédőszer vásárlás</vt:lpstr>
      <vt:lpstr>Képesítési előírások</vt:lpstr>
      <vt:lpstr>Szállítás</vt:lpstr>
      <vt:lpstr>Talajvédelem</vt:lpstr>
      <vt:lpstr>PowerPoint bemutató</vt:lpstr>
      <vt:lpstr>PowerPoint bemutató</vt:lpstr>
      <vt:lpstr>PowerPoint bemutató</vt:lpstr>
      <vt:lpstr>PowerPoint bemutató</vt:lpstr>
      <vt:lpstr>Köszönöm a figyelmet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&lt;&lt;Cím&gt;&gt;</dc:title>
  <dc:creator>rokolyaerika</dc:creator>
  <cp:lastModifiedBy>user</cp:lastModifiedBy>
  <cp:revision>157</cp:revision>
  <dcterms:created xsi:type="dcterms:W3CDTF">2015-04-30T12:06:33Z</dcterms:created>
  <dcterms:modified xsi:type="dcterms:W3CDTF">2017-02-10T07:54:52Z</dcterms:modified>
</cp:coreProperties>
</file>